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7" r:id="rId4"/>
  </p:sldMasterIdLst>
  <p:notesMasterIdLst>
    <p:notesMasterId r:id="rId51"/>
  </p:notesMasterIdLst>
  <p:sldIdLst>
    <p:sldId id="256" r:id="rId5"/>
    <p:sldId id="513" r:id="rId6"/>
    <p:sldId id="449" r:id="rId7"/>
    <p:sldId id="535" r:id="rId8"/>
    <p:sldId id="494" r:id="rId9"/>
    <p:sldId id="448" r:id="rId10"/>
    <p:sldId id="493" r:id="rId11"/>
    <p:sldId id="447" r:id="rId12"/>
    <p:sldId id="536" r:id="rId13"/>
    <p:sldId id="531" r:id="rId14"/>
    <p:sldId id="554" r:id="rId15"/>
    <p:sldId id="480" r:id="rId16"/>
    <p:sldId id="526" r:id="rId17"/>
    <p:sldId id="451" r:id="rId18"/>
    <p:sldId id="452" r:id="rId19"/>
    <p:sldId id="468" r:id="rId20"/>
    <p:sldId id="557" r:id="rId21"/>
    <p:sldId id="558" r:id="rId22"/>
    <p:sldId id="559" r:id="rId23"/>
    <p:sldId id="560" r:id="rId24"/>
    <p:sldId id="547" r:id="rId25"/>
    <p:sldId id="470" r:id="rId26"/>
    <p:sldId id="476" r:id="rId27"/>
    <p:sldId id="479" r:id="rId28"/>
    <p:sldId id="561" r:id="rId29"/>
    <p:sldId id="562" r:id="rId30"/>
    <p:sldId id="563" r:id="rId31"/>
    <p:sldId id="564" r:id="rId32"/>
    <p:sldId id="537" r:id="rId33"/>
    <p:sldId id="543" r:id="rId34"/>
    <p:sldId id="544" r:id="rId35"/>
    <p:sldId id="545" r:id="rId36"/>
    <p:sldId id="546" r:id="rId37"/>
    <p:sldId id="553" r:id="rId38"/>
    <p:sldId id="462" r:id="rId39"/>
    <p:sldId id="453" r:id="rId40"/>
    <p:sldId id="549" r:id="rId41"/>
    <p:sldId id="548" r:id="rId42"/>
    <p:sldId id="456" r:id="rId43"/>
    <p:sldId id="457" r:id="rId44"/>
    <p:sldId id="550" r:id="rId45"/>
    <p:sldId id="552" r:id="rId46"/>
    <p:sldId id="454" r:id="rId47"/>
    <p:sldId id="565" r:id="rId48"/>
    <p:sldId id="568" r:id="rId49"/>
    <p:sldId id="258" r:id="rId50"/>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86C781-141E-96D7-9D03-960A546505A6}" name="Renwick, Thomas" initials="TR" userId="S::renwickt@msu.edu::577dae4a-13fe-4b62-aa27-4bea72847d5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hepherd, Millie (DHHS)" initials="SM(" lastIdx="1" clrIdx="0">
    <p:extLst>
      <p:ext uri="{19B8F6BF-5375-455C-9EA6-DF929625EA0E}">
        <p15:presenceInfo xmlns:p15="http://schemas.microsoft.com/office/powerpoint/2012/main" userId="S::ShepherdM@michigan.gov::97ad60bf-6e39-450b-9390-e983d676008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4339"/>
    <a:srgbClr val="0C533A"/>
    <a:srgbClr val="18453B"/>
    <a:srgbClr val="C9280D"/>
    <a:srgbClr val="C63B10"/>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C67841-AB4F-4587-80BB-D489B2229908}" v="50" dt="2025-02-20T21:33:29.4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82" autoAdjust="0"/>
    <p:restoredTop sz="61837" autoAdjust="0"/>
  </p:normalViewPr>
  <p:slideViewPr>
    <p:cSldViewPr snapToGrid="0">
      <p:cViewPr varScale="1">
        <p:scale>
          <a:sx n="65" d="100"/>
          <a:sy n="65" d="100"/>
        </p:scale>
        <p:origin x="2216"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419611-B6D8-3346-8802-AF9955C36B3C}" type="doc">
      <dgm:prSet loTypeId="urn:microsoft.com/office/officeart/2008/layout/VerticalCurvedList" loCatId="" qsTypeId="urn:microsoft.com/office/officeart/2005/8/quickstyle/simple1" qsCatId="simple" csTypeId="urn:microsoft.com/office/officeart/2005/8/colors/accent0_1" csCatId="mainScheme" phldr="1"/>
      <dgm:spPr/>
      <dgm:t>
        <a:bodyPr/>
        <a:lstStyle/>
        <a:p>
          <a:endParaRPr lang="en-US"/>
        </a:p>
      </dgm:t>
    </dgm:pt>
    <dgm:pt modelId="{AF981D07-0233-9141-84CD-6563F9EB3E72}">
      <dgm:prSet phldrT="[Text]"/>
      <dgm:spPr>
        <a:solidFill>
          <a:schemeClr val="bg1">
            <a:lumMod val="85000"/>
          </a:schemeClr>
        </a:solidFill>
      </dgm:spPr>
      <dgm:t>
        <a:bodyPr/>
        <a:lstStyle/>
        <a:p>
          <a:r>
            <a:rPr lang="en-US" dirty="0">
              <a:latin typeface="Arial" panose="020B0604020202020204" pitchFamily="34" charset="0"/>
              <a:cs typeface="Arial" panose="020B0604020202020204" pitchFamily="34" charset="0"/>
            </a:rPr>
            <a:t>Learn about the history, intent, and implementation of HCBS in Michigan</a:t>
          </a:r>
        </a:p>
      </dgm:t>
    </dgm:pt>
    <dgm:pt modelId="{156B2907-1C16-6840-94C7-3E510BD65C8D}" type="parTrans" cxnId="{2AF7D58C-88C8-B749-AC42-6454B636646E}">
      <dgm:prSet/>
      <dgm:spPr/>
      <dgm:t>
        <a:bodyPr/>
        <a:lstStyle/>
        <a:p>
          <a:endParaRPr lang="en-US"/>
        </a:p>
      </dgm:t>
    </dgm:pt>
    <dgm:pt modelId="{87A47DDA-5569-4C4B-804D-A18A671FA5BC}" type="sibTrans" cxnId="{2AF7D58C-88C8-B749-AC42-6454B636646E}">
      <dgm:prSet/>
      <dgm:spPr/>
      <dgm:t>
        <a:bodyPr/>
        <a:lstStyle/>
        <a:p>
          <a:endParaRPr lang="en-US"/>
        </a:p>
      </dgm:t>
    </dgm:pt>
    <dgm:pt modelId="{4BCFDA33-CED3-704D-94EB-E5ED319F36D9}">
      <dgm:prSet phldrT="[Text]"/>
      <dgm:spPr>
        <a:solidFill>
          <a:schemeClr val="bg1">
            <a:lumMod val="85000"/>
          </a:schemeClr>
        </a:solidFill>
      </dgm:spPr>
      <dgm:t>
        <a:bodyPr/>
        <a:lstStyle/>
        <a:p>
          <a:r>
            <a:rPr lang="en-US" dirty="0">
              <a:latin typeface="Arial" panose="020B0604020202020204" pitchFamily="34" charset="0"/>
              <a:cs typeface="Arial" panose="020B0604020202020204" pitchFamily="34" charset="0"/>
            </a:rPr>
            <a:t>Become familiar with Michigan’s Medicaid waiver programs that support HCBS</a:t>
          </a:r>
        </a:p>
      </dgm:t>
    </dgm:pt>
    <dgm:pt modelId="{32AA36A4-C9D8-D143-A32D-1CE8F75D4E37}" type="parTrans" cxnId="{86E16833-121C-7F47-AA2D-85D3ACCA411A}">
      <dgm:prSet/>
      <dgm:spPr/>
      <dgm:t>
        <a:bodyPr/>
        <a:lstStyle/>
        <a:p>
          <a:endParaRPr lang="en-US"/>
        </a:p>
      </dgm:t>
    </dgm:pt>
    <dgm:pt modelId="{2822932B-7D72-5E47-BA3D-EEB968D7B8FF}" type="sibTrans" cxnId="{86E16833-121C-7F47-AA2D-85D3ACCA411A}">
      <dgm:prSet/>
      <dgm:spPr/>
      <dgm:t>
        <a:bodyPr/>
        <a:lstStyle/>
        <a:p>
          <a:endParaRPr lang="en-US"/>
        </a:p>
      </dgm:t>
    </dgm:pt>
    <dgm:pt modelId="{2FD387A1-299B-3640-BA86-16C099C8957D}">
      <dgm:prSet phldrT="[Text]"/>
      <dgm:spPr>
        <a:solidFill>
          <a:schemeClr val="bg1">
            <a:lumMod val="85000"/>
          </a:schemeClr>
        </a:solidFill>
      </dgm:spPr>
      <dgm:t>
        <a:bodyPr/>
        <a:lstStyle/>
        <a:p>
          <a:r>
            <a:rPr lang="en-US" dirty="0">
              <a:latin typeface="Arial" panose="020B0604020202020204" pitchFamily="34" charset="0"/>
              <a:cs typeface="Arial" panose="020B0604020202020204" pitchFamily="34" charset="0"/>
            </a:rPr>
            <a:t>Understand the intent of the HCBS Final Rule Set and the Person-Centered Planning (PCP) process </a:t>
          </a:r>
        </a:p>
      </dgm:t>
    </dgm:pt>
    <dgm:pt modelId="{EE8CA620-AD42-0344-BAA0-284AA6E3F6A6}" type="parTrans" cxnId="{DECB3C9D-2D9C-6340-BC20-51DF33E41EF2}">
      <dgm:prSet/>
      <dgm:spPr/>
      <dgm:t>
        <a:bodyPr/>
        <a:lstStyle/>
        <a:p>
          <a:endParaRPr lang="en-US"/>
        </a:p>
      </dgm:t>
    </dgm:pt>
    <dgm:pt modelId="{F11E6B7B-3212-654A-A22A-1C5EF62BA3B3}" type="sibTrans" cxnId="{DECB3C9D-2D9C-6340-BC20-51DF33E41EF2}">
      <dgm:prSet/>
      <dgm:spPr/>
      <dgm:t>
        <a:bodyPr/>
        <a:lstStyle/>
        <a:p>
          <a:endParaRPr lang="en-US"/>
        </a:p>
      </dgm:t>
    </dgm:pt>
    <dgm:pt modelId="{D9215280-A93B-5C47-96D4-2D848DEF8565}" type="pres">
      <dgm:prSet presAssocID="{85419611-B6D8-3346-8802-AF9955C36B3C}" presName="Name0" presStyleCnt="0">
        <dgm:presLayoutVars>
          <dgm:chMax val="7"/>
          <dgm:chPref val="7"/>
          <dgm:dir/>
        </dgm:presLayoutVars>
      </dgm:prSet>
      <dgm:spPr/>
    </dgm:pt>
    <dgm:pt modelId="{5F409E46-6DA5-314F-8791-FBDC44112BA2}" type="pres">
      <dgm:prSet presAssocID="{85419611-B6D8-3346-8802-AF9955C36B3C}" presName="Name1" presStyleCnt="0"/>
      <dgm:spPr/>
    </dgm:pt>
    <dgm:pt modelId="{33A8892D-DEBB-E64D-93CF-C6638E08B4DB}" type="pres">
      <dgm:prSet presAssocID="{85419611-B6D8-3346-8802-AF9955C36B3C}" presName="cycle" presStyleCnt="0"/>
      <dgm:spPr/>
    </dgm:pt>
    <dgm:pt modelId="{5893959A-1217-9941-8820-6F1E645ECAA0}" type="pres">
      <dgm:prSet presAssocID="{85419611-B6D8-3346-8802-AF9955C36B3C}" presName="srcNode" presStyleLbl="node1" presStyleIdx="0" presStyleCnt="3"/>
      <dgm:spPr/>
    </dgm:pt>
    <dgm:pt modelId="{B8C2DD3A-6823-B640-AE10-934746AF8B21}" type="pres">
      <dgm:prSet presAssocID="{85419611-B6D8-3346-8802-AF9955C36B3C}" presName="conn" presStyleLbl="parChTrans1D2" presStyleIdx="0" presStyleCnt="1"/>
      <dgm:spPr/>
    </dgm:pt>
    <dgm:pt modelId="{44E2B820-2E0B-A148-B1B8-7376043E161B}" type="pres">
      <dgm:prSet presAssocID="{85419611-B6D8-3346-8802-AF9955C36B3C}" presName="extraNode" presStyleLbl="node1" presStyleIdx="0" presStyleCnt="3"/>
      <dgm:spPr/>
    </dgm:pt>
    <dgm:pt modelId="{3FA93747-AD12-434C-B33C-359D9C8E77C9}" type="pres">
      <dgm:prSet presAssocID="{85419611-B6D8-3346-8802-AF9955C36B3C}" presName="dstNode" presStyleLbl="node1" presStyleIdx="0" presStyleCnt="3"/>
      <dgm:spPr/>
    </dgm:pt>
    <dgm:pt modelId="{52B551AF-E713-104F-AB36-50D5AD36BFC1}" type="pres">
      <dgm:prSet presAssocID="{AF981D07-0233-9141-84CD-6563F9EB3E72}" presName="text_1" presStyleLbl="node1" presStyleIdx="0" presStyleCnt="3">
        <dgm:presLayoutVars>
          <dgm:bulletEnabled val="1"/>
        </dgm:presLayoutVars>
      </dgm:prSet>
      <dgm:spPr/>
    </dgm:pt>
    <dgm:pt modelId="{A06EEE03-8A1F-0A4B-92F8-54BEF868C3F2}" type="pres">
      <dgm:prSet presAssocID="{AF981D07-0233-9141-84CD-6563F9EB3E72}" presName="accent_1" presStyleCnt="0"/>
      <dgm:spPr/>
    </dgm:pt>
    <dgm:pt modelId="{698D4336-6BAF-254F-A81A-3939A6EE438B}" type="pres">
      <dgm:prSet presAssocID="{AF981D07-0233-9141-84CD-6563F9EB3E72}" presName="accentRepeatNode" presStyleLbl="solidFgAcc1" presStyleIdx="0" presStyleCnt="3"/>
      <dgm:spPr>
        <a:solidFill>
          <a:schemeClr val="bg1">
            <a:lumMod val="85000"/>
          </a:schemeClr>
        </a:solidFill>
      </dgm:spPr>
    </dgm:pt>
    <dgm:pt modelId="{346431E0-94D2-EA4C-96B6-CB085DE49FA5}" type="pres">
      <dgm:prSet presAssocID="{4BCFDA33-CED3-704D-94EB-E5ED319F36D9}" presName="text_2" presStyleLbl="node1" presStyleIdx="1" presStyleCnt="3">
        <dgm:presLayoutVars>
          <dgm:bulletEnabled val="1"/>
        </dgm:presLayoutVars>
      </dgm:prSet>
      <dgm:spPr/>
    </dgm:pt>
    <dgm:pt modelId="{B2D8DE73-2974-B547-885D-799F9CB76DA3}" type="pres">
      <dgm:prSet presAssocID="{4BCFDA33-CED3-704D-94EB-E5ED319F36D9}" presName="accent_2" presStyleCnt="0"/>
      <dgm:spPr/>
    </dgm:pt>
    <dgm:pt modelId="{7430FCCF-85A5-3545-83EB-5ABF664BF4CD}" type="pres">
      <dgm:prSet presAssocID="{4BCFDA33-CED3-704D-94EB-E5ED319F36D9}" presName="accentRepeatNode" presStyleLbl="solidFgAcc1" presStyleIdx="1" presStyleCnt="3"/>
      <dgm:spPr>
        <a:solidFill>
          <a:schemeClr val="bg1">
            <a:lumMod val="85000"/>
          </a:schemeClr>
        </a:solidFill>
      </dgm:spPr>
    </dgm:pt>
    <dgm:pt modelId="{09778ADF-20D2-0541-A67D-FD1FC20967C9}" type="pres">
      <dgm:prSet presAssocID="{2FD387A1-299B-3640-BA86-16C099C8957D}" presName="text_3" presStyleLbl="node1" presStyleIdx="2" presStyleCnt="3">
        <dgm:presLayoutVars>
          <dgm:bulletEnabled val="1"/>
        </dgm:presLayoutVars>
      </dgm:prSet>
      <dgm:spPr/>
    </dgm:pt>
    <dgm:pt modelId="{C1D7A054-8162-284D-905F-0C99E5FCE975}" type="pres">
      <dgm:prSet presAssocID="{2FD387A1-299B-3640-BA86-16C099C8957D}" presName="accent_3" presStyleCnt="0"/>
      <dgm:spPr/>
    </dgm:pt>
    <dgm:pt modelId="{9A187C3C-36D2-6747-98C3-4579EE2FB016}" type="pres">
      <dgm:prSet presAssocID="{2FD387A1-299B-3640-BA86-16C099C8957D}" presName="accentRepeatNode" presStyleLbl="solidFgAcc1" presStyleIdx="2" presStyleCnt="3"/>
      <dgm:spPr>
        <a:solidFill>
          <a:schemeClr val="bg1">
            <a:lumMod val="85000"/>
          </a:schemeClr>
        </a:solidFill>
      </dgm:spPr>
    </dgm:pt>
  </dgm:ptLst>
  <dgm:cxnLst>
    <dgm:cxn modelId="{03D41730-F80B-DC49-8A02-7FB317215094}" type="presOf" srcId="{87A47DDA-5569-4C4B-804D-A18A671FA5BC}" destId="{B8C2DD3A-6823-B640-AE10-934746AF8B21}" srcOrd="0" destOrd="0" presId="urn:microsoft.com/office/officeart/2008/layout/VerticalCurvedList"/>
    <dgm:cxn modelId="{86E16833-121C-7F47-AA2D-85D3ACCA411A}" srcId="{85419611-B6D8-3346-8802-AF9955C36B3C}" destId="{4BCFDA33-CED3-704D-94EB-E5ED319F36D9}" srcOrd="1" destOrd="0" parTransId="{32AA36A4-C9D8-D143-A32D-1CE8F75D4E37}" sibTransId="{2822932B-7D72-5E47-BA3D-EEB968D7B8FF}"/>
    <dgm:cxn modelId="{E03D9E6A-81C0-8D43-825F-A7B67A5C4057}" type="presOf" srcId="{85419611-B6D8-3346-8802-AF9955C36B3C}" destId="{D9215280-A93B-5C47-96D4-2D848DEF8565}" srcOrd="0" destOrd="0" presId="urn:microsoft.com/office/officeart/2008/layout/VerticalCurvedList"/>
    <dgm:cxn modelId="{908BB155-0092-3740-9130-15A7871F9D2E}" type="presOf" srcId="{2FD387A1-299B-3640-BA86-16C099C8957D}" destId="{09778ADF-20D2-0541-A67D-FD1FC20967C9}" srcOrd="0" destOrd="0" presId="urn:microsoft.com/office/officeart/2008/layout/VerticalCurvedList"/>
    <dgm:cxn modelId="{2AF7D58C-88C8-B749-AC42-6454B636646E}" srcId="{85419611-B6D8-3346-8802-AF9955C36B3C}" destId="{AF981D07-0233-9141-84CD-6563F9EB3E72}" srcOrd="0" destOrd="0" parTransId="{156B2907-1C16-6840-94C7-3E510BD65C8D}" sibTransId="{87A47DDA-5569-4C4B-804D-A18A671FA5BC}"/>
    <dgm:cxn modelId="{DECB3C9D-2D9C-6340-BC20-51DF33E41EF2}" srcId="{85419611-B6D8-3346-8802-AF9955C36B3C}" destId="{2FD387A1-299B-3640-BA86-16C099C8957D}" srcOrd="2" destOrd="0" parTransId="{EE8CA620-AD42-0344-BAA0-284AA6E3F6A6}" sibTransId="{F11E6B7B-3212-654A-A22A-1C5EF62BA3B3}"/>
    <dgm:cxn modelId="{3EA848B2-C3D6-C543-9CF2-C70E44D825B7}" type="presOf" srcId="{AF981D07-0233-9141-84CD-6563F9EB3E72}" destId="{52B551AF-E713-104F-AB36-50D5AD36BFC1}" srcOrd="0" destOrd="0" presId="urn:microsoft.com/office/officeart/2008/layout/VerticalCurvedList"/>
    <dgm:cxn modelId="{9770F1CC-C106-764D-8318-F27FF5BFE11D}" type="presOf" srcId="{4BCFDA33-CED3-704D-94EB-E5ED319F36D9}" destId="{346431E0-94D2-EA4C-96B6-CB085DE49FA5}" srcOrd="0" destOrd="0" presId="urn:microsoft.com/office/officeart/2008/layout/VerticalCurvedList"/>
    <dgm:cxn modelId="{D83E499A-2FDC-2444-B745-A4C158F2C272}" type="presParOf" srcId="{D9215280-A93B-5C47-96D4-2D848DEF8565}" destId="{5F409E46-6DA5-314F-8791-FBDC44112BA2}" srcOrd="0" destOrd="0" presId="urn:microsoft.com/office/officeart/2008/layout/VerticalCurvedList"/>
    <dgm:cxn modelId="{A2381259-9145-2D43-8A81-AB7353C80DF4}" type="presParOf" srcId="{5F409E46-6DA5-314F-8791-FBDC44112BA2}" destId="{33A8892D-DEBB-E64D-93CF-C6638E08B4DB}" srcOrd="0" destOrd="0" presId="urn:microsoft.com/office/officeart/2008/layout/VerticalCurvedList"/>
    <dgm:cxn modelId="{5379C93F-B279-0943-9312-7C85E932505B}" type="presParOf" srcId="{33A8892D-DEBB-E64D-93CF-C6638E08B4DB}" destId="{5893959A-1217-9941-8820-6F1E645ECAA0}" srcOrd="0" destOrd="0" presId="urn:microsoft.com/office/officeart/2008/layout/VerticalCurvedList"/>
    <dgm:cxn modelId="{123C35DD-3C90-A64C-9A17-B8479D9CE0BD}" type="presParOf" srcId="{33A8892D-DEBB-E64D-93CF-C6638E08B4DB}" destId="{B8C2DD3A-6823-B640-AE10-934746AF8B21}" srcOrd="1" destOrd="0" presId="urn:microsoft.com/office/officeart/2008/layout/VerticalCurvedList"/>
    <dgm:cxn modelId="{344D09EC-0878-DE46-B391-ED3ACBBCCB44}" type="presParOf" srcId="{33A8892D-DEBB-E64D-93CF-C6638E08B4DB}" destId="{44E2B820-2E0B-A148-B1B8-7376043E161B}" srcOrd="2" destOrd="0" presId="urn:microsoft.com/office/officeart/2008/layout/VerticalCurvedList"/>
    <dgm:cxn modelId="{05CCC14F-B1F0-224A-854C-9409C729861D}" type="presParOf" srcId="{33A8892D-DEBB-E64D-93CF-C6638E08B4DB}" destId="{3FA93747-AD12-434C-B33C-359D9C8E77C9}" srcOrd="3" destOrd="0" presId="urn:microsoft.com/office/officeart/2008/layout/VerticalCurvedList"/>
    <dgm:cxn modelId="{06EB9445-A413-1042-B247-6CC5E1B65BC0}" type="presParOf" srcId="{5F409E46-6DA5-314F-8791-FBDC44112BA2}" destId="{52B551AF-E713-104F-AB36-50D5AD36BFC1}" srcOrd="1" destOrd="0" presId="urn:microsoft.com/office/officeart/2008/layout/VerticalCurvedList"/>
    <dgm:cxn modelId="{924CEB51-39EE-AF42-80E6-185638EEFBA9}" type="presParOf" srcId="{5F409E46-6DA5-314F-8791-FBDC44112BA2}" destId="{A06EEE03-8A1F-0A4B-92F8-54BEF868C3F2}" srcOrd="2" destOrd="0" presId="urn:microsoft.com/office/officeart/2008/layout/VerticalCurvedList"/>
    <dgm:cxn modelId="{72A59207-6674-C84E-8E37-EEDADD636486}" type="presParOf" srcId="{A06EEE03-8A1F-0A4B-92F8-54BEF868C3F2}" destId="{698D4336-6BAF-254F-A81A-3939A6EE438B}" srcOrd="0" destOrd="0" presId="urn:microsoft.com/office/officeart/2008/layout/VerticalCurvedList"/>
    <dgm:cxn modelId="{9311955A-BC82-2642-A237-EAD9B0F809C9}" type="presParOf" srcId="{5F409E46-6DA5-314F-8791-FBDC44112BA2}" destId="{346431E0-94D2-EA4C-96B6-CB085DE49FA5}" srcOrd="3" destOrd="0" presId="urn:microsoft.com/office/officeart/2008/layout/VerticalCurvedList"/>
    <dgm:cxn modelId="{C9AE1FA2-246F-3749-A4DE-81F43D430E90}" type="presParOf" srcId="{5F409E46-6DA5-314F-8791-FBDC44112BA2}" destId="{B2D8DE73-2974-B547-885D-799F9CB76DA3}" srcOrd="4" destOrd="0" presId="urn:microsoft.com/office/officeart/2008/layout/VerticalCurvedList"/>
    <dgm:cxn modelId="{AAE3019A-83B9-9F4F-87AD-2E88BAAC3C8A}" type="presParOf" srcId="{B2D8DE73-2974-B547-885D-799F9CB76DA3}" destId="{7430FCCF-85A5-3545-83EB-5ABF664BF4CD}" srcOrd="0" destOrd="0" presId="urn:microsoft.com/office/officeart/2008/layout/VerticalCurvedList"/>
    <dgm:cxn modelId="{439AD7D3-632B-AF45-9F0D-69B8DB360F83}" type="presParOf" srcId="{5F409E46-6DA5-314F-8791-FBDC44112BA2}" destId="{09778ADF-20D2-0541-A67D-FD1FC20967C9}" srcOrd="5" destOrd="0" presId="urn:microsoft.com/office/officeart/2008/layout/VerticalCurvedList"/>
    <dgm:cxn modelId="{53890F30-404A-C54A-9DC0-FF0A403408BB}" type="presParOf" srcId="{5F409E46-6DA5-314F-8791-FBDC44112BA2}" destId="{C1D7A054-8162-284D-905F-0C99E5FCE975}" srcOrd="6" destOrd="0" presId="urn:microsoft.com/office/officeart/2008/layout/VerticalCurvedList"/>
    <dgm:cxn modelId="{B4F3EE85-E426-0A4D-BCFC-BC3D96CD9073}" type="presParOf" srcId="{C1D7A054-8162-284D-905F-0C99E5FCE975}" destId="{9A187C3C-36D2-6747-98C3-4579EE2FB01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4DED3A-A040-4642-8B8D-70251875EB4F}" type="doc">
      <dgm:prSet loTypeId="urn:microsoft.com/office/officeart/2016/7/layout/BasicTimeline" loCatId="timeline" qsTypeId="urn:microsoft.com/office/officeart/2005/8/quickstyle/simple1" qsCatId="simple" csTypeId="urn:microsoft.com/office/officeart/2005/8/colors/accent0_1" csCatId="mainScheme" phldr="1"/>
      <dgm:spPr/>
      <dgm:t>
        <a:bodyPr/>
        <a:lstStyle/>
        <a:p>
          <a:endParaRPr lang="en-US"/>
        </a:p>
      </dgm:t>
    </dgm:pt>
    <dgm:pt modelId="{A88BA21D-1474-48C9-8E50-579597EB0BAB}">
      <dgm:prSet phldrT="[Text]" phldr="0"/>
      <dgm:spPr/>
      <dgm:t>
        <a:bodyPr/>
        <a:lstStyle/>
        <a:p>
          <a:pPr>
            <a:defRPr b="1"/>
          </a:pPr>
          <a:r>
            <a:rPr lang="en-US" dirty="0">
              <a:latin typeface="Arial" panose="020B0604020202020204" pitchFamily="34" charset="0"/>
              <a:cs typeface="Arial" panose="020B0604020202020204" pitchFamily="34" charset="0"/>
            </a:rPr>
            <a:t>1983</a:t>
          </a:r>
        </a:p>
      </dgm:t>
    </dgm:pt>
    <dgm:pt modelId="{D129C358-D175-47CD-8E6A-952A419330A4}" type="parTrans" cxnId="{E319D21F-0585-4AFC-BF5F-4EFDC0993185}">
      <dgm:prSet/>
      <dgm:spPr/>
      <dgm:t>
        <a:bodyPr/>
        <a:lstStyle/>
        <a:p>
          <a:endParaRPr lang="en-US">
            <a:latin typeface="Arial" panose="020B0604020202020204" pitchFamily="34" charset="0"/>
            <a:cs typeface="Arial" panose="020B0604020202020204" pitchFamily="34" charset="0"/>
          </a:endParaRPr>
        </a:p>
      </dgm:t>
    </dgm:pt>
    <dgm:pt modelId="{E767FB05-E0E7-4B40-9481-4071D529B979}" type="sibTrans" cxnId="{E319D21F-0585-4AFC-BF5F-4EFDC0993185}">
      <dgm:prSet/>
      <dgm:spPr/>
      <dgm:t>
        <a:bodyPr/>
        <a:lstStyle/>
        <a:p>
          <a:endParaRPr lang="en-US">
            <a:latin typeface="Arial" panose="020B0604020202020204" pitchFamily="34" charset="0"/>
            <a:cs typeface="Arial" panose="020B0604020202020204" pitchFamily="34" charset="0"/>
          </a:endParaRPr>
        </a:p>
      </dgm:t>
    </dgm:pt>
    <dgm:pt modelId="{04125A10-7888-4770-8586-3E55489D7F8D}">
      <dgm:prSet phldrT="[Text]" phldr="0" custT="1"/>
      <dgm:spPr/>
      <dgm:t>
        <a:bodyPr/>
        <a:lstStyle/>
        <a:p>
          <a:pPr algn="ctr"/>
          <a:r>
            <a:rPr lang="en-US" sz="1400" dirty="0">
              <a:latin typeface="Arial" panose="020B0604020202020204" pitchFamily="34" charset="0"/>
              <a:cs typeface="Arial" panose="020B0604020202020204" pitchFamily="34" charset="0"/>
            </a:rPr>
            <a:t>Congress added section 1915(c) to the Social Security Act, giving States the option to receive a waiver of Medicaid rules governing institutional care.</a:t>
          </a:r>
        </a:p>
      </dgm:t>
    </dgm:pt>
    <dgm:pt modelId="{C840BD46-7FD3-45C3-AEA6-49A6EA92728D}" type="parTrans" cxnId="{685125AC-4F44-499D-A207-D002F64A13F9}">
      <dgm:prSet/>
      <dgm:spPr/>
      <dgm:t>
        <a:bodyPr/>
        <a:lstStyle/>
        <a:p>
          <a:endParaRPr lang="en-US">
            <a:latin typeface="Arial" panose="020B0604020202020204" pitchFamily="34" charset="0"/>
            <a:cs typeface="Arial" panose="020B0604020202020204" pitchFamily="34" charset="0"/>
          </a:endParaRPr>
        </a:p>
      </dgm:t>
    </dgm:pt>
    <dgm:pt modelId="{B4A9A84B-911E-4E2E-BF42-78EDD1609A0F}" type="sibTrans" cxnId="{685125AC-4F44-499D-A207-D002F64A13F9}">
      <dgm:prSet/>
      <dgm:spPr/>
      <dgm:t>
        <a:bodyPr/>
        <a:lstStyle/>
        <a:p>
          <a:endParaRPr lang="en-US">
            <a:latin typeface="Arial" panose="020B0604020202020204" pitchFamily="34" charset="0"/>
            <a:cs typeface="Arial" panose="020B0604020202020204" pitchFamily="34" charset="0"/>
          </a:endParaRPr>
        </a:p>
      </dgm:t>
    </dgm:pt>
    <dgm:pt modelId="{71BB6E4A-F0C6-41A5-8015-C3D33D09C1EF}">
      <dgm:prSet phldrT="[Text]" phldr="0"/>
      <dgm:spPr/>
      <dgm:t>
        <a:bodyPr/>
        <a:lstStyle/>
        <a:p>
          <a:pPr>
            <a:defRPr b="1"/>
          </a:pPr>
          <a:r>
            <a:rPr lang="en-US" dirty="0">
              <a:latin typeface="Arial" panose="020B0604020202020204" pitchFamily="34" charset="0"/>
              <a:cs typeface="Arial" panose="020B0604020202020204" pitchFamily="34" charset="0"/>
            </a:rPr>
            <a:t>1987</a:t>
          </a:r>
        </a:p>
      </dgm:t>
    </dgm:pt>
    <dgm:pt modelId="{95B9973A-C9F1-4E67-8A3F-A1DA038629D0}" type="parTrans" cxnId="{D1D8911C-733D-49B0-80B8-C418C45F1F03}">
      <dgm:prSet/>
      <dgm:spPr/>
      <dgm:t>
        <a:bodyPr/>
        <a:lstStyle/>
        <a:p>
          <a:endParaRPr lang="en-US">
            <a:latin typeface="Arial" panose="020B0604020202020204" pitchFamily="34" charset="0"/>
            <a:cs typeface="Arial" panose="020B0604020202020204" pitchFamily="34" charset="0"/>
          </a:endParaRPr>
        </a:p>
      </dgm:t>
    </dgm:pt>
    <dgm:pt modelId="{1F6751F1-67FB-482D-9226-E4A720BFEA80}" type="sibTrans" cxnId="{D1D8911C-733D-49B0-80B8-C418C45F1F03}">
      <dgm:prSet/>
      <dgm:spPr/>
      <dgm:t>
        <a:bodyPr/>
        <a:lstStyle/>
        <a:p>
          <a:endParaRPr lang="en-US">
            <a:latin typeface="Arial" panose="020B0604020202020204" pitchFamily="34" charset="0"/>
            <a:cs typeface="Arial" panose="020B0604020202020204" pitchFamily="34" charset="0"/>
          </a:endParaRPr>
        </a:p>
      </dgm:t>
    </dgm:pt>
    <dgm:pt modelId="{F3C0D925-8CA1-4BE1-AFF3-2A5E6C15BDF2}">
      <dgm:prSet phldrT="[Text]" phldr="0" custT="1"/>
      <dgm:spPr/>
      <dgm:t>
        <a:bodyPr/>
        <a:lstStyle/>
        <a:p>
          <a:pPr algn="ctr"/>
          <a:r>
            <a:rPr lang="en-US" sz="1400" dirty="0">
              <a:latin typeface="Arial" panose="020B0604020202020204" pitchFamily="34" charset="0"/>
              <a:cs typeface="Arial" panose="020B0604020202020204" pitchFamily="34" charset="0"/>
            </a:rPr>
            <a:t>Michigan began providing Medicaid funded HCBS services with the 1915(c) Habilitation Supports Waiver in 1987</a:t>
          </a:r>
          <a:r>
            <a:rPr lang="en-US" sz="1200" dirty="0">
              <a:latin typeface="Arial" panose="020B0604020202020204" pitchFamily="34" charset="0"/>
              <a:cs typeface="Arial" panose="020B0604020202020204" pitchFamily="34" charset="0"/>
            </a:rPr>
            <a:t>.</a:t>
          </a:r>
        </a:p>
      </dgm:t>
    </dgm:pt>
    <dgm:pt modelId="{CCC069C2-6E85-43B2-9C54-7186025E65CD}" type="parTrans" cxnId="{A2895BB1-BAA6-473C-9D1F-632AB5C02B70}">
      <dgm:prSet/>
      <dgm:spPr/>
      <dgm:t>
        <a:bodyPr/>
        <a:lstStyle/>
        <a:p>
          <a:endParaRPr lang="en-US">
            <a:latin typeface="Arial" panose="020B0604020202020204" pitchFamily="34" charset="0"/>
            <a:cs typeface="Arial" panose="020B0604020202020204" pitchFamily="34" charset="0"/>
          </a:endParaRPr>
        </a:p>
      </dgm:t>
    </dgm:pt>
    <dgm:pt modelId="{DF60AEA5-43F6-4B7E-8ADD-215B06D5C8A7}" type="sibTrans" cxnId="{A2895BB1-BAA6-473C-9D1F-632AB5C02B70}">
      <dgm:prSet/>
      <dgm:spPr/>
      <dgm:t>
        <a:bodyPr/>
        <a:lstStyle/>
        <a:p>
          <a:endParaRPr lang="en-US">
            <a:latin typeface="Arial" panose="020B0604020202020204" pitchFamily="34" charset="0"/>
            <a:cs typeface="Arial" panose="020B0604020202020204" pitchFamily="34" charset="0"/>
          </a:endParaRPr>
        </a:p>
      </dgm:t>
    </dgm:pt>
    <dgm:pt modelId="{3332A5FA-F8D7-4C78-AD3F-08F9DE0361DD}">
      <dgm:prSet phldrT="[Text]" phldr="0"/>
      <dgm:spPr/>
      <dgm:t>
        <a:bodyPr/>
        <a:lstStyle/>
        <a:p>
          <a:pPr>
            <a:defRPr b="1"/>
          </a:pPr>
          <a:r>
            <a:rPr lang="en-US" dirty="0">
              <a:latin typeface="Arial" panose="020B0604020202020204" pitchFamily="34" charset="0"/>
              <a:cs typeface="Arial" panose="020B0604020202020204" pitchFamily="34" charset="0"/>
            </a:rPr>
            <a:t>2005</a:t>
          </a:r>
        </a:p>
      </dgm:t>
    </dgm:pt>
    <dgm:pt modelId="{3814A272-E957-4A2A-8CF4-53A6994FD26A}" type="parTrans" cxnId="{05234A01-C395-4000-AF5E-C21343161EB6}">
      <dgm:prSet/>
      <dgm:spPr/>
      <dgm:t>
        <a:bodyPr/>
        <a:lstStyle/>
        <a:p>
          <a:endParaRPr lang="en-US">
            <a:latin typeface="Arial" panose="020B0604020202020204" pitchFamily="34" charset="0"/>
            <a:cs typeface="Arial" panose="020B0604020202020204" pitchFamily="34" charset="0"/>
          </a:endParaRPr>
        </a:p>
      </dgm:t>
    </dgm:pt>
    <dgm:pt modelId="{3030B4FF-696B-4A12-9132-345E1473E0B6}" type="sibTrans" cxnId="{05234A01-C395-4000-AF5E-C21343161EB6}">
      <dgm:prSet/>
      <dgm:spPr/>
      <dgm:t>
        <a:bodyPr/>
        <a:lstStyle/>
        <a:p>
          <a:endParaRPr lang="en-US">
            <a:latin typeface="Arial" panose="020B0604020202020204" pitchFamily="34" charset="0"/>
            <a:cs typeface="Arial" panose="020B0604020202020204" pitchFamily="34" charset="0"/>
          </a:endParaRPr>
        </a:p>
      </dgm:t>
    </dgm:pt>
    <dgm:pt modelId="{314A7F8D-EAF8-4641-A068-F78FDB9A2D79}">
      <dgm:prSet phldrT="[Text]" phldr="0" custT="1"/>
      <dgm:spPr/>
      <dgm:t>
        <a:bodyPr/>
        <a:lstStyle/>
        <a:p>
          <a:pPr algn="ctr"/>
          <a:r>
            <a:rPr lang="en-US" sz="1400" dirty="0">
              <a:latin typeface="Arial" panose="020B0604020202020204" pitchFamily="34" charset="0"/>
              <a:cs typeface="Arial" panose="020B0604020202020204" pitchFamily="34" charset="0"/>
            </a:rPr>
            <a:t>HCBS became a formal Medicaid State plan option.</a:t>
          </a:r>
        </a:p>
      </dgm:t>
    </dgm:pt>
    <dgm:pt modelId="{E380FA36-795C-43AA-A80E-973DD99B004A}" type="parTrans" cxnId="{26EF0182-C365-4D43-AB47-A69BF0B8302F}">
      <dgm:prSet/>
      <dgm:spPr/>
      <dgm:t>
        <a:bodyPr/>
        <a:lstStyle/>
        <a:p>
          <a:endParaRPr lang="en-US">
            <a:latin typeface="Arial" panose="020B0604020202020204" pitchFamily="34" charset="0"/>
            <a:cs typeface="Arial" panose="020B0604020202020204" pitchFamily="34" charset="0"/>
          </a:endParaRPr>
        </a:p>
      </dgm:t>
    </dgm:pt>
    <dgm:pt modelId="{436B4E0E-D699-4E28-AE37-8B03FA6AA8F6}" type="sibTrans" cxnId="{26EF0182-C365-4D43-AB47-A69BF0B8302F}">
      <dgm:prSet/>
      <dgm:spPr/>
      <dgm:t>
        <a:bodyPr/>
        <a:lstStyle/>
        <a:p>
          <a:endParaRPr lang="en-US">
            <a:latin typeface="Arial" panose="020B0604020202020204" pitchFamily="34" charset="0"/>
            <a:cs typeface="Arial" panose="020B0604020202020204" pitchFamily="34" charset="0"/>
          </a:endParaRPr>
        </a:p>
      </dgm:t>
    </dgm:pt>
    <dgm:pt modelId="{D91F7C59-9AC5-DF4C-B5EE-B9E830572E94}">
      <dgm:prSet phldrT="[Text]" phldr="0"/>
      <dgm:spPr/>
      <dgm:t>
        <a:bodyPr/>
        <a:lstStyle/>
        <a:p>
          <a:pPr>
            <a:defRPr b="1"/>
          </a:pPr>
          <a:r>
            <a:rPr lang="en-US" dirty="0">
              <a:latin typeface="Arial" panose="020B0604020202020204" pitchFamily="34" charset="0"/>
              <a:cs typeface="Arial" panose="020B0604020202020204" pitchFamily="34" charset="0"/>
            </a:rPr>
            <a:t>2014</a:t>
          </a:r>
        </a:p>
      </dgm:t>
    </dgm:pt>
    <dgm:pt modelId="{67CEC0F1-2201-B342-8D56-3AB2D50B4D94}" type="parTrans" cxnId="{C7EA3475-59FB-1B4A-8B1E-D44D2C216A2F}">
      <dgm:prSet/>
      <dgm:spPr/>
      <dgm:t>
        <a:bodyPr/>
        <a:lstStyle/>
        <a:p>
          <a:endParaRPr lang="en-US">
            <a:latin typeface="Arial" panose="020B0604020202020204" pitchFamily="34" charset="0"/>
            <a:cs typeface="Arial" panose="020B0604020202020204" pitchFamily="34" charset="0"/>
          </a:endParaRPr>
        </a:p>
      </dgm:t>
    </dgm:pt>
    <dgm:pt modelId="{7D8C573B-36F6-8945-9788-A6A1A83226F0}" type="sibTrans" cxnId="{C7EA3475-59FB-1B4A-8B1E-D44D2C216A2F}">
      <dgm:prSet/>
      <dgm:spPr/>
      <dgm:t>
        <a:bodyPr/>
        <a:lstStyle/>
        <a:p>
          <a:endParaRPr lang="en-US">
            <a:latin typeface="Arial" panose="020B0604020202020204" pitchFamily="34" charset="0"/>
            <a:cs typeface="Arial" panose="020B0604020202020204" pitchFamily="34" charset="0"/>
          </a:endParaRPr>
        </a:p>
      </dgm:t>
    </dgm:pt>
    <dgm:pt modelId="{D8CA074E-6E97-024C-88A6-49338B801A4A}">
      <dgm:prSet phldrT="[Text]" phldr="0" custT="1"/>
      <dgm:spPr/>
      <dgm:t>
        <a:bodyPr/>
        <a:lstStyle/>
        <a:p>
          <a:pPr algn="ctr"/>
          <a:r>
            <a:rPr lang="en-US" sz="1400" b="0" i="0" u="none" dirty="0">
              <a:latin typeface="Arial" panose="020B0604020202020204" pitchFamily="34" charset="0"/>
              <a:cs typeface="Arial" panose="020B0604020202020204" pitchFamily="34" charset="0"/>
            </a:rPr>
            <a:t>CMS officially promulgated the HCBS Final Rule Set in January 2014 in Vol. 79 No. 11 of the Federal Register</a:t>
          </a:r>
          <a:r>
            <a:rPr lang="en-US" sz="1200" b="0" i="0" u="none" dirty="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dgm:t>
    </dgm:pt>
    <dgm:pt modelId="{72951F46-5719-B64A-8402-6FCB6C84D77A}" type="parTrans" cxnId="{E70871B6-05FC-5647-8068-6343C21A6304}">
      <dgm:prSet/>
      <dgm:spPr/>
      <dgm:t>
        <a:bodyPr/>
        <a:lstStyle/>
        <a:p>
          <a:endParaRPr lang="en-US">
            <a:latin typeface="Arial" panose="020B0604020202020204" pitchFamily="34" charset="0"/>
            <a:cs typeface="Arial" panose="020B0604020202020204" pitchFamily="34" charset="0"/>
          </a:endParaRPr>
        </a:p>
      </dgm:t>
    </dgm:pt>
    <dgm:pt modelId="{888BCC05-35D4-9E4C-B3D1-FC8FD5CE1C15}" type="sibTrans" cxnId="{E70871B6-05FC-5647-8068-6343C21A6304}">
      <dgm:prSet/>
      <dgm:spPr/>
      <dgm:t>
        <a:bodyPr/>
        <a:lstStyle/>
        <a:p>
          <a:endParaRPr lang="en-US">
            <a:latin typeface="Arial" panose="020B0604020202020204" pitchFamily="34" charset="0"/>
            <a:cs typeface="Arial" panose="020B0604020202020204" pitchFamily="34" charset="0"/>
          </a:endParaRPr>
        </a:p>
      </dgm:t>
    </dgm:pt>
    <dgm:pt modelId="{EAF47862-E6CD-491A-BC50-7381311962C3}" type="pres">
      <dgm:prSet presAssocID="{154DED3A-A040-4642-8B8D-70251875EB4F}" presName="root" presStyleCnt="0">
        <dgm:presLayoutVars>
          <dgm:chMax/>
          <dgm:chPref/>
          <dgm:animLvl val="lvl"/>
        </dgm:presLayoutVars>
      </dgm:prSet>
      <dgm:spPr/>
    </dgm:pt>
    <dgm:pt modelId="{01C22740-21C4-4F77-B27E-CEBD3C310AD6}" type="pres">
      <dgm:prSet presAssocID="{154DED3A-A040-4642-8B8D-70251875EB4F}" presName="divider" presStyleLbl="fgAccFollowNode1" presStyleIdx="0" presStyleCnt="1"/>
      <dgm:spPr>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tailEnd type="triangle" w="lg" len="lg"/>
        </a:ln>
        <a:effectLst/>
      </dgm:spPr>
    </dgm:pt>
    <dgm:pt modelId="{FE51086F-B44A-47D0-8584-BD6E17439962}" type="pres">
      <dgm:prSet presAssocID="{154DED3A-A040-4642-8B8D-70251875EB4F}" presName="nodes" presStyleCnt="0">
        <dgm:presLayoutVars>
          <dgm:chMax/>
          <dgm:chPref/>
          <dgm:animLvl val="lvl"/>
        </dgm:presLayoutVars>
      </dgm:prSet>
      <dgm:spPr/>
    </dgm:pt>
    <dgm:pt modelId="{EABCB068-0014-46E9-B6B5-30D1948F1493}" type="pres">
      <dgm:prSet presAssocID="{A88BA21D-1474-48C9-8E50-579597EB0BAB}" presName="composite" presStyleCnt="0"/>
      <dgm:spPr/>
    </dgm:pt>
    <dgm:pt modelId="{DA66D775-9060-49B4-88AF-E5FE319A075C}" type="pres">
      <dgm:prSet presAssocID="{A88BA21D-1474-48C9-8E50-579597EB0BAB}" presName="L1TextContainer" presStyleLbl="revTx" presStyleIdx="0" presStyleCnt="4">
        <dgm:presLayoutVars>
          <dgm:chMax val="1"/>
          <dgm:chPref val="1"/>
          <dgm:bulletEnabled val="1"/>
        </dgm:presLayoutVars>
      </dgm:prSet>
      <dgm:spPr/>
    </dgm:pt>
    <dgm:pt modelId="{6CE8AC79-3CC8-4B5E-AED4-EED5CFE52C5C}" type="pres">
      <dgm:prSet presAssocID="{A88BA21D-1474-48C9-8E50-579597EB0BAB}" presName="L2TextContainerWrapper" presStyleCnt="0">
        <dgm:presLayoutVars>
          <dgm:chMax val="0"/>
          <dgm:chPref val="0"/>
          <dgm:bulletEnabled val="1"/>
        </dgm:presLayoutVars>
      </dgm:prSet>
      <dgm:spPr/>
    </dgm:pt>
    <dgm:pt modelId="{086AC45D-F91E-4989-A06B-02A68483A82F}" type="pres">
      <dgm:prSet presAssocID="{A88BA21D-1474-48C9-8E50-579597EB0BAB}" presName="L2TextContainer" presStyleLbl="bgAcc1" presStyleIdx="0" presStyleCnt="4" custScaleX="101045" custScaleY="92551"/>
      <dgm:spPr/>
    </dgm:pt>
    <dgm:pt modelId="{925EB5CB-EB01-455A-94D2-15140C33E8A4}" type="pres">
      <dgm:prSet presAssocID="{A88BA21D-1474-48C9-8E50-579597EB0BAB}" presName="FlexibleEmptyPlaceHolder" presStyleCnt="0"/>
      <dgm:spPr/>
    </dgm:pt>
    <dgm:pt modelId="{275E270A-778C-41CC-B9DB-4C7D6164363B}" type="pres">
      <dgm:prSet presAssocID="{A88BA21D-1474-48C9-8E50-579597EB0BAB}" presName="ConnectLine" presStyleLbl="sibTrans1D1" presStyleIdx="0" presStyleCnt="4"/>
      <dgm:spPr>
        <a:noFill/>
        <a:ln w="9525" cap="flat" cmpd="sng" algn="ctr">
          <a:solidFill>
            <a:schemeClr val="dk1">
              <a:hueOff val="0"/>
              <a:satOff val="0"/>
              <a:lumOff val="0"/>
              <a:alphaOff val="0"/>
            </a:schemeClr>
          </a:solidFill>
          <a:prstDash val="dash"/>
        </a:ln>
        <a:effectLst/>
      </dgm:spPr>
    </dgm:pt>
    <dgm:pt modelId="{8DBEEDA3-E12C-41E6-AB2A-A4A26948AA5D}" type="pres">
      <dgm:prSet presAssocID="{A88BA21D-1474-48C9-8E50-579597EB0BAB}" presName="ConnectorPoint" presStyleLbl="alignNode1" presStyleIdx="0" presStyleCnt="4"/>
      <dgm:spPr/>
    </dgm:pt>
    <dgm:pt modelId="{94FD1B7D-E4B8-4B2D-A6FB-37EF03A456E0}" type="pres">
      <dgm:prSet presAssocID="{A88BA21D-1474-48C9-8E50-579597EB0BAB}" presName="EmptyPlaceHolder" presStyleCnt="0"/>
      <dgm:spPr/>
    </dgm:pt>
    <dgm:pt modelId="{877B7CAD-23F4-40DC-A693-D6B52F7559B5}" type="pres">
      <dgm:prSet presAssocID="{E767FB05-E0E7-4B40-9481-4071D529B979}" presName="spaceBetweenRectangles" presStyleCnt="0"/>
      <dgm:spPr/>
    </dgm:pt>
    <dgm:pt modelId="{CA357C2B-6726-4130-A514-8FFC8BB6C5AC}" type="pres">
      <dgm:prSet presAssocID="{71BB6E4A-F0C6-41A5-8015-C3D33D09C1EF}" presName="composite" presStyleCnt="0"/>
      <dgm:spPr/>
    </dgm:pt>
    <dgm:pt modelId="{0D0E301A-5AC0-4DF9-999C-ABFD5EA2F61D}" type="pres">
      <dgm:prSet presAssocID="{71BB6E4A-F0C6-41A5-8015-C3D33D09C1EF}" presName="L1TextContainer" presStyleLbl="revTx" presStyleIdx="1" presStyleCnt="4">
        <dgm:presLayoutVars>
          <dgm:chMax val="1"/>
          <dgm:chPref val="1"/>
          <dgm:bulletEnabled val="1"/>
        </dgm:presLayoutVars>
      </dgm:prSet>
      <dgm:spPr/>
    </dgm:pt>
    <dgm:pt modelId="{47B6ED09-25E4-4EB5-8135-66A26C0F0611}" type="pres">
      <dgm:prSet presAssocID="{71BB6E4A-F0C6-41A5-8015-C3D33D09C1EF}" presName="L2TextContainerWrapper" presStyleCnt="0">
        <dgm:presLayoutVars>
          <dgm:chMax val="0"/>
          <dgm:chPref val="0"/>
          <dgm:bulletEnabled val="1"/>
        </dgm:presLayoutVars>
      </dgm:prSet>
      <dgm:spPr/>
    </dgm:pt>
    <dgm:pt modelId="{97BBF430-29D6-47FA-9364-770356AD226D}" type="pres">
      <dgm:prSet presAssocID="{71BB6E4A-F0C6-41A5-8015-C3D33D09C1EF}" presName="L2TextContainer" presStyleLbl="bgAcc1" presStyleIdx="1" presStyleCnt="4" custScaleX="97562" custScaleY="157005" custLinFactNeighborX="414" custLinFactNeighborY="-31448"/>
      <dgm:spPr/>
    </dgm:pt>
    <dgm:pt modelId="{58E7CBF5-7B5E-46D9-B2F0-2AC052E0F593}" type="pres">
      <dgm:prSet presAssocID="{71BB6E4A-F0C6-41A5-8015-C3D33D09C1EF}" presName="FlexibleEmptyPlaceHolder" presStyleCnt="0"/>
      <dgm:spPr/>
    </dgm:pt>
    <dgm:pt modelId="{3EBFA83D-991D-494F-9C3E-95B6F4092584}" type="pres">
      <dgm:prSet presAssocID="{71BB6E4A-F0C6-41A5-8015-C3D33D09C1EF}" presName="ConnectLine" presStyleLbl="sibTrans1D1" presStyleIdx="1" presStyleCnt="4"/>
      <dgm:spPr>
        <a:noFill/>
        <a:ln w="9525" cap="flat" cmpd="sng" algn="ctr">
          <a:solidFill>
            <a:schemeClr val="dk1">
              <a:hueOff val="0"/>
              <a:satOff val="0"/>
              <a:lumOff val="0"/>
              <a:alphaOff val="0"/>
            </a:schemeClr>
          </a:solidFill>
          <a:prstDash val="dash"/>
        </a:ln>
        <a:effectLst/>
      </dgm:spPr>
    </dgm:pt>
    <dgm:pt modelId="{52BC020E-CD95-4E63-A977-9F8EC35CB5F1}" type="pres">
      <dgm:prSet presAssocID="{71BB6E4A-F0C6-41A5-8015-C3D33D09C1EF}" presName="ConnectorPoint" presStyleLbl="alignNode1" presStyleIdx="1" presStyleCnt="4" custScaleX="91726" custScaleY="127407" custLinFactY="-355206" custLinFactNeighborX="18623" custLinFactNeighborY="-400000"/>
      <dgm:spPr/>
    </dgm:pt>
    <dgm:pt modelId="{A1B950B2-BF7F-4E8C-ADF7-643D217A1FC0}" type="pres">
      <dgm:prSet presAssocID="{71BB6E4A-F0C6-41A5-8015-C3D33D09C1EF}" presName="EmptyPlaceHolder" presStyleCnt="0"/>
      <dgm:spPr/>
    </dgm:pt>
    <dgm:pt modelId="{8C9471E5-C95F-4436-A05C-329854CA0B1A}" type="pres">
      <dgm:prSet presAssocID="{1F6751F1-67FB-482D-9226-E4A720BFEA80}" presName="spaceBetweenRectangles" presStyleCnt="0"/>
      <dgm:spPr/>
    </dgm:pt>
    <dgm:pt modelId="{344C9B10-A7DA-4700-B7A4-392F1D360491}" type="pres">
      <dgm:prSet presAssocID="{3332A5FA-F8D7-4C78-AD3F-08F9DE0361DD}" presName="composite" presStyleCnt="0"/>
      <dgm:spPr/>
    </dgm:pt>
    <dgm:pt modelId="{8F45F2AB-E0ED-4BBD-BD0F-B55906BC4FFD}" type="pres">
      <dgm:prSet presAssocID="{3332A5FA-F8D7-4C78-AD3F-08F9DE0361DD}" presName="L1TextContainer" presStyleLbl="revTx" presStyleIdx="2" presStyleCnt="4">
        <dgm:presLayoutVars>
          <dgm:chMax val="1"/>
          <dgm:chPref val="1"/>
          <dgm:bulletEnabled val="1"/>
        </dgm:presLayoutVars>
      </dgm:prSet>
      <dgm:spPr/>
    </dgm:pt>
    <dgm:pt modelId="{99F67C8F-BD84-42BE-BE0D-4359B6E8B4B5}" type="pres">
      <dgm:prSet presAssocID="{3332A5FA-F8D7-4C78-AD3F-08F9DE0361DD}" presName="L2TextContainerWrapper" presStyleCnt="0">
        <dgm:presLayoutVars>
          <dgm:chMax val="0"/>
          <dgm:chPref val="0"/>
          <dgm:bulletEnabled val="1"/>
        </dgm:presLayoutVars>
      </dgm:prSet>
      <dgm:spPr/>
    </dgm:pt>
    <dgm:pt modelId="{5D3C42B3-089B-4865-A11E-5D53E768DEFD}" type="pres">
      <dgm:prSet presAssocID="{3332A5FA-F8D7-4C78-AD3F-08F9DE0361DD}" presName="L2TextContainer" presStyleLbl="bgAcc1" presStyleIdx="2" presStyleCnt="4" custScaleX="97450" custScaleY="145272"/>
      <dgm:spPr/>
    </dgm:pt>
    <dgm:pt modelId="{F3698501-6C5F-4F62-963D-7CC6C2BFB8B8}" type="pres">
      <dgm:prSet presAssocID="{3332A5FA-F8D7-4C78-AD3F-08F9DE0361DD}" presName="FlexibleEmptyPlaceHolder" presStyleCnt="0"/>
      <dgm:spPr/>
    </dgm:pt>
    <dgm:pt modelId="{5F3BC942-0CBC-470B-BD60-C23EEFF4E365}" type="pres">
      <dgm:prSet presAssocID="{3332A5FA-F8D7-4C78-AD3F-08F9DE0361DD}" presName="ConnectLine" presStyleLbl="sibTrans1D1" presStyleIdx="2" presStyleCnt="4"/>
      <dgm:spPr>
        <a:noFill/>
        <a:ln w="9525" cap="flat" cmpd="sng" algn="ctr">
          <a:solidFill>
            <a:schemeClr val="dk1">
              <a:hueOff val="0"/>
              <a:satOff val="0"/>
              <a:lumOff val="0"/>
              <a:alphaOff val="0"/>
            </a:schemeClr>
          </a:solidFill>
          <a:prstDash val="dash"/>
        </a:ln>
        <a:effectLst/>
      </dgm:spPr>
    </dgm:pt>
    <dgm:pt modelId="{FC96ED96-0436-40F5-848B-525428AB4677}" type="pres">
      <dgm:prSet presAssocID="{3332A5FA-F8D7-4C78-AD3F-08F9DE0361DD}" presName="ConnectorPoint" presStyleLbl="alignNode1" presStyleIdx="2" presStyleCnt="4"/>
      <dgm:spPr/>
    </dgm:pt>
    <dgm:pt modelId="{013A2047-248B-405E-A7E3-DDD6EB9C0F2B}" type="pres">
      <dgm:prSet presAssocID="{3332A5FA-F8D7-4C78-AD3F-08F9DE0361DD}" presName="EmptyPlaceHolder" presStyleCnt="0"/>
      <dgm:spPr/>
    </dgm:pt>
    <dgm:pt modelId="{6C85817F-7105-FB42-9018-91EB34D27C29}" type="pres">
      <dgm:prSet presAssocID="{3030B4FF-696B-4A12-9132-345E1473E0B6}" presName="spaceBetweenRectangles" presStyleCnt="0"/>
      <dgm:spPr/>
    </dgm:pt>
    <dgm:pt modelId="{8E71F82C-3E88-2941-A0DA-FA29CE8A8F94}" type="pres">
      <dgm:prSet presAssocID="{D91F7C59-9AC5-DF4C-B5EE-B9E830572E94}" presName="composite" presStyleCnt="0"/>
      <dgm:spPr/>
    </dgm:pt>
    <dgm:pt modelId="{7247D374-6BA0-B84E-A9E4-5849BB39F65A}" type="pres">
      <dgm:prSet presAssocID="{D91F7C59-9AC5-DF4C-B5EE-B9E830572E94}" presName="L1TextContainer" presStyleLbl="revTx" presStyleIdx="3" presStyleCnt="4">
        <dgm:presLayoutVars>
          <dgm:chMax val="1"/>
          <dgm:chPref val="1"/>
          <dgm:bulletEnabled val="1"/>
        </dgm:presLayoutVars>
      </dgm:prSet>
      <dgm:spPr/>
    </dgm:pt>
    <dgm:pt modelId="{F2CCAE77-767F-A846-9E75-34B13409CFB7}" type="pres">
      <dgm:prSet presAssocID="{D91F7C59-9AC5-DF4C-B5EE-B9E830572E94}" presName="L2TextContainerWrapper" presStyleCnt="0">
        <dgm:presLayoutVars>
          <dgm:chMax val="0"/>
          <dgm:chPref val="0"/>
          <dgm:bulletEnabled val="1"/>
        </dgm:presLayoutVars>
      </dgm:prSet>
      <dgm:spPr/>
    </dgm:pt>
    <dgm:pt modelId="{FE3721BC-F0FA-244B-8755-018848C6BE1D}" type="pres">
      <dgm:prSet presAssocID="{D91F7C59-9AC5-DF4C-B5EE-B9E830572E94}" presName="L2TextContainer" presStyleLbl="bgAcc1" presStyleIdx="3" presStyleCnt="4" custScaleX="94683" custScaleY="147706" custLinFactNeighborX="4106" custLinFactNeighborY="-35476"/>
      <dgm:spPr/>
    </dgm:pt>
    <dgm:pt modelId="{7463E06C-18B1-1144-B3B0-172E1602790E}" type="pres">
      <dgm:prSet presAssocID="{D91F7C59-9AC5-DF4C-B5EE-B9E830572E94}" presName="FlexibleEmptyPlaceHolder" presStyleCnt="0"/>
      <dgm:spPr/>
    </dgm:pt>
    <dgm:pt modelId="{B7A9ED5B-2F5E-9449-A981-72AF96DC3719}" type="pres">
      <dgm:prSet presAssocID="{D91F7C59-9AC5-DF4C-B5EE-B9E830572E94}" presName="ConnectLine" presStyleLbl="sibTrans1D1" presStyleIdx="3" presStyleCnt="4"/>
      <dgm:spPr>
        <a:noFill/>
        <a:ln w="9525" cap="flat" cmpd="sng" algn="ctr">
          <a:solidFill>
            <a:schemeClr val="dk1">
              <a:hueOff val="0"/>
              <a:satOff val="0"/>
              <a:lumOff val="0"/>
              <a:alphaOff val="0"/>
            </a:schemeClr>
          </a:solidFill>
          <a:prstDash val="dash"/>
        </a:ln>
        <a:effectLst/>
      </dgm:spPr>
    </dgm:pt>
    <dgm:pt modelId="{F4A2A7A6-A4EC-D14B-A17B-99B63ED223AC}" type="pres">
      <dgm:prSet presAssocID="{D91F7C59-9AC5-DF4C-B5EE-B9E830572E94}" presName="ConnectorPoint" presStyleLbl="alignNode1" presStyleIdx="3" presStyleCnt="4" custFlipVert="1" custScaleX="76579" custScaleY="124070" custLinFactY="-298998" custLinFactNeighborY="-300000"/>
      <dgm:spPr/>
    </dgm:pt>
    <dgm:pt modelId="{6CB8F215-282C-4C4F-9DC6-E04CA32C9676}" type="pres">
      <dgm:prSet presAssocID="{D91F7C59-9AC5-DF4C-B5EE-B9E830572E94}" presName="EmptyPlaceHolder" presStyleCnt="0"/>
      <dgm:spPr/>
    </dgm:pt>
  </dgm:ptLst>
  <dgm:cxnLst>
    <dgm:cxn modelId="{05234A01-C395-4000-AF5E-C21343161EB6}" srcId="{154DED3A-A040-4642-8B8D-70251875EB4F}" destId="{3332A5FA-F8D7-4C78-AD3F-08F9DE0361DD}" srcOrd="2" destOrd="0" parTransId="{3814A272-E957-4A2A-8CF4-53A6994FD26A}" sibTransId="{3030B4FF-696B-4A12-9132-345E1473E0B6}"/>
    <dgm:cxn modelId="{D1D8911C-733D-49B0-80B8-C418C45F1F03}" srcId="{154DED3A-A040-4642-8B8D-70251875EB4F}" destId="{71BB6E4A-F0C6-41A5-8015-C3D33D09C1EF}" srcOrd="1" destOrd="0" parTransId="{95B9973A-C9F1-4E67-8A3F-A1DA038629D0}" sibTransId="{1F6751F1-67FB-482D-9226-E4A720BFEA80}"/>
    <dgm:cxn modelId="{E319D21F-0585-4AFC-BF5F-4EFDC0993185}" srcId="{154DED3A-A040-4642-8B8D-70251875EB4F}" destId="{A88BA21D-1474-48C9-8E50-579597EB0BAB}" srcOrd="0" destOrd="0" parTransId="{D129C358-D175-47CD-8E6A-952A419330A4}" sibTransId="{E767FB05-E0E7-4B40-9481-4071D529B979}"/>
    <dgm:cxn modelId="{C587552E-1558-D744-A828-2F07F7F4BEC5}" type="presOf" srcId="{D8CA074E-6E97-024C-88A6-49338B801A4A}" destId="{FE3721BC-F0FA-244B-8755-018848C6BE1D}" srcOrd="0" destOrd="0" presId="urn:microsoft.com/office/officeart/2016/7/layout/BasicTimeline"/>
    <dgm:cxn modelId="{5E3A794A-AFB1-43B5-B7F7-41B1F76AA714}" type="presOf" srcId="{71BB6E4A-F0C6-41A5-8015-C3D33D09C1EF}" destId="{0D0E301A-5AC0-4DF9-999C-ABFD5EA2F61D}" srcOrd="0" destOrd="0" presId="urn:microsoft.com/office/officeart/2016/7/layout/BasicTimeline"/>
    <dgm:cxn modelId="{C3B66B6F-2B10-4C27-BA83-C7F41C337FDD}" type="presOf" srcId="{314A7F8D-EAF8-4641-A068-F78FDB9A2D79}" destId="{5D3C42B3-089B-4865-A11E-5D53E768DEFD}" srcOrd="0" destOrd="0" presId="urn:microsoft.com/office/officeart/2016/7/layout/BasicTimeline"/>
    <dgm:cxn modelId="{5BB5FC73-F21C-4A28-B94F-DD1BD628BBC5}" type="presOf" srcId="{04125A10-7888-4770-8586-3E55489D7F8D}" destId="{086AC45D-F91E-4989-A06B-02A68483A82F}" srcOrd="0" destOrd="0" presId="urn:microsoft.com/office/officeart/2016/7/layout/BasicTimeline"/>
    <dgm:cxn modelId="{C7EA3475-59FB-1B4A-8B1E-D44D2C216A2F}" srcId="{154DED3A-A040-4642-8B8D-70251875EB4F}" destId="{D91F7C59-9AC5-DF4C-B5EE-B9E830572E94}" srcOrd="3" destOrd="0" parTransId="{67CEC0F1-2201-B342-8D56-3AB2D50B4D94}" sibTransId="{7D8C573B-36F6-8945-9788-A6A1A83226F0}"/>
    <dgm:cxn modelId="{E1E6D35A-8332-754D-A08F-16077448DF72}" type="presOf" srcId="{D91F7C59-9AC5-DF4C-B5EE-B9E830572E94}" destId="{7247D374-6BA0-B84E-A9E4-5849BB39F65A}" srcOrd="0" destOrd="0" presId="urn:microsoft.com/office/officeart/2016/7/layout/BasicTimeline"/>
    <dgm:cxn modelId="{26EF0182-C365-4D43-AB47-A69BF0B8302F}" srcId="{3332A5FA-F8D7-4C78-AD3F-08F9DE0361DD}" destId="{314A7F8D-EAF8-4641-A068-F78FDB9A2D79}" srcOrd="0" destOrd="0" parTransId="{E380FA36-795C-43AA-A80E-973DD99B004A}" sibTransId="{436B4E0E-D699-4E28-AE37-8B03FA6AA8F6}"/>
    <dgm:cxn modelId="{8969BCA3-A700-478F-BD0D-F11F89D134CF}" type="presOf" srcId="{154DED3A-A040-4642-8B8D-70251875EB4F}" destId="{EAF47862-E6CD-491A-BC50-7381311962C3}" srcOrd="0" destOrd="0" presId="urn:microsoft.com/office/officeart/2016/7/layout/BasicTimeline"/>
    <dgm:cxn modelId="{685125AC-4F44-499D-A207-D002F64A13F9}" srcId="{A88BA21D-1474-48C9-8E50-579597EB0BAB}" destId="{04125A10-7888-4770-8586-3E55489D7F8D}" srcOrd="0" destOrd="0" parTransId="{C840BD46-7FD3-45C3-AEA6-49A6EA92728D}" sibTransId="{B4A9A84B-911E-4E2E-BF42-78EDD1609A0F}"/>
    <dgm:cxn modelId="{A2895BB1-BAA6-473C-9D1F-632AB5C02B70}" srcId="{71BB6E4A-F0C6-41A5-8015-C3D33D09C1EF}" destId="{F3C0D925-8CA1-4BE1-AFF3-2A5E6C15BDF2}" srcOrd="0" destOrd="0" parTransId="{CCC069C2-6E85-43B2-9C54-7186025E65CD}" sibTransId="{DF60AEA5-43F6-4B7E-8ADD-215B06D5C8A7}"/>
    <dgm:cxn modelId="{E70871B6-05FC-5647-8068-6343C21A6304}" srcId="{D91F7C59-9AC5-DF4C-B5EE-B9E830572E94}" destId="{D8CA074E-6E97-024C-88A6-49338B801A4A}" srcOrd="0" destOrd="0" parTransId="{72951F46-5719-B64A-8402-6FCB6C84D77A}" sibTransId="{888BCC05-35D4-9E4C-B3D1-FC8FD5CE1C15}"/>
    <dgm:cxn modelId="{A6A598B8-F8D1-4327-B721-35D1CE738DFC}" type="presOf" srcId="{A88BA21D-1474-48C9-8E50-579597EB0BAB}" destId="{DA66D775-9060-49B4-88AF-E5FE319A075C}" srcOrd="0" destOrd="0" presId="urn:microsoft.com/office/officeart/2016/7/layout/BasicTimeline"/>
    <dgm:cxn modelId="{D7D717BA-AF65-4ADF-BC75-699DC829C3EE}" type="presOf" srcId="{F3C0D925-8CA1-4BE1-AFF3-2A5E6C15BDF2}" destId="{97BBF430-29D6-47FA-9364-770356AD226D}" srcOrd="0" destOrd="0" presId="urn:microsoft.com/office/officeart/2016/7/layout/BasicTimeline"/>
    <dgm:cxn modelId="{138D53F3-8CB5-4249-B85C-FCC1C5CBC3B1}" type="presOf" srcId="{3332A5FA-F8D7-4C78-AD3F-08F9DE0361DD}" destId="{8F45F2AB-E0ED-4BBD-BD0F-B55906BC4FFD}" srcOrd="0" destOrd="0" presId="urn:microsoft.com/office/officeart/2016/7/layout/BasicTimeline"/>
    <dgm:cxn modelId="{539ED068-4D15-4E81-BC5D-C5DFC7E2D565}" type="presParOf" srcId="{EAF47862-E6CD-491A-BC50-7381311962C3}" destId="{01C22740-21C4-4F77-B27E-CEBD3C310AD6}" srcOrd="0" destOrd="0" presId="urn:microsoft.com/office/officeart/2016/7/layout/BasicTimeline"/>
    <dgm:cxn modelId="{18B2EA02-2BE3-4CB1-AB1D-E9219ECE03D4}" type="presParOf" srcId="{EAF47862-E6CD-491A-BC50-7381311962C3}" destId="{FE51086F-B44A-47D0-8584-BD6E17439962}" srcOrd="1" destOrd="0" presId="urn:microsoft.com/office/officeart/2016/7/layout/BasicTimeline"/>
    <dgm:cxn modelId="{A8A6AA9D-3148-4864-ACB6-BC89A6FFCB6D}" type="presParOf" srcId="{FE51086F-B44A-47D0-8584-BD6E17439962}" destId="{EABCB068-0014-46E9-B6B5-30D1948F1493}" srcOrd="0" destOrd="0" presId="urn:microsoft.com/office/officeart/2016/7/layout/BasicTimeline"/>
    <dgm:cxn modelId="{99D9DE61-3688-4B77-8F80-3DAA27F688DB}" type="presParOf" srcId="{EABCB068-0014-46E9-B6B5-30D1948F1493}" destId="{DA66D775-9060-49B4-88AF-E5FE319A075C}" srcOrd="0" destOrd="0" presId="urn:microsoft.com/office/officeart/2016/7/layout/BasicTimeline"/>
    <dgm:cxn modelId="{CB1A1953-EF07-434C-8111-3561A647256E}" type="presParOf" srcId="{EABCB068-0014-46E9-B6B5-30D1948F1493}" destId="{6CE8AC79-3CC8-4B5E-AED4-EED5CFE52C5C}" srcOrd="1" destOrd="0" presId="urn:microsoft.com/office/officeart/2016/7/layout/BasicTimeline"/>
    <dgm:cxn modelId="{264CA374-3876-48EB-9248-1D6F6EF56675}" type="presParOf" srcId="{6CE8AC79-3CC8-4B5E-AED4-EED5CFE52C5C}" destId="{086AC45D-F91E-4989-A06B-02A68483A82F}" srcOrd="0" destOrd="0" presId="urn:microsoft.com/office/officeart/2016/7/layout/BasicTimeline"/>
    <dgm:cxn modelId="{88F16191-908A-42EA-A703-B01E81AA51AE}" type="presParOf" srcId="{6CE8AC79-3CC8-4B5E-AED4-EED5CFE52C5C}" destId="{925EB5CB-EB01-455A-94D2-15140C33E8A4}" srcOrd="1" destOrd="0" presId="urn:microsoft.com/office/officeart/2016/7/layout/BasicTimeline"/>
    <dgm:cxn modelId="{C1826D91-5081-46C8-B342-C5462F0B30E3}" type="presParOf" srcId="{EABCB068-0014-46E9-B6B5-30D1948F1493}" destId="{275E270A-778C-41CC-B9DB-4C7D6164363B}" srcOrd="2" destOrd="0" presId="urn:microsoft.com/office/officeart/2016/7/layout/BasicTimeline"/>
    <dgm:cxn modelId="{800194AF-ACA2-4977-A0EA-4A4D06BF8088}" type="presParOf" srcId="{EABCB068-0014-46E9-B6B5-30D1948F1493}" destId="{8DBEEDA3-E12C-41E6-AB2A-A4A26948AA5D}" srcOrd="3" destOrd="0" presId="urn:microsoft.com/office/officeart/2016/7/layout/BasicTimeline"/>
    <dgm:cxn modelId="{3446038B-1CA3-45ED-AC65-A0597DAC77E9}" type="presParOf" srcId="{EABCB068-0014-46E9-B6B5-30D1948F1493}" destId="{94FD1B7D-E4B8-4B2D-A6FB-37EF03A456E0}" srcOrd="4" destOrd="0" presId="urn:microsoft.com/office/officeart/2016/7/layout/BasicTimeline"/>
    <dgm:cxn modelId="{41A82065-E2B7-4914-B706-B2B037F309DE}" type="presParOf" srcId="{FE51086F-B44A-47D0-8584-BD6E17439962}" destId="{877B7CAD-23F4-40DC-A693-D6B52F7559B5}" srcOrd="1" destOrd="0" presId="urn:microsoft.com/office/officeart/2016/7/layout/BasicTimeline"/>
    <dgm:cxn modelId="{23FEA7B4-0BF5-4C11-9EBE-EEBEAA3CC432}" type="presParOf" srcId="{FE51086F-B44A-47D0-8584-BD6E17439962}" destId="{CA357C2B-6726-4130-A514-8FFC8BB6C5AC}" srcOrd="2" destOrd="0" presId="urn:microsoft.com/office/officeart/2016/7/layout/BasicTimeline"/>
    <dgm:cxn modelId="{91A1A29A-B45A-47CC-AC20-2260772C6450}" type="presParOf" srcId="{CA357C2B-6726-4130-A514-8FFC8BB6C5AC}" destId="{0D0E301A-5AC0-4DF9-999C-ABFD5EA2F61D}" srcOrd="0" destOrd="0" presId="urn:microsoft.com/office/officeart/2016/7/layout/BasicTimeline"/>
    <dgm:cxn modelId="{B20B37C0-E027-479A-95CF-3D354CB8B43F}" type="presParOf" srcId="{CA357C2B-6726-4130-A514-8FFC8BB6C5AC}" destId="{47B6ED09-25E4-4EB5-8135-66A26C0F0611}" srcOrd="1" destOrd="0" presId="urn:microsoft.com/office/officeart/2016/7/layout/BasicTimeline"/>
    <dgm:cxn modelId="{FC8E8AF4-EC22-4F3C-84FC-CF5687EC2275}" type="presParOf" srcId="{47B6ED09-25E4-4EB5-8135-66A26C0F0611}" destId="{97BBF430-29D6-47FA-9364-770356AD226D}" srcOrd="0" destOrd="0" presId="urn:microsoft.com/office/officeart/2016/7/layout/BasicTimeline"/>
    <dgm:cxn modelId="{51F335B8-CE95-4A07-AB01-91A73A089FBF}" type="presParOf" srcId="{47B6ED09-25E4-4EB5-8135-66A26C0F0611}" destId="{58E7CBF5-7B5E-46D9-B2F0-2AC052E0F593}" srcOrd="1" destOrd="0" presId="urn:microsoft.com/office/officeart/2016/7/layout/BasicTimeline"/>
    <dgm:cxn modelId="{0D9461A5-41FC-443E-918F-8028F4524789}" type="presParOf" srcId="{CA357C2B-6726-4130-A514-8FFC8BB6C5AC}" destId="{3EBFA83D-991D-494F-9C3E-95B6F4092584}" srcOrd="2" destOrd="0" presId="urn:microsoft.com/office/officeart/2016/7/layout/BasicTimeline"/>
    <dgm:cxn modelId="{A2D88E6C-0175-44C7-A17C-9F3B4FD29B7B}" type="presParOf" srcId="{CA357C2B-6726-4130-A514-8FFC8BB6C5AC}" destId="{52BC020E-CD95-4E63-A977-9F8EC35CB5F1}" srcOrd="3" destOrd="0" presId="urn:microsoft.com/office/officeart/2016/7/layout/BasicTimeline"/>
    <dgm:cxn modelId="{9B59A60F-AD52-47DE-A239-5755B712B57A}" type="presParOf" srcId="{CA357C2B-6726-4130-A514-8FFC8BB6C5AC}" destId="{A1B950B2-BF7F-4E8C-ADF7-643D217A1FC0}" srcOrd="4" destOrd="0" presId="urn:microsoft.com/office/officeart/2016/7/layout/BasicTimeline"/>
    <dgm:cxn modelId="{32A22E9D-4D66-48BC-BC55-72E0C9A3B451}" type="presParOf" srcId="{FE51086F-B44A-47D0-8584-BD6E17439962}" destId="{8C9471E5-C95F-4436-A05C-329854CA0B1A}" srcOrd="3" destOrd="0" presId="urn:microsoft.com/office/officeart/2016/7/layout/BasicTimeline"/>
    <dgm:cxn modelId="{F6A62360-FBBD-4592-A61E-C4DD7BFC736A}" type="presParOf" srcId="{FE51086F-B44A-47D0-8584-BD6E17439962}" destId="{344C9B10-A7DA-4700-B7A4-392F1D360491}" srcOrd="4" destOrd="0" presId="urn:microsoft.com/office/officeart/2016/7/layout/BasicTimeline"/>
    <dgm:cxn modelId="{0D8CB0CA-F913-4D59-A29F-617AC5F86386}" type="presParOf" srcId="{344C9B10-A7DA-4700-B7A4-392F1D360491}" destId="{8F45F2AB-E0ED-4BBD-BD0F-B55906BC4FFD}" srcOrd="0" destOrd="0" presId="urn:microsoft.com/office/officeart/2016/7/layout/BasicTimeline"/>
    <dgm:cxn modelId="{2CB111B7-8148-4AA5-9BE5-36A5CD8C810D}" type="presParOf" srcId="{344C9B10-A7DA-4700-B7A4-392F1D360491}" destId="{99F67C8F-BD84-42BE-BE0D-4359B6E8B4B5}" srcOrd="1" destOrd="0" presId="urn:microsoft.com/office/officeart/2016/7/layout/BasicTimeline"/>
    <dgm:cxn modelId="{1F1650BD-E5EB-487C-BB1D-56EA83AD7232}" type="presParOf" srcId="{99F67C8F-BD84-42BE-BE0D-4359B6E8B4B5}" destId="{5D3C42B3-089B-4865-A11E-5D53E768DEFD}" srcOrd="0" destOrd="0" presId="urn:microsoft.com/office/officeart/2016/7/layout/BasicTimeline"/>
    <dgm:cxn modelId="{9A217929-AE28-429E-974F-A7D3240DB0DA}" type="presParOf" srcId="{99F67C8F-BD84-42BE-BE0D-4359B6E8B4B5}" destId="{F3698501-6C5F-4F62-963D-7CC6C2BFB8B8}" srcOrd="1" destOrd="0" presId="urn:microsoft.com/office/officeart/2016/7/layout/BasicTimeline"/>
    <dgm:cxn modelId="{696C4667-20B5-40D8-87B3-A5D57AEFB499}" type="presParOf" srcId="{344C9B10-A7DA-4700-B7A4-392F1D360491}" destId="{5F3BC942-0CBC-470B-BD60-C23EEFF4E365}" srcOrd="2" destOrd="0" presId="urn:microsoft.com/office/officeart/2016/7/layout/BasicTimeline"/>
    <dgm:cxn modelId="{56C0074F-A0F6-41B6-B34B-186351ADA76D}" type="presParOf" srcId="{344C9B10-A7DA-4700-B7A4-392F1D360491}" destId="{FC96ED96-0436-40F5-848B-525428AB4677}" srcOrd="3" destOrd="0" presId="urn:microsoft.com/office/officeart/2016/7/layout/BasicTimeline"/>
    <dgm:cxn modelId="{3A0898BB-04EF-41C8-A9C9-9FD4C5BAF272}" type="presParOf" srcId="{344C9B10-A7DA-4700-B7A4-392F1D360491}" destId="{013A2047-248B-405E-A7E3-DDD6EB9C0F2B}" srcOrd="4" destOrd="0" presId="urn:microsoft.com/office/officeart/2016/7/layout/BasicTimeline"/>
    <dgm:cxn modelId="{F42BD198-440B-B443-BB14-796A18A1EFEC}" type="presParOf" srcId="{FE51086F-B44A-47D0-8584-BD6E17439962}" destId="{6C85817F-7105-FB42-9018-91EB34D27C29}" srcOrd="5" destOrd="0" presId="urn:microsoft.com/office/officeart/2016/7/layout/BasicTimeline"/>
    <dgm:cxn modelId="{F3FB918E-AF5C-8E47-856A-CC83AD78A56A}" type="presParOf" srcId="{FE51086F-B44A-47D0-8584-BD6E17439962}" destId="{8E71F82C-3E88-2941-A0DA-FA29CE8A8F94}" srcOrd="6" destOrd="0" presId="urn:microsoft.com/office/officeart/2016/7/layout/BasicTimeline"/>
    <dgm:cxn modelId="{DDF59E05-AD47-BF47-BDED-64331CE26C9A}" type="presParOf" srcId="{8E71F82C-3E88-2941-A0DA-FA29CE8A8F94}" destId="{7247D374-6BA0-B84E-A9E4-5849BB39F65A}" srcOrd="0" destOrd="0" presId="urn:microsoft.com/office/officeart/2016/7/layout/BasicTimeline"/>
    <dgm:cxn modelId="{911D05FD-4FE5-A74A-B43E-2829B434DD99}" type="presParOf" srcId="{8E71F82C-3E88-2941-A0DA-FA29CE8A8F94}" destId="{F2CCAE77-767F-A846-9E75-34B13409CFB7}" srcOrd="1" destOrd="0" presId="urn:microsoft.com/office/officeart/2016/7/layout/BasicTimeline"/>
    <dgm:cxn modelId="{1EC5BF92-5F93-1145-BC1C-774F908F0A86}" type="presParOf" srcId="{F2CCAE77-767F-A846-9E75-34B13409CFB7}" destId="{FE3721BC-F0FA-244B-8755-018848C6BE1D}" srcOrd="0" destOrd="0" presId="urn:microsoft.com/office/officeart/2016/7/layout/BasicTimeline"/>
    <dgm:cxn modelId="{D9CEBE6F-C02E-0A44-96CB-A6BDA4D0DF88}" type="presParOf" srcId="{F2CCAE77-767F-A846-9E75-34B13409CFB7}" destId="{7463E06C-18B1-1144-B3B0-172E1602790E}" srcOrd="1" destOrd="0" presId="urn:microsoft.com/office/officeart/2016/7/layout/BasicTimeline"/>
    <dgm:cxn modelId="{7F516E74-00D7-EA40-AECD-1DD7E3B7CE0D}" type="presParOf" srcId="{8E71F82C-3E88-2941-A0DA-FA29CE8A8F94}" destId="{B7A9ED5B-2F5E-9449-A981-72AF96DC3719}" srcOrd="2" destOrd="0" presId="urn:microsoft.com/office/officeart/2016/7/layout/BasicTimeline"/>
    <dgm:cxn modelId="{8165B986-0438-AC4C-926A-FB80A395EB50}" type="presParOf" srcId="{8E71F82C-3E88-2941-A0DA-FA29CE8A8F94}" destId="{F4A2A7A6-A4EC-D14B-A17B-99B63ED223AC}" srcOrd="3" destOrd="0" presId="urn:microsoft.com/office/officeart/2016/7/layout/BasicTimeline"/>
    <dgm:cxn modelId="{E76F0851-39D6-D542-A720-C784CF8CF6BF}" type="presParOf" srcId="{8E71F82C-3E88-2941-A0DA-FA29CE8A8F94}" destId="{6CB8F215-282C-4C4F-9DC6-E04CA32C9676}" srcOrd="4" destOrd="0" presId="urn:microsoft.com/office/officeart/2016/7/layout/Basic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C2DD3A-6823-B640-AE10-934746AF8B21}">
      <dsp:nvSpPr>
        <dsp:cNvPr id="0" name=""/>
        <dsp:cNvSpPr/>
      </dsp:nvSpPr>
      <dsp:spPr>
        <a:xfrm>
          <a:off x="-5890746" y="-901708"/>
          <a:ext cx="7014510" cy="7014510"/>
        </a:xfrm>
        <a:prstGeom prst="blockArc">
          <a:avLst>
            <a:gd name="adj1" fmla="val 18900000"/>
            <a:gd name="adj2" fmla="val 2700000"/>
            <a:gd name="adj3" fmla="val 308"/>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B551AF-E713-104F-AB36-50D5AD36BFC1}">
      <dsp:nvSpPr>
        <dsp:cNvPr id="0" name=""/>
        <dsp:cNvSpPr/>
      </dsp:nvSpPr>
      <dsp:spPr>
        <a:xfrm>
          <a:off x="723299" y="521109"/>
          <a:ext cx="7301037" cy="1042218"/>
        </a:xfrm>
        <a:prstGeom prst="rect">
          <a:avLst/>
        </a:prstGeom>
        <a:solidFill>
          <a:schemeClr val="bg1">
            <a:lumMod val="8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7261"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Learn about the history, intent, and implementation of HCBS in Michigan</a:t>
          </a:r>
        </a:p>
      </dsp:txBody>
      <dsp:txXfrm>
        <a:off x="723299" y="521109"/>
        <a:ext cx="7301037" cy="1042218"/>
      </dsp:txXfrm>
    </dsp:sp>
    <dsp:sp modelId="{698D4336-6BAF-254F-A81A-3939A6EE438B}">
      <dsp:nvSpPr>
        <dsp:cNvPr id="0" name=""/>
        <dsp:cNvSpPr/>
      </dsp:nvSpPr>
      <dsp:spPr>
        <a:xfrm>
          <a:off x="71913" y="390832"/>
          <a:ext cx="1302773" cy="1302773"/>
        </a:xfrm>
        <a:prstGeom prst="ellipse">
          <a:avLst/>
        </a:prstGeom>
        <a:solidFill>
          <a:schemeClr val="bg1">
            <a:lumMod val="8500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6431E0-94D2-EA4C-96B6-CB085DE49FA5}">
      <dsp:nvSpPr>
        <dsp:cNvPr id="0" name=""/>
        <dsp:cNvSpPr/>
      </dsp:nvSpPr>
      <dsp:spPr>
        <a:xfrm>
          <a:off x="1102146" y="2084437"/>
          <a:ext cx="6922190" cy="1042218"/>
        </a:xfrm>
        <a:prstGeom prst="rect">
          <a:avLst/>
        </a:prstGeom>
        <a:solidFill>
          <a:schemeClr val="bg1">
            <a:lumMod val="8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7261"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Become familiar with Michigan’s Medicaid waiver programs that support HCBS</a:t>
          </a:r>
        </a:p>
      </dsp:txBody>
      <dsp:txXfrm>
        <a:off x="1102146" y="2084437"/>
        <a:ext cx="6922190" cy="1042218"/>
      </dsp:txXfrm>
    </dsp:sp>
    <dsp:sp modelId="{7430FCCF-85A5-3545-83EB-5ABF664BF4CD}">
      <dsp:nvSpPr>
        <dsp:cNvPr id="0" name=""/>
        <dsp:cNvSpPr/>
      </dsp:nvSpPr>
      <dsp:spPr>
        <a:xfrm>
          <a:off x="450759" y="1954160"/>
          <a:ext cx="1302773" cy="1302773"/>
        </a:xfrm>
        <a:prstGeom prst="ellipse">
          <a:avLst/>
        </a:prstGeom>
        <a:solidFill>
          <a:schemeClr val="bg1">
            <a:lumMod val="8500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778ADF-20D2-0541-A67D-FD1FC20967C9}">
      <dsp:nvSpPr>
        <dsp:cNvPr id="0" name=""/>
        <dsp:cNvSpPr/>
      </dsp:nvSpPr>
      <dsp:spPr>
        <a:xfrm>
          <a:off x="723299" y="3647765"/>
          <a:ext cx="7301037" cy="1042218"/>
        </a:xfrm>
        <a:prstGeom prst="rect">
          <a:avLst/>
        </a:prstGeom>
        <a:solidFill>
          <a:schemeClr val="bg1">
            <a:lumMod val="85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7261"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Arial" panose="020B0604020202020204" pitchFamily="34" charset="0"/>
              <a:cs typeface="Arial" panose="020B0604020202020204" pitchFamily="34" charset="0"/>
            </a:rPr>
            <a:t>Understand the intent of the HCBS Final Rule Set and the Person-Centered Planning (PCP) process </a:t>
          </a:r>
        </a:p>
      </dsp:txBody>
      <dsp:txXfrm>
        <a:off x="723299" y="3647765"/>
        <a:ext cx="7301037" cy="1042218"/>
      </dsp:txXfrm>
    </dsp:sp>
    <dsp:sp modelId="{9A187C3C-36D2-6747-98C3-4579EE2FB016}">
      <dsp:nvSpPr>
        <dsp:cNvPr id="0" name=""/>
        <dsp:cNvSpPr/>
      </dsp:nvSpPr>
      <dsp:spPr>
        <a:xfrm>
          <a:off x="71913" y="3517488"/>
          <a:ext cx="1302773" cy="1302773"/>
        </a:xfrm>
        <a:prstGeom prst="ellipse">
          <a:avLst/>
        </a:prstGeom>
        <a:solidFill>
          <a:schemeClr val="bg1">
            <a:lumMod val="8500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C22740-21C4-4F77-B27E-CEBD3C310AD6}">
      <dsp:nvSpPr>
        <dsp:cNvPr id="0" name=""/>
        <dsp:cNvSpPr/>
      </dsp:nvSpPr>
      <dsp:spPr>
        <a:xfrm>
          <a:off x="0" y="2407023"/>
          <a:ext cx="9031014" cy="0"/>
        </a:xfrm>
        <a:prstGeom prst="line">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DA66D775-9060-49B4-88AF-E5FE319A075C}">
      <dsp:nvSpPr>
        <dsp:cNvPr id="0" name=""/>
        <dsp:cNvSpPr/>
      </dsp:nvSpPr>
      <dsp:spPr>
        <a:xfrm>
          <a:off x="217661" y="2573870"/>
          <a:ext cx="2887102" cy="543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latin typeface="Arial" panose="020B0604020202020204" pitchFamily="34" charset="0"/>
              <a:cs typeface="Arial" panose="020B0604020202020204" pitchFamily="34" charset="0"/>
            </a:rPr>
            <a:t>1983</a:t>
          </a:r>
        </a:p>
      </dsp:txBody>
      <dsp:txXfrm>
        <a:off x="217661" y="2573870"/>
        <a:ext cx="2887102" cy="543987"/>
      </dsp:txXfrm>
    </dsp:sp>
    <dsp:sp modelId="{086AC45D-F91E-4989-A06B-02A68483A82F}">
      <dsp:nvSpPr>
        <dsp:cNvPr id="0" name=""/>
        <dsp:cNvSpPr/>
      </dsp:nvSpPr>
      <dsp:spPr>
        <a:xfrm>
          <a:off x="3671" y="338021"/>
          <a:ext cx="3315082" cy="1120513"/>
        </a:xfrm>
        <a:prstGeom prst="round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Congress added section 1915(c) to the Social Security Act, giving States the option to receive a waiver of Medicaid rules governing institutional care.</a:t>
          </a:r>
        </a:p>
      </dsp:txBody>
      <dsp:txXfrm>
        <a:off x="58370" y="392720"/>
        <a:ext cx="3205684" cy="1011115"/>
      </dsp:txXfrm>
    </dsp:sp>
    <dsp:sp modelId="{275E270A-778C-41CC-B9DB-4C7D6164363B}">
      <dsp:nvSpPr>
        <dsp:cNvPr id="0" name=""/>
        <dsp:cNvSpPr/>
      </dsp:nvSpPr>
      <dsp:spPr>
        <a:xfrm>
          <a:off x="1661212" y="1481081"/>
          <a:ext cx="0" cy="914668"/>
        </a:xfrm>
        <a:prstGeom prst="line">
          <a:avLst/>
        </a:prstGeom>
        <a:noFill/>
        <a:ln w="9525" cap="flat" cmpd="sng" algn="ctr">
          <a:solidFill>
            <a:schemeClr val="dk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0D0E301A-5AC0-4DF9-999C-ABFD5EA2F61D}">
      <dsp:nvSpPr>
        <dsp:cNvPr id="0" name=""/>
        <dsp:cNvSpPr/>
      </dsp:nvSpPr>
      <dsp:spPr>
        <a:xfrm>
          <a:off x="2137666" y="1954593"/>
          <a:ext cx="2887102" cy="270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latin typeface="Arial" panose="020B0604020202020204" pitchFamily="34" charset="0"/>
              <a:cs typeface="Arial" panose="020B0604020202020204" pitchFamily="34" charset="0"/>
            </a:rPr>
            <a:t>1987</a:t>
          </a:r>
        </a:p>
      </dsp:txBody>
      <dsp:txXfrm>
        <a:off x="2137666" y="1954593"/>
        <a:ext cx="2887102" cy="270332"/>
      </dsp:txXfrm>
    </dsp:sp>
    <dsp:sp modelId="{8DBEEDA3-E12C-41E6-AB2A-A4A26948AA5D}">
      <dsp:nvSpPr>
        <dsp:cNvPr id="0" name=""/>
        <dsp:cNvSpPr/>
      </dsp:nvSpPr>
      <dsp:spPr>
        <a:xfrm>
          <a:off x="1625107" y="2359645"/>
          <a:ext cx="72210" cy="72210"/>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BBF430-29D6-47FA-9364-770356AD226D}">
      <dsp:nvSpPr>
        <dsp:cNvPr id="0" name=""/>
        <dsp:cNvSpPr/>
      </dsp:nvSpPr>
      <dsp:spPr>
        <a:xfrm>
          <a:off x="1993087" y="3146763"/>
          <a:ext cx="3122776" cy="1164381"/>
        </a:xfrm>
        <a:prstGeom prst="round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Michigan began providing Medicaid funded HCBS services with the 1915(c) Habilitation Supports Waiver in 1987</a:t>
          </a:r>
          <a:r>
            <a:rPr lang="en-US" sz="1200" kern="1200" dirty="0">
              <a:latin typeface="Arial" panose="020B0604020202020204" pitchFamily="34" charset="0"/>
              <a:cs typeface="Arial" panose="020B0604020202020204" pitchFamily="34" charset="0"/>
            </a:rPr>
            <a:t>.</a:t>
          </a:r>
        </a:p>
      </dsp:txBody>
      <dsp:txXfrm>
        <a:off x="2049927" y="3203603"/>
        <a:ext cx="3009096" cy="1050701"/>
      </dsp:txXfrm>
    </dsp:sp>
    <dsp:sp modelId="{3EBFA83D-991D-494F-9C3E-95B6F4092584}">
      <dsp:nvSpPr>
        <dsp:cNvPr id="0" name=""/>
        <dsp:cNvSpPr/>
      </dsp:nvSpPr>
      <dsp:spPr>
        <a:xfrm>
          <a:off x="3581217" y="2676700"/>
          <a:ext cx="0" cy="454541"/>
        </a:xfrm>
        <a:prstGeom prst="line">
          <a:avLst/>
        </a:prstGeom>
        <a:noFill/>
        <a:ln w="9525" cap="flat" cmpd="sng" algn="ctr">
          <a:solidFill>
            <a:schemeClr val="dk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F45F2AB-E0ED-4BBD-BD0F-B55906BC4FFD}">
      <dsp:nvSpPr>
        <dsp:cNvPr id="0" name=""/>
        <dsp:cNvSpPr/>
      </dsp:nvSpPr>
      <dsp:spPr>
        <a:xfrm>
          <a:off x="4040529" y="2632381"/>
          <a:ext cx="2887102" cy="528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latin typeface="Arial" panose="020B0604020202020204" pitchFamily="34" charset="0"/>
              <a:cs typeface="Arial" panose="020B0604020202020204" pitchFamily="34" charset="0"/>
            </a:rPr>
            <a:t>2005</a:t>
          </a:r>
        </a:p>
      </dsp:txBody>
      <dsp:txXfrm>
        <a:off x="4040529" y="2632381"/>
        <a:ext cx="2887102" cy="528638"/>
      </dsp:txXfrm>
    </dsp:sp>
    <dsp:sp modelId="{52BC020E-CD95-4E63-A977-9F8EC35CB5F1}">
      <dsp:nvSpPr>
        <dsp:cNvPr id="0" name=""/>
        <dsp:cNvSpPr/>
      </dsp:nvSpPr>
      <dsp:spPr>
        <a:xfrm>
          <a:off x="3563175" y="2382835"/>
          <a:ext cx="60755" cy="45719"/>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3C42B3-089B-4865-A11E-5D53E768DEFD}">
      <dsp:nvSpPr>
        <dsp:cNvPr id="0" name=""/>
        <dsp:cNvSpPr/>
      </dsp:nvSpPr>
      <dsp:spPr>
        <a:xfrm>
          <a:off x="3884445" y="473583"/>
          <a:ext cx="3115610" cy="1158742"/>
        </a:xfrm>
        <a:prstGeom prst="round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HCBS became a formal Medicaid State plan option.</a:t>
          </a:r>
        </a:p>
      </dsp:txBody>
      <dsp:txXfrm>
        <a:off x="3941010" y="530148"/>
        <a:ext cx="3002480" cy="1045612"/>
      </dsp:txXfrm>
    </dsp:sp>
    <dsp:sp modelId="{5F3BC942-0CBC-470B-BD60-C23EEFF4E365}">
      <dsp:nvSpPr>
        <dsp:cNvPr id="0" name=""/>
        <dsp:cNvSpPr/>
      </dsp:nvSpPr>
      <dsp:spPr>
        <a:xfrm>
          <a:off x="5484080" y="1542048"/>
          <a:ext cx="0" cy="888861"/>
        </a:xfrm>
        <a:prstGeom prst="line">
          <a:avLst/>
        </a:prstGeom>
        <a:noFill/>
        <a:ln w="9525" cap="flat" cmpd="sng" algn="ctr">
          <a:solidFill>
            <a:schemeClr val="dk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7247D374-6BA0-B84E-A9E4-5849BB39F65A}">
      <dsp:nvSpPr>
        <dsp:cNvPr id="0" name=""/>
        <dsp:cNvSpPr/>
      </dsp:nvSpPr>
      <dsp:spPr>
        <a:xfrm>
          <a:off x="5943392" y="1959479"/>
          <a:ext cx="2887102" cy="277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latin typeface="Arial" panose="020B0604020202020204" pitchFamily="34" charset="0"/>
              <a:cs typeface="Arial" panose="020B0604020202020204" pitchFamily="34" charset="0"/>
            </a:rPr>
            <a:t>2014</a:t>
          </a:r>
        </a:p>
      </dsp:txBody>
      <dsp:txXfrm>
        <a:off x="5943392" y="1959479"/>
        <a:ext cx="2887102" cy="277604"/>
      </dsp:txXfrm>
    </dsp:sp>
    <dsp:sp modelId="{FC96ED96-0436-40F5-848B-525428AB4677}">
      <dsp:nvSpPr>
        <dsp:cNvPr id="0" name=""/>
        <dsp:cNvSpPr/>
      </dsp:nvSpPr>
      <dsp:spPr>
        <a:xfrm>
          <a:off x="5447975" y="2419575"/>
          <a:ext cx="72210" cy="70173"/>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3721BC-F0FA-244B-8755-018848C6BE1D}">
      <dsp:nvSpPr>
        <dsp:cNvPr id="0" name=""/>
        <dsp:cNvSpPr/>
      </dsp:nvSpPr>
      <dsp:spPr>
        <a:xfrm>
          <a:off x="5956674" y="3144423"/>
          <a:ext cx="2941192" cy="1124884"/>
        </a:xfrm>
        <a:prstGeom prst="round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4460" tIns="124460" rIns="124460" bIns="124460" numCol="1" spcCol="1270" anchor="ctr" anchorCtr="0">
          <a:noAutofit/>
        </a:bodyPr>
        <a:lstStyle/>
        <a:p>
          <a:pPr marL="0" lvl="0" indent="0" algn="ctr" defTabSz="622300">
            <a:lnSpc>
              <a:spcPct val="90000"/>
            </a:lnSpc>
            <a:spcBef>
              <a:spcPct val="0"/>
            </a:spcBef>
            <a:spcAft>
              <a:spcPct val="35000"/>
            </a:spcAft>
            <a:buNone/>
          </a:pPr>
          <a:r>
            <a:rPr lang="en-US" sz="1400" b="0" i="0" u="none" kern="1200" dirty="0">
              <a:latin typeface="Arial" panose="020B0604020202020204" pitchFamily="34" charset="0"/>
              <a:cs typeface="Arial" panose="020B0604020202020204" pitchFamily="34" charset="0"/>
            </a:rPr>
            <a:t>CMS officially promulgated the HCBS Final Rule Set in January 2014 in Vol. 79 No. 11 of the Federal Register</a:t>
          </a:r>
          <a:r>
            <a:rPr lang="en-US" sz="1200" b="0" i="0" u="none" kern="1200" dirty="0">
              <a:latin typeface="Arial" panose="020B0604020202020204" pitchFamily="34" charset="0"/>
              <a:cs typeface="Arial" panose="020B0604020202020204" pitchFamily="34" charset="0"/>
            </a:rPr>
            <a:t>.</a:t>
          </a:r>
          <a:endParaRPr lang="en-US" sz="1200" kern="1200" dirty="0">
            <a:latin typeface="Arial" panose="020B0604020202020204" pitchFamily="34" charset="0"/>
            <a:cs typeface="Arial" panose="020B0604020202020204" pitchFamily="34" charset="0"/>
          </a:endParaRPr>
        </a:p>
      </dsp:txBody>
      <dsp:txXfrm>
        <a:off x="6011586" y="3199335"/>
        <a:ext cx="2831368" cy="1015060"/>
      </dsp:txXfrm>
    </dsp:sp>
    <dsp:sp modelId="{B7A9ED5B-2F5E-9449-A981-72AF96DC3719}">
      <dsp:nvSpPr>
        <dsp:cNvPr id="0" name=""/>
        <dsp:cNvSpPr/>
      </dsp:nvSpPr>
      <dsp:spPr>
        <a:xfrm>
          <a:off x="7386943" y="2681587"/>
          <a:ext cx="0" cy="466768"/>
        </a:xfrm>
        <a:prstGeom prst="line">
          <a:avLst/>
        </a:prstGeom>
        <a:noFill/>
        <a:ln w="9525" cap="flat" cmpd="sng" algn="ctr">
          <a:solidFill>
            <a:schemeClr val="dk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F4A2A7A6-A4EC-D14B-A17B-99B63ED223AC}">
      <dsp:nvSpPr>
        <dsp:cNvPr id="0" name=""/>
        <dsp:cNvSpPr/>
      </dsp:nvSpPr>
      <dsp:spPr>
        <a:xfrm flipV="1">
          <a:off x="7365770" y="2437995"/>
          <a:ext cx="42346" cy="45720"/>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06F25359-144A-4A6D-A8E8-4D9F256C0CEC}" type="datetimeFigureOut">
              <a:rPr lang="en-US" smtClean="0"/>
              <a:t>3/2/2026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A5C12E1C-5ABB-4B04-B1A2-B026456D5BE2}" type="slidenum">
              <a:rPr lang="en-US" smtClean="0"/>
              <a:t>‹#›</a:t>
            </a:fld>
            <a:endParaRPr lang="en-US"/>
          </a:p>
        </p:txBody>
      </p:sp>
    </p:spTree>
    <p:extLst>
      <p:ext uri="{BB962C8B-B14F-4D97-AF65-F5344CB8AC3E}">
        <p14:creationId xmlns:p14="http://schemas.microsoft.com/office/powerpoint/2010/main" val="3234253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C12E1C-5ABB-4B04-B1A2-B026456D5BE2}" type="slidenum">
              <a:rPr lang="en-US" smtClean="0"/>
              <a:t>1</a:t>
            </a:fld>
            <a:endParaRPr lang="en-US"/>
          </a:p>
        </p:txBody>
      </p:sp>
    </p:spTree>
    <p:extLst>
      <p:ext uri="{BB962C8B-B14F-4D97-AF65-F5344CB8AC3E}">
        <p14:creationId xmlns:p14="http://schemas.microsoft.com/office/powerpoint/2010/main" val="1294858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Bureau of Children’s Coordinated Health Policy &amp; Supports (BCCHPS)</a:t>
            </a:r>
          </a:p>
          <a:p>
            <a:endParaRPr lang="en-US" dirty="0"/>
          </a:p>
          <a:p>
            <a:r>
              <a:rPr lang="en-US" dirty="0"/>
              <a:t>Community Mental Health Services Program</a:t>
            </a:r>
          </a:p>
        </p:txBody>
      </p:sp>
      <p:sp>
        <p:nvSpPr>
          <p:cNvPr id="4" name="Slide Number Placeholder 3"/>
          <p:cNvSpPr>
            <a:spLocks noGrp="1"/>
          </p:cNvSpPr>
          <p:nvPr>
            <p:ph type="sldNum" sz="quarter" idx="5"/>
          </p:nvPr>
        </p:nvSpPr>
        <p:spPr/>
        <p:txBody>
          <a:bodyPr/>
          <a:lstStyle/>
          <a:p>
            <a:fld id="{A5C12E1C-5ABB-4B04-B1A2-B026456D5BE2}" type="slidenum">
              <a:rPr lang="en-US" smtClean="0"/>
              <a:t>13</a:t>
            </a:fld>
            <a:endParaRPr lang="en-US"/>
          </a:p>
        </p:txBody>
      </p:sp>
    </p:spTree>
    <p:extLst>
      <p:ext uri="{BB962C8B-B14F-4D97-AF65-F5344CB8AC3E}">
        <p14:creationId xmlns:p14="http://schemas.microsoft.com/office/powerpoint/2010/main" val="1987445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plan services are available to anyone who qualifies for those services. Waiver services are additional services </a:t>
            </a:r>
          </a:p>
          <a:p>
            <a:r>
              <a:rPr lang="en-US" dirty="0"/>
              <a:t>We started with state plan services then services were enhanced for individuals who participated in waiver programs. Over time, the state added additional services and supports tied into waivers that the federal government approved. Waiver of federal regulations The next few slides will talk about the services available to people, some are available to all Medicaid eligible individuals, some are available to waiver participants. Service coordination is across the board of all services. There are an array of services provided to individuals that are not HCBS. </a:t>
            </a:r>
          </a:p>
        </p:txBody>
      </p:sp>
      <p:sp>
        <p:nvSpPr>
          <p:cNvPr id="4" name="Slide Number Placeholder 3"/>
          <p:cNvSpPr>
            <a:spLocks noGrp="1"/>
          </p:cNvSpPr>
          <p:nvPr>
            <p:ph type="sldNum" sz="quarter" idx="5"/>
          </p:nvPr>
        </p:nvSpPr>
        <p:spPr/>
        <p:txBody>
          <a:bodyPr/>
          <a:lstStyle/>
          <a:p>
            <a:fld id="{A5C12E1C-5ABB-4B04-B1A2-B026456D5BE2}" type="slidenum">
              <a:rPr lang="en-US" smtClean="0"/>
              <a:t>14</a:t>
            </a:fld>
            <a:endParaRPr lang="en-US"/>
          </a:p>
        </p:txBody>
      </p:sp>
    </p:spTree>
    <p:extLst>
      <p:ext uri="{BB962C8B-B14F-4D97-AF65-F5344CB8AC3E}">
        <p14:creationId xmlns:p14="http://schemas.microsoft.com/office/powerpoint/2010/main" val="1128238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An HSW enrollee is a person of any age with an intellectual/developmental disability, is living in a community-based setting (not in a hospital, ICF/IID, nursing facility, correctional facility or child caring institution) while receiving HSW services, has current Medicaid eligibility, and would otherwise require the level of care and  services provided in an ICF/IID (intermediate care facilities for individuals with intellectual disabilities, if not for the availability and provision of HSW services in the community. The HSW participant must require and receive at least one habilitative service per month.</a:t>
            </a:r>
          </a:p>
          <a:p>
            <a:endParaRPr lang="en-US" dirty="0"/>
          </a:p>
        </p:txBody>
      </p:sp>
      <p:sp>
        <p:nvSpPr>
          <p:cNvPr id="4" name="Slide Number Placeholder 3"/>
          <p:cNvSpPr>
            <a:spLocks noGrp="1"/>
          </p:cNvSpPr>
          <p:nvPr>
            <p:ph type="sldNum" sz="quarter" idx="5"/>
          </p:nvPr>
        </p:nvSpPr>
        <p:spPr/>
        <p:txBody>
          <a:bodyPr/>
          <a:lstStyle/>
          <a:p>
            <a:fld id="{A5C12E1C-5ABB-4B04-B1A2-B026456D5BE2}" type="slidenum">
              <a:rPr lang="en-US" smtClean="0"/>
              <a:t>15</a:t>
            </a:fld>
            <a:endParaRPr lang="en-US"/>
          </a:p>
        </p:txBody>
      </p:sp>
    </p:spTree>
    <p:extLst>
      <p:ext uri="{BB962C8B-B14F-4D97-AF65-F5344CB8AC3E}">
        <p14:creationId xmlns:p14="http://schemas.microsoft.com/office/powerpoint/2010/main" val="1777334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F3F3F"/>
                </a:solidFill>
                <a:effectLst/>
                <a:latin typeface="Helvetica" pitchFamily="2" charset="0"/>
              </a:rPr>
              <a:t>Environmental modifications include vehicle adaptations.</a:t>
            </a:r>
          </a:p>
        </p:txBody>
      </p:sp>
      <p:sp>
        <p:nvSpPr>
          <p:cNvPr id="4" name="Slide Number Placeholder 3"/>
          <p:cNvSpPr>
            <a:spLocks noGrp="1"/>
          </p:cNvSpPr>
          <p:nvPr>
            <p:ph type="sldNum" sz="quarter" idx="5"/>
          </p:nvPr>
        </p:nvSpPr>
        <p:spPr/>
        <p:txBody>
          <a:bodyPr/>
          <a:lstStyle/>
          <a:p>
            <a:fld id="{A5C12E1C-5ABB-4B04-B1A2-B026456D5BE2}" type="slidenum">
              <a:rPr lang="en-US" smtClean="0"/>
              <a:t>16</a:t>
            </a:fld>
            <a:endParaRPr lang="en-US"/>
          </a:p>
        </p:txBody>
      </p:sp>
    </p:spTree>
    <p:extLst>
      <p:ext uri="{BB962C8B-B14F-4D97-AF65-F5344CB8AC3E}">
        <p14:creationId xmlns:p14="http://schemas.microsoft.com/office/powerpoint/2010/main" val="2993408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 B is incorrect because there is no age limit for eligibility; the program serves both children and adults.</a:t>
            </a:r>
          </a:p>
        </p:txBody>
      </p:sp>
      <p:sp>
        <p:nvSpPr>
          <p:cNvPr id="4" name="Slide Number Placeholder 3"/>
          <p:cNvSpPr>
            <a:spLocks noGrp="1"/>
          </p:cNvSpPr>
          <p:nvPr>
            <p:ph type="sldNum" sz="quarter" idx="5"/>
          </p:nvPr>
        </p:nvSpPr>
        <p:spPr/>
        <p:txBody>
          <a:bodyPr/>
          <a:lstStyle/>
          <a:p>
            <a:fld id="{A5C12E1C-5ABB-4B04-B1A2-B026456D5BE2}" type="slidenum">
              <a:rPr lang="en-US" smtClean="0"/>
              <a:t>18</a:t>
            </a:fld>
            <a:endParaRPr lang="en-US"/>
          </a:p>
        </p:txBody>
      </p:sp>
    </p:spTree>
    <p:extLst>
      <p:ext uri="{BB962C8B-B14F-4D97-AF65-F5344CB8AC3E}">
        <p14:creationId xmlns:p14="http://schemas.microsoft.com/office/powerpoint/2010/main" val="2463347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these during the training so CM/SCs can visualize what is there. </a:t>
            </a:r>
          </a:p>
        </p:txBody>
      </p:sp>
      <p:sp>
        <p:nvSpPr>
          <p:cNvPr id="4" name="Slide Number Placeholder 3"/>
          <p:cNvSpPr>
            <a:spLocks noGrp="1"/>
          </p:cNvSpPr>
          <p:nvPr>
            <p:ph type="sldNum" sz="quarter" idx="5"/>
          </p:nvPr>
        </p:nvSpPr>
        <p:spPr/>
        <p:txBody>
          <a:bodyPr/>
          <a:lstStyle/>
          <a:p>
            <a:fld id="{A5C12E1C-5ABB-4B04-B1A2-B026456D5BE2}" type="slidenum">
              <a:rPr lang="en-US" smtClean="0"/>
              <a:t>21</a:t>
            </a:fld>
            <a:endParaRPr lang="en-US"/>
          </a:p>
        </p:txBody>
      </p:sp>
    </p:spTree>
    <p:extLst>
      <p:ext uri="{BB962C8B-B14F-4D97-AF65-F5344CB8AC3E}">
        <p14:creationId xmlns:p14="http://schemas.microsoft.com/office/powerpoint/2010/main" val="1934238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Mental Health Services Program</a:t>
            </a:r>
          </a:p>
        </p:txBody>
      </p:sp>
      <p:sp>
        <p:nvSpPr>
          <p:cNvPr id="4" name="Slide Number Placeholder 3"/>
          <p:cNvSpPr>
            <a:spLocks noGrp="1"/>
          </p:cNvSpPr>
          <p:nvPr>
            <p:ph type="sldNum" sz="quarter" idx="5"/>
          </p:nvPr>
        </p:nvSpPr>
        <p:spPr/>
        <p:txBody>
          <a:bodyPr/>
          <a:lstStyle/>
          <a:p>
            <a:fld id="{A5C12E1C-5ABB-4B04-B1A2-B026456D5BE2}" type="slidenum">
              <a:rPr lang="en-US" smtClean="0"/>
              <a:t>22</a:t>
            </a:fld>
            <a:endParaRPr lang="en-US"/>
          </a:p>
        </p:txBody>
      </p:sp>
    </p:spTree>
    <p:extLst>
      <p:ext uri="{BB962C8B-B14F-4D97-AF65-F5344CB8AC3E}">
        <p14:creationId xmlns:p14="http://schemas.microsoft.com/office/powerpoint/2010/main" val="3539227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F3F3F"/>
                </a:solidFill>
                <a:effectLst/>
                <a:latin typeface="Helvetica" pitchFamily="2" charset="0"/>
              </a:rPr>
              <a:t>Children used to be able to bypass Medicaid requirements and be approved based on only the child's income and assets known as Medicaid for one so this would be a way to make kids eligible for Medicaid who wouldn’t other wise be. May want to clarify this with Children's Services</a:t>
            </a:r>
          </a:p>
          <a:p>
            <a:endParaRPr lang="en-US" dirty="0"/>
          </a:p>
        </p:txBody>
      </p:sp>
      <p:sp>
        <p:nvSpPr>
          <p:cNvPr id="4" name="Slide Number Placeholder 3"/>
          <p:cNvSpPr>
            <a:spLocks noGrp="1"/>
          </p:cNvSpPr>
          <p:nvPr>
            <p:ph type="sldNum" sz="quarter" idx="5"/>
          </p:nvPr>
        </p:nvSpPr>
        <p:spPr/>
        <p:txBody>
          <a:bodyPr/>
          <a:lstStyle/>
          <a:p>
            <a:fld id="{A5C12E1C-5ABB-4B04-B1A2-B026456D5BE2}" type="slidenum">
              <a:rPr lang="en-US" smtClean="0"/>
              <a:t>23</a:t>
            </a:fld>
            <a:endParaRPr lang="en-US"/>
          </a:p>
        </p:txBody>
      </p:sp>
    </p:spTree>
    <p:extLst>
      <p:ext uri="{BB962C8B-B14F-4D97-AF65-F5344CB8AC3E}">
        <p14:creationId xmlns:p14="http://schemas.microsoft.com/office/powerpoint/2010/main" val="1860667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these during the training so CM/SCs can visualize what is there. </a:t>
            </a:r>
          </a:p>
          <a:p>
            <a:endParaRPr lang="en-US" dirty="0"/>
          </a:p>
        </p:txBody>
      </p:sp>
      <p:sp>
        <p:nvSpPr>
          <p:cNvPr id="4" name="Slide Number Placeholder 3"/>
          <p:cNvSpPr>
            <a:spLocks noGrp="1"/>
          </p:cNvSpPr>
          <p:nvPr>
            <p:ph type="sldNum" sz="quarter" idx="5"/>
          </p:nvPr>
        </p:nvSpPr>
        <p:spPr/>
        <p:txBody>
          <a:bodyPr/>
          <a:lstStyle/>
          <a:p>
            <a:fld id="{A5C12E1C-5ABB-4B04-B1A2-B026456D5BE2}" type="slidenum">
              <a:rPr lang="en-US" smtClean="0"/>
              <a:t>24</a:t>
            </a:fld>
            <a:endParaRPr lang="en-US"/>
          </a:p>
        </p:txBody>
      </p:sp>
    </p:spTree>
    <p:extLst>
      <p:ext uri="{BB962C8B-B14F-4D97-AF65-F5344CB8AC3E}">
        <p14:creationId xmlns:p14="http://schemas.microsoft.com/office/powerpoint/2010/main" val="3475195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 C is incorrect; a SED waiver beneficiary must receive at least </a:t>
            </a:r>
            <a:r>
              <a:rPr lang="en-US" b="1" dirty="0"/>
              <a:t>one</a:t>
            </a:r>
            <a:r>
              <a:rPr lang="en-US" dirty="0"/>
              <a:t> waiver service per month, not two.</a:t>
            </a:r>
          </a:p>
        </p:txBody>
      </p:sp>
      <p:sp>
        <p:nvSpPr>
          <p:cNvPr id="4" name="Slide Number Placeholder 3"/>
          <p:cNvSpPr>
            <a:spLocks noGrp="1"/>
          </p:cNvSpPr>
          <p:nvPr>
            <p:ph type="sldNum" sz="quarter" idx="5"/>
          </p:nvPr>
        </p:nvSpPr>
        <p:spPr/>
        <p:txBody>
          <a:bodyPr/>
          <a:lstStyle/>
          <a:p>
            <a:fld id="{A5C12E1C-5ABB-4B04-B1A2-B026456D5BE2}" type="slidenum">
              <a:rPr lang="en-US" smtClean="0"/>
              <a:t>26</a:t>
            </a:fld>
            <a:endParaRPr lang="en-US"/>
          </a:p>
        </p:txBody>
      </p:sp>
    </p:spTree>
    <p:extLst>
      <p:ext uri="{BB962C8B-B14F-4D97-AF65-F5344CB8AC3E}">
        <p14:creationId xmlns:p14="http://schemas.microsoft.com/office/powerpoint/2010/main" val="1546347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CMHSP is also responsible for the coordination of SED services.</a:t>
            </a:r>
          </a:p>
        </p:txBody>
      </p:sp>
      <p:sp>
        <p:nvSpPr>
          <p:cNvPr id="4" name="Slide Number Placeholder 3"/>
          <p:cNvSpPr>
            <a:spLocks noGrp="1"/>
          </p:cNvSpPr>
          <p:nvPr>
            <p:ph type="sldNum" sz="quarter" idx="5"/>
          </p:nvPr>
        </p:nvSpPr>
        <p:spPr/>
        <p:txBody>
          <a:bodyPr/>
          <a:lstStyle/>
          <a:p>
            <a:fld id="{A5C12E1C-5ABB-4B04-B1A2-B026456D5BE2}" type="slidenum">
              <a:rPr lang="en-US" smtClean="0"/>
              <a:t>28</a:t>
            </a:fld>
            <a:endParaRPr lang="en-US"/>
          </a:p>
        </p:txBody>
      </p:sp>
    </p:spTree>
    <p:extLst>
      <p:ext uri="{BB962C8B-B14F-4D97-AF65-F5344CB8AC3E}">
        <p14:creationId xmlns:p14="http://schemas.microsoft.com/office/powerpoint/2010/main" val="70445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Medicaid Provider Manual, Section 14- Children’s HCBS Waiver (CWP), page 430.</a:t>
            </a:r>
          </a:p>
          <a:p>
            <a:endParaRPr lang="en-US" dirty="0"/>
          </a:p>
          <a:p>
            <a:r>
              <a:rPr lang="en-US" dirty="0"/>
              <a:t>Services such </a:t>
            </a:r>
            <a:r>
              <a:rPr lang="en-US"/>
              <a:t>as Environmental </a:t>
            </a:r>
            <a:r>
              <a:rPr lang="en-US" dirty="0"/>
              <a:t>Accessibility Adaptations (EAA’s) require prior authorization from MDHHS.</a:t>
            </a:r>
          </a:p>
        </p:txBody>
      </p:sp>
      <p:sp>
        <p:nvSpPr>
          <p:cNvPr id="4" name="Slide Number Placeholder 3"/>
          <p:cNvSpPr>
            <a:spLocks noGrp="1"/>
          </p:cNvSpPr>
          <p:nvPr>
            <p:ph type="sldNum" sz="quarter" idx="5"/>
          </p:nvPr>
        </p:nvSpPr>
        <p:spPr/>
        <p:txBody>
          <a:bodyPr/>
          <a:lstStyle/>
          <a:p>
            <a:fld id="{A5C12E1C-5ABB-4B04-B1A2-B026456D5BE2}" type="slidenum">
              <a:rPr lang="en-US" smtClean="0"/>
              <a:t>29</a:t>
            </a:fld>
            <a:endParaRPr lang="en-US"/>
          </a:p>
        </p:txBody>
      </p:sp>
    </p:spTree>
    <p:extLst>
      <p:ext uri="{BB962C8B-B14F-4D97-AF65-F5344CB8AC3E}">
        <p14:creationId xmlns:p14="http://schemas.microsoft.com/office/powerpoint/2010/main" val="47857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Medicaid Provider Manual, Section 14- Children’s HCBS Waiver (CWP), page 430.</a:t>
            </a:r>
          </a:p>
        </p:txBody>
      </p:sp>
      <p:sp>
        <p:nvSpPr>
          <p:cNvPr id="4" name="Slide Number Placeholder 3"/>
          <p:cNvSpPr>
            <a:spLocks noGrp="1"/>
          </p:cNvSpPr>
          <p:nvPr>
            <p:ph type="sldNum" sz="quarter" idx="5"/>
          </p:nvPr>
        </p:nvSpPr>
        <p:spPr/>
        <p:txBody>
          <a:bodyPr/>
          <a:lstStyle/>
          <a:p>
            <a:fld id="{A5C12E1C-5ABB-4B04-B1A2-B026456D5BE2}" type="slidenum">
              <a:rPr lang="en-US" smtClean="0"/>
              <a:t>30</a:t>
            </a:fld>
            <a:endParaRPr lang="en-US"/>
          </a:p>
        </p:txBody>
      </p:sp>
    </p:spTree>
    <p:extLst>
      <p:ext uri="{BB962C8B-B14F-4D97-AF65-F5344CB8AC3E}">
        <p14:creationId xmlns:p14="http://schemas.microsoft.com/office/powerpoint/2010/main" val="91551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Medicaid Provider Manual, Section 14- Children’s HCBS Waiver (CWP), page 430.</a:t>
            </a:r>
          </a:p>
        </p:txBody>
      </p:sp>
      <p:sp>
        <p:nvSpPr>
          <p:cNvPr id="4" name="Slide Number Placeholder 3"/>
          <p:cNvSpPr>
            <a:spLocks noGrp="1"/>
          </p:cNvSpPr>
          <p:nvPr>
            <p:ph type="sldNum" sz="quarter" idx="5"/>
          </p:nvPr>
        </p:nvSpPr>
        <p:spPr/>
        <p:txBody>
          <a:bodyPr/>
          <a:lstStyle/>
          <a:p>
            <a:fld id="{A5C12E1C-5ABB-4B04-B1A2-B026456D5BE2}" type="slidenum">
              <a:rPr lang="en-US" smtClean="0"/>
              <a:t>31</a:t>
            </a:fld>
            <a:endParaRPr lang="en-US"/>
          </a:p>
        </p:txBody>
      </p:sp>
    </p:spTree>
    <p:extLst>
      <p:ext uri="{BB962C8B-B14F-4D97-AF65-F5344CB8AC3E}">
        <p14:creationId xmlns:p14="http://schemas.microsoft.com/office/powerpoint/2010/main" val="2464330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Medicaid Provider Manual, Section 14- Children’s HCBS Waiver (CWP), page 430.</a:t>
            </a:r>
          </a:p>
        </p:txBody>
      </p:sp>
      <p:sp>
        <p:nvSpPr>
          <p:cNvPr id="4" name="Slide Number Placeholder 3"/>
          <p:cNvSpPr>
            <a:spLocks noGrp="1"/>
          </p:cNvSpPr>
          <p:nvPr>
            <p:ph type="sldNum" sz="quarter" idx="5"/>
          </p:nvPr>
        </p:nvSpPr>
        <p:spPr/>
        <p:txBody>
          <a:bodyPr/>
          <a:lstStyle/>
          <a:p>
            <a:fld id="{A5C12E1C-5ABB-4B04-B1A2-B026456D5BE2}" type="slidenum">
              <a:rPr lang="en-US" smtClean="0"/>
              <a:t>32</a:t>
            </a:fld>
            <a:endParaRPr lang="en-US"/>
          </a:p>
        </p:txBody>
      </p:sp>
    </p:spTree>
    <p:extLst>
      <p:ext uri="{BB962C8B-B14F-4D97-AF65-F5344CB8AC3E}">
        <p14:creationId xmlns:p14="http://schemas.microsoft.com/office/powerpoint/2010/main" val="2913764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these during the training so CM/SCs can visualize what is there. </a:t>
            </a:r>
          </a:p>
          <a:p>
            <a:endParaRPr lang="en-US" dirty="0"/>
          </a:p>
        </p:txBody>
      </p:sp>
      <p:sp>
        <p:nvSpPr>
          <p:cNvPr id="4" name="Slide Number Placeholder 3"/>
          <p:cNvSpPr>
            <a:spLocks noGrp="1"/>
          </p:cNvSpPr>
          <p:nvPr>
            <p:ph type="sldNum" sz="quarter" idx="5"/>
          </p:nvPr>
        </p:nvSpPr>
        <p:spPr/>
        <p:txBody>
          <a:bodyPr/>
          <a:lstStyle/>
          <a:p>
            <a:fld id="{A5C12E1C-5ABB-4B04-B1A2-B026456D5BE2}" type="slidenum">
              <a:rPr lang="en-US" smtClean="0"/>
              <a:t>33</a:t>
            </a:fld>
            <a:endParaRPr lang="en-US"/>
          </a:p>
        </p:txBody>
      </p:sp>
    </p:spTree>
    <p:extLst>
      <p:ext uri="{BB962C8B-B14F-4D97-AF65-F5344CB8AC3E}">
        <p14:creationId xmlns:p14="http://schemas.microsoft.com/office/powerpoint/2010/main" val="4068632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C12E1C-5ABB-4B04-B1A2-B026456D5BE2}" type="slidenum">
              <a:rPr lang="en-US" smtClean="0"/>
              <a:t>34</a:t>
            </a:fld>
            <a:endParaRPr lang="en-US"/>
          </a:p>
        </p:txBody>
      </p:sp>
    </p:spTree>
    <p:extLst>
      <p:ext uri="{BB962C8B-B14F-4D97-AF65-F5344CB8AC3E}">
        <p14:creationId xmlns:p14="http://schemas.microsoft.com/office/powerpoint/2010/main" val="25412949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effectLst/>
                <a:latin typeface="Calibri" panose="020F0502020204030204" pitchFamily="34" charset="0"/>
              </a:rPr>
              <a:t>The final rule set is intended to ensure that individuals receiving HCBS have the same choices and opportunities to exercise autonomy as you and me and are given the supports necessary to implement the choices that they make. How do HCBS services help foster, develop and support individual independence and connection to the community? </a:t>
            </a:r>
          </a:p>
          <a:p>
            <a:pPr algn="l" rtl="0" fontAlgn="base"/>
            <a:endParaRPr lang="en-US" b="0" i="0" u="none" strike="noStrike" dirty="0">
              <a:effectLst/>
              <a:latin typeface="Segoe UI" panose="020B0502040204020203" pitchFamily="34"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CMS Final Rule defines HCBS, and its effect on the person receiving services, as neither institutional nor isolating in nature. HCBS are to be unlike institutions, in that participants have full access to the benefits of community living and integration into the community. According to the final rule, HCBS participants are to be afforded the opportunity to receive services in the most integrated setting appropriate.</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Calibri" panose="020F0502020204030204" pitchFamily="34" charset="0"/>
                <a:cs typeface="Times New Roman" panose="02020603050405020304" pitchFamily="18" charset="0"/>
              </a:rPr>
              <a:t>The overall intent of the HCBS final rule is to enhance the quality of HCBS, and to provide protections to individuals using them.</a:t>
            </a:r>
          </a:p>
          <a:p>
            <a:pPr algn="l" rtl="0" fontAlgn="base"/>
            <a:endParaRPr lang="en-US" b="0" i="0" u="none" strike="noStrike" dirty="0">
              <a:effectLst/>
              <a:latin typeface="Segoe UI" panose="020B0502040204020203" pitchFamily="34" charset="0"/>
            </a:endParaRPr>
          </a:p>
          <a:p>
            <a:pPr algn="l" rtl="0" fontAlgn="base"/>
            <a:r>
              <a:rPr lang="en-US" sz="1800" b="0" i="0" u="none" strike="noStrike" dirty="0">
                <a:effectLst/>
                <a:latin typeface="Calibri" panose="020F0502020204030204" pitchFamily="34" charset="0"/>
              </a:rPr>
              <a:t>How are individuals assisted with fully integrating into their community in a manner that fits with their interests and desires and in a way that provides opportunities for connecting with other people within the community who aren’t receiving services? </a:t>
            </a:r>
          </a:p>
          <a:p>
            <a:pPr algn="l" rtl="0" fontAlgn="base"/>
            <a:endParaRPr lang="en-US" b="0" i="0" u="none" strike="noStrike" dirty="0">
              <a:effectLst/>
              <a:latin typeface="Segoe UI" panose="020B0502040204020203" pitchFamily="34" charset="0"/>
            </a:endParaRPr>
          </a:p>
          <a:p>
            <a:pPr algn="l" rtl="0" fontAlgn="base"/>
            <a:r>
              <a:rPr lang="en-US" sz="1800" b="0" i="0" u="none" strike="noStrike" dirty="0">
                <a:effectLst/>
                <a:latin typeface="Calibri" panose="020F0502020204030204" pitchFamily="34" charset="0"/>
              </a:rPr>
              <a:t>CMS wants to ensure that services such as Community Living Supports, Skill Building and Supported Employment, services that are paid for with Home and Community-Based Services dollars, are in fact delivered in a way that supports individual choice, independence, and affords full connection with the community. </a:t>
            </a:r>
            <a:endParaRPr lang="en-US" b="0" i="0" u="none" strike="noStrike" dirty="0">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A5C12E1C-5ABB-4B04-B1A2-B026456D5BE2}" type="slidenum">
              <a:rPr lang="en-US" smtClean="0"/>
              <a:t>36</a:t>
            </a:fld>
            <a:endParaRPr lang="en-US"/>
          </a:p>
        </p:txBody>
      </p:sp>
    </p:spTree>
    <p:extLst>
      <p:ext uri="{BB962C8B-B14F-4D97-AF65-F5344CB8AC3E}">
        <p14:creationId xmlns:p14="http://schemas.microsoft.com/office/powerpoint/2010/main" val="35859620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plan application) HCBS 1915(</a:t>
            </a:r>
            <a:r>
              <a:rPr lang="en-US" dirty="0" err="1"/>
              <a:t>i</a:t>
            </a:r>
            <a:r>
              <a:rPr lang="en-US" dirty="0"/>
              <a:t>) SPA</a:t>
            </a:r>
          </a:p>
          <a:p>
            <a:endParaRPr lang="en-US" dirty="0"/>
          </a:p>
          <a:p>
            <a:r>
              <a:rPr lang="en-US" dirty="0"/>
              <a:t>The HCBS final rule really aligns a lot of requirements imposed on states through different authorities. </a:t>
            </a:r>
          </a:p>
          <a:p>
            <a:endParaRPr lang="en-US" dirty="0"/>
          </a:p>
          <a:p>
            <a:r>
              <a:rPr lang="en-US" dirty="0"/>
              <a:t>MDHHS website that hosts </a:t>
            </a:r>
            <a:r>
              <a:rPr lang="en-US"/>
              <a:t>all the SPAs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5C12E1C-5ABB-4B04-B1A2-B026456D5BE2}" type="slidenum">
              <a:rPr lang="en-US" smtClean="0"/>
              <a:t>38</a:t>
            </a:fld>
            <a:endParaRPr lang="en-US"/>
          </a:p>
        </p:txBody>
      </p:sp>
    </p:spTree>
    <p:extLst>
      <p:ext uri="{BB962C8B-B14F-4D97-AF65-F5344CB8AC3E}">
        <p14:creationId xmlns:p14="http://schemas.microsoft.com/office/powerpoint/2010/main" val="1331888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Note re: talking point: “most integrated” setting means ”least restrictive”, non-isolating, provides the opportunity to interact with persons not receiving Medicaid-funded services, and conforms with the individual’s wishes.</a:t>
            </a:r>
          </a:p>
          <a:p>
            <a:endParaRPr lang="en-US" dirty="0"/>
          </a:p>
          <a:p>
            <a:r>
              <a:rPr lang="en-US" dirty="0"/>
              <a:t>We are addressing something globally here, that will be addressed in more detail later one. </a:t>
            </a:r>
          </a:p>
        </p:txBody>
      </p:sp>
      <p:sp>
        <p:nvSpPr>
          <p:cNvPr id="4" name="Slide Number Placeholder 3"/>
          <p:cNvSpPr>
            <a:spLocks noGrp="1"/>
          </p:cNvSpPr>
          <p:nvPr>
            <p:ph type="sldNum" sz="quarter" idx="5"/>
          </p:nvPr>
        </p:nvSpPr>
        <p:spPr/>
        <p:txBody>
          <a:bodyPr/>
          <a:lstStyle/>
          <a:p>
            <a:fld id="{A5C12E1C-5ABB-4B04-B1A2-B026456D5BE2}" type="slidenum">
              <a:rPr lang="en-US" smtClean="0"/>
              <a:t>39</a:t>
            </a:fld>
            <a:endParaRPr lang="en-US"/>
          </a:p>
        </p:txBody>
      </p:sp>
    </p:spTree>
    <p:extLst>
      <p:ext uri="{BB962C8B-B14F-4D97-AF65-F5344CB8AC3E}">
        <p14:creationId xmlns:p14="http://schemas.microsoft.com/office/powerpoint/2010/main" val="2529437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C12E1C-5ABB-4B04-B1A2-B026456D5BE2}" type="slidenum">
              <a:rPr lang="en-US" smtClean="0"/>
              <a:t>4</a:t>
            </a:fld>
            <a:endParaRPr lang="en-US"/>
          </a:p>
        </p:txBody>
      </p:sp>
    </p:spTree>
    <p:extLst>
      <p:ext uri="{BB962C8B-B14F-4D97-AF65-F5344CB8AC3E}">
        <p14:creationId xmlns:p14="http://schemas.microsoft.com/office/powerpoint/2010/main" val="1407788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C12E1C-5ABB-4B04-B1A2-B026456D5BE2}" type="slidenum">
              <a:rPr lang="en-US" smtClean="0"/>
              <a:t>41</a:t>
            </a:fld>
            <a:endParaRPr lang="en-US"/>
          </a:p>
        </p:txBody>
      </p:sp>
    </p:spTree>
    <p:extLst>
      <p:ext uri="{BB962C8B-B14F-4D97-AF65-F5344CB8AC3E}">
        <p14:creationId xmlns:p14="http://schemas.microsoft.com/office/powerpoint/2010/main" val="1577540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Arial" panose="020B0604020202020204" pitchFamily="34" charset="0"/>
                <a:cs typeface="Arial" panose="020B0604020202020204" pitchFamily="34" charset="0"/>
              </a:rPr>
              <a:t>You can find the HCBS Final Rule set (and other helpful HCBS resources) using the following links. </a:t>
            </a:r>
            <a:r>
              <a:rPr lang="en-US" dirty="0"/>
              <a:t>Click on these during the training so CM/SCs can visualize what is there. </a:t>
            </a:r>
          </a:p>
          <a:p>
            <a:endParaRPr lang="en-US" dirty="0"/>
          </a:p>
        </p:txBody>
      </p:sp>
      <p:sp>
        <p:nvSpPr>
          <p:cNvPr id="4" name="Slide Number Placeholder 3"/>
          <p:cNvSpPr>
            <a:spLocks noGrp="1"/>
          </p:cNvSpPr>
          <p:nvPr>
            <p:ph type="sldNum" sz="quarter" idx="5"/>
          </p:nvPr>
        </p:nvSpPr>
        <p:spPr/>
        <p:txBody>
          <a:bodyPr/>
          <a:lstStyle/>
          <a:p>
            <a:fld id="{A5C12E1C-5ABB-4B04-B1A2-B026456D5BE2}" type="slidenum">
              <a:rPr lang="en-US" smtClean="0"/>
              <a:t>43</a:t>
            </a:fld>
            <a:endParaRPr lang="en-US"/>
          </a:p>
        </p:txBody>
      </p:sp>
    </p:spTree>
    <p:extLst>
      <p:ext uri="{BB962C8B-B14F-4D97-AF65-F5344CB8AC3E}">
        <p14:creationId xmlns:p14="http://schemas.microsoft.com/office/powerpoint/2010/main" val="40823140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FAQ will be developed and distributed to all attendees</a:t>
            </a:r>
          </a:p>
          <a:p>
            <a:endParaRPr lang="en-US" dirty="0"/>
          </a:p>
        </p:txBody>
      </p:sp>
      <p:sp>
        <p:nvSpPr>
          <p:cNvPr id="4" name="Slide Number Placeholder 3"/>
          <p:cNvSpPr>
            <a:spLocks noGrp="1"/>
          </p:cNvSpPr>
          <p:nvPr>
            <p:ph type="sldNum" sz="quarter" idx="5"/>
          </p:nvPr>
        </p:nvSpPr>
        <p:spPr/>
        <p:txBody>
          <a:bodyPr/>
          <a:lstStyle/>
          <a:p>
            <a:fld id="{A5C12E1C-5ABB-4B04-B1A2-B026456D5BE2}" type="slidenum">
              <a:rPr lang="en-US" smtClean="0"/>
              <a:t>46</a:t>
            </a:fld>
            <a:endParaRPr lang="en-US"/>
          </a:p>
        </p:txBody>
      </p:sp>
    </p:spTree>
    <p:extLst>
      <p:ext uri="{BB962C8B-B14F-4D97-AF65-F5344CB8AC3E}">
        <p14:creationId xmlns:p14="http://schemas.microsoft.com/office/powerpoint/2010/main" val="2010456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Intermittent care facilities for people with mental retardation and developmental disabilities. </a:t>
            </a:r>
          </a:p>
          <a:p>
            <a:endParaRPr lang="en-US" dirty="0"/>
          </a:p>
        </p:txBody>
      </p:sp>
      <p:sp>
        <p:nvSpPr>
          <p:cNvPr id="4" name="Slide Number Placeholder 3"/>
          <p:cNvSpPr>
            <a:spLocks noGrp="1"/>
          </p:cNvSpPr>
          <p:nvPr>
            <p:ph type="sldNum" sz="quarter" idx="5"/>
          </p:nvPr>
        </p:nvSpPr>
        <p:spPr/>
        <p:txBody>
          <a:bodyPr/>
          <a:lstStyle/>
          <a:p>
            <a:fld id="{A5C12E1C-5ABB-4B04-B1A2-B026456D5BE2}" type="slidenum">
              <a:rPr lang="en-US" smtClean="0"/>
              <a:t>5</a:t>
            </a:fld>
            <a:endParaRPr lang="en-US"/>
          </a:p>
        </p:txBody>
      </p:sp>
    </p:spTree>
    <p:extLst>
      <p:ext uri="{BB962C8B-B14F-4D97-AF65-F5344CB8AC3E}">
        <p14:creationId xmlns:p14="http://schemas.microsoft.com/office/powerpoint/2010/main" val="2947141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nSpc>
                <a:spcPct val="107000"/>
              </a:lnSpc>
              <a:spcBef>
                <a:spcPts val="0"/>
              </a:spcBef>
              <a:spcAft>
                <a:spcPts val="800"/>
              </a:spcAft>
              <a:buClr>
                <a:srgbClr val="404040"/>
              </a:buClr>
            </a:pPr>
            <a:r>
              <a:rPr lang="en-US" sz="1200" dirty="0">
                <a:latin typeface="Calibri"/>
                <a:ea typeface="ＭＳ Ｐゴシック"/>
                <a:cs typeface="Calibri"/>
              </a:rPr>
              <a:t>The Health Care Financing Administration (now known as the Centers for Medicare and Medicaid Services or CMS) first made home and community-based services available to states using 1915 (c) Waiver authority back in 1983.</a:t>
            </a:r>
          </a:p>
          <a:p>
            <a:pPr marL="0">
              <a:lnSpc>
                <a:spcPct val="107000"/>
              </a:lnSpc>
              <a:spcBef>
                <a:spcPts val="0"/>
              </a:spcBef>
              <a:spcAft>
                <a:spcPts val="800"/>
              </a:spcAft>
              <a:buClr>
                <a:srgbClr val="404040"/>
              </a:buClr>
            </a:pPr>
            <a:endParaRPr lang="en-US" sz="1200" dirty="0">
              <a:solidFill>
                <a:srgbClr val="000000"/>
              </a:solidFill>
              <a:latin typeface="Calibri"/>
              <a:ea typeface="ＭＳ Ｐゴシック"/>
              <a:cs typeface="Calibri"/>
            </a:endParaRPr>
          </a:p>
          <a:p>
            <a:pPr marL="0">
              <a:lnSpc>
                <a:spcPct val="107000"/>
              </a:lnSpc>
              <a:spcBef>
                <a:spcPts val="0"/>
              </a:spcBef>
              <a:spcAft>
                <a:spcPts val="800"/>
              </a:spcAft>
              <a:buClr>
                <a:srgbClr val="404040"/>
              </a:buClr>
            </a:pPr>
            <a:r>
              <a:rPr lang="en-US" sz="1200" dirty="0">
                <a:latin typeface="Calibri"/>
                <a:ea typeface="ＭＳ Ｐゴシック"/>
                <a:cs typeface="Calibri"/>
              </a:rPr>
              <a:t>Michigan began providing HCBS services with the 1915 (c) Habilitation Supports Waiver in 1987. HSW PERMITTED MEDICAID MONEY TO PAY FOR SERVICES OVER AND ABOVE STATE PLAN SERVICES (I.E., THOSE THAT ALL MA-ENROLLED PERSONS CAN GET). HSW DID NOT CREATE SPECIAL RULES FOR FINANCIAL ELIGIBILITY FOR MEDICAID. </a:t>
            </a:r>
          </a:p>
          <a:p>
            <a:pPr marL="0">
              <a:lnSpc>
                <a:spcPct val="107000"/>
              </a:lnSpc>
              <a:spcBef>
                <a:spcPts val="0"/>
              </a:spcBef>
              <a:spcAft>
                <a:spcPts val="800"/>
              </a:spcAft>
              <a:buClr>
                <a:srgbClr val="404040"/>
              </a:buClr>
            </a:pPr>
            <a:endParaRPr lang="en-US" sz="1200" dirty="0">
              <a:solidFill>
                <a:srgbClr val="000000"/>
              </a:solidFill>
              <a:latin typeface="Calibri"/>
              <a:ea typeface="ＭＳ Ｐゴシック"/>
              <a:cs typeface="Calibri"/>
            </a:endParaRPr>
          </a:p>
          <a:p>
            <a:r>
              <a:rPr lang="en-US" dirty="0"/>
              <a:t>In 2005, HCBS became a formal Medicaid State plan option.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Calibri" panose="020F0502020204030204" pitchFamily="34" charset="0"/>
              </a:rPr>
              <a:t>CMS officially promulgated the HCBS Final Rule Set back in January 2014 in Vol. 79 No. 11 of the Federal Register.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Calibri" panose="020F0502020204030204" pitchFamily="34" charset="0"/>
              </a:rPr>
              <a:t>AS A RESULT OF THE FINAL RULE SET, STATES WERE REQUIRED TO DEVELOP A PROCESS FOR DETERMINING WHETHER LOCAL PROVIDERS OF HCBS WERE COMPLIANT WITH THE RULES AND TO DEVELOP A CAP(CORRECTIVE ACTION PLAN) IF THEY WEREN’T.  THE RULES ALSO REQUIRED THAT THE STATE DEVELOP A PROCESS FOR TAKING A “SECOND LOOK” AT SETTINGS THAT APPEARED TO BE EITHER INSTITUTIONAL OR ISOLATING BASED ON THE PROVIDER’S SELF-ASSESSMENT AND RESPONSES TO THE 2016 SURVEY.  THIS “SECOND LOOK” IS KNOWN AS HEIGHTENED SCRUTINY.</a:t>
            </a:r>
          </a:p>
          <a:p>
            <a:endParaRPr lang="en-US" dirty="0"/>
          </a:p>
          <a:p>
            <a:endParaRPr lang="en-US" dirty="0"/>
          </a:p>
        </p:txBody>
      </p:sp>
      <p:sp>
        <p:nvSpPr>
          <p:cNvPr id="4" name="Slide Number Placeholder 3"/>
          <p:cNvSpPr>
            <a:spLocks noGrp="1"/>
          </p:cNvSpPr>
          <p:nvPr>
            <p:ph type="sldNum" sz="quarter" idx="5"/>
          </p:nvPr>
        </p:nvSpPr>
        <p:spPr/>
        <p:txBody>
          <a:bodyPr/>
          <a:lstStyle/>
          <a:p>
            <a:fld id="{A5C12E1C-5ABB-4B04-B1A2-B026456D5BE2}" type="slidenum">
              <a:rPr lang="en-US" smtClean="0"/>
              <a:t>6</a:t>
            </a:fld>
            <a:endParaRPr lang="en-US"/>
          </a:p>
        </p:txBody>
      </p:sp>
    </p:spTree>
    <p:extLst>
      <p:ext uri="{BB962C8B-B14F-4D97-AF65-F5344CB8AC3E}">
        <p14:creationId xmlns:p14="http://schemas.microsoft.com/office/powerpoint/2010/main" val="2375588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Medicaid was established in 1965, as a partnership between the federal government and states. Medicaid pays for both medical care and long-term care for those who need it. Participants must meet certain income requirements to receive Medicaid services. Originally,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medicaid</a:t>
            </a:r>
            <a:r>
              <a:rPr lang="en-US" sz="1200" dirty="0">
                <a:effectLst/>
                <a:latin typeface="Calibri" panose="020F0502020204030204" pitchFamily="34" charset="0"/>
                <a:ea typeface="Calibri" panose="020F0502020204030204" pitchFamily="34" charset="0"/>
                <a:cs typeface="Times New Roman" panose="02020603050405020304" pitchFamily="18" charset="0"/>
              </a:rPr>
              <a:t>-funded long-term care was only provided in institutions, such as nursing facilities, psychiatric hospitals or other structured settings for aging individuals, or people with intellectual and developmental disabilities.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changed in the 1980’s when congress created several waivers to allow states to serve people who needed long term care in their communities. Michigan currently operates several of these waiver programs. </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The HCBS Final Rule is CMS’ recent effort to define community and describe the appropriate characteristics of settings in which Medicaid-funded HCBS can be provided. </a:t>
            </a:r>
          </a:p>
          <a:p>
            <a:endParaRPr lang="en-US" dirty="0"/>
          </a:p>
        </p:txBody>
      </p:sp>
      <p:sp>
        <p:nvSpPr>
          <p:cNvPr id="4" name="Slide Number Placeholder 3"/>
          <p:cNvSpPr>
            <a:spLocks noGrp="1"/>
          </p:cNvSpPr>
          <p:nvPr>
            <p:ph type="sldNum" sz="quarter" idx="5"/>
          </p:nvPr>
        </p:nvSpPr>
        <p:spPr/>
        <p:txBody>
          <a:bodyPr/>
          <a:lstStyle/>
          <a:p>
            <a:fld id="{A5C12E1C-5ABB-4B04-B1A2-B026456D5BE2}" type="slidenum">
              <a:rPr lang="en-US" smtClean="0"/>
              <a:t>7</a:t>
            </a:fld>
            <a:endParaRPr lang="en-US"/>
          </a:p>
        </p:txBody>
      </p:sp>
    </p:spTree>
    <p:extLst>
      <p:ext uri="{BB962C8B-B14F-4D97-AF65-F5344CB8AC3E}">
        <p14:creationId xmlns:p14="http://schemas.microsoft.com/office/powerpoint/2010/main" val="3330344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supported employment, MDHHS used to actively monitor this but since this service is provided in the community, it is presumed compliant with the HCBS rule.</a:t>
            </a:r>
          </a:p>
        </p:txBody>
      </p:sp>
      <p:sp>
        <p:nvSpPr>
          <p:cNvPr id="4" name="Slide Number Placeholder 3"/>
          <p:cNvSpPr>
            <a:spLocks noGrp="1"/>
          </p:cNvSpPr>
          <p:nvPr>
            <p:ph type="sldNum" sz="quarter" idx="5"/>
          </p:nvPr>
        </p:nvSpPr>
        <p:spPr/>
        <p:txBody>
          <a:bodyPr/>
          <a:lstStyle/>
          <a:p>
            <a:fld id="{A5C12E1C-5ABB-4B04-B1A2-B026456D5BE2}" type="slidenum">
              <a:rPr lang="en-US" smtClean="0"/>
              <a:t>8</a:t>
            </a:fld>
            <a:endParaRPr lang="en-US"/>
          </a:p>
        </p:txBody>
      </p:sp>
    </p:spTree>
    <p:extLst>
      <p:ext uri="{BB962C8B-B14F-4D97-AF65-F5344CB8AC3E}">
        <p14:creationId xmlns:p14="http://schemas.microsoft.com/office/powerpoint/2010/main" val="3767421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C12E1C-5ABB-4B04-B1A2-B026456D5BE2}" type="slidenum">
              <a:rPr lang="en-US" smtClean="0"/>
              <a:t>9</a:t>
            </a:fld>
            <a:endParaRPr lang="en-US"/>
          </a:p>
        </p:txBody>
      </p:sp>
    </p:spTree>
    <p:extLst>
      <p:ext uri="{BB962C8B-B14F-4D97-AF65-F5344CB8AC3E}">
        <p14:creationId xmlns:p14="http://schemas.microsoft.com/office/powerpoint/2010/main" val="1969534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2400" b="0" dirty="0">
              <a:solidFill>
                <a:prstClr val="black"/>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HASA became the Behavioral and Physical Health and Aging Services Administration (BPHASA) in March 2022.</a:t>
            </a:r>
          </a:p>
        </p:txBody>
      </p:sp>
      <p:sp>
        <p:nvSpPr>
          <p:cNvPr id="4" name="Slide Number Placeholder 3"/>
          <p:cNvSpPr>
            <a:spLocks noGrp="1"/>
          </p:cNvSpPr>
          <p:nvPr>
            <p:ph type="sldNum" sz="quarter" idx="5"/>
          </p:nvPr>
        </p:nvSpPr>
        <p:spPr/>
        <p:txBody>
          <a:bodyPr/>
          <a:lstStyle/>
          <a:p>
            <a:fld id="{A5C12E1C-5ABB-4B04-B1A2-B026456D5BE2}" type="slidenum">
              <a:rPr lang="en-US" smtClean="0"/>
              <a:t>12</a:t>
            </a:fld>
            <a:endParaRPr lang="en-US"/>
          </a:p>
        </p:txBody>
      </p:sp>
    </p:spTree>
    <p:extLst>
      <p:ext uri="{BB962C8B-B14F-4D97-AF65-F5344CB8AC3E}">
        <p14:creationId xmlns:p14="http://schemas.microsoft.com/office/powerpoint/2010/main" val="2162348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728841"/>
            <a:ext cx="7772400" cy="1301965"/>
          </a:xfrm>
          <a:prstGeom prst="rect">
            <a:avLst/>
          </a:prstGeom>
        </p:spPr>
        <p:txBody>
          <a:bodyPr>
            <a:normAutofit/>
          </a:bodyPr>
          <a:lstStyle>
            <a:lvl1pPr algn="l">
              <a:defRPr sz="3600" b="0" i="0" baseline="0">
                <a:ln>
                  <a:noFill/>
                </a:ln>
                <a:solidFill>
                  <a:srgbClr val="18453B"/>
                </a:solidFill>
                <a:latin typeface="Gotham-Bold"/>
                <a:cs typeface="Gotham-Bold"/>
              </a:defRPr>
            </a:lvl1pPr>
          </a:lstStyle>
          <a:p>
            <a:r>
              <a:rPr lang="en-US"/>
              <a:t>Presentation Title</a:t>
            </a:r>
          </a:p>
        </p:txBody>
      </p:sp>
      <p:sp>
        <p:nvSpPr>
          <p:cNvPr id="3" name="Subtitle 2"/>
          <p:cNvSpPr>
            <a:spLocks noGrp="1"/>
          </p:cNvSpPr>
          <p:nvPr>
            <p:ph type="subTitle" idx="1"/>
          </p:nvPr>
        </p:nvSpPr>
        <p:spPr>
          <a:xfrm>
            <a:off x="685800" y="3030807"/>
            <a:ext cx="7772400" cy="2102356"/>
          </a:xfrm>
          <a:prstGeom prst="rect">
            <a:avLst/>
          </a:prstGeom>
        </p:spPr>
        <p:txBody>
          <a:bodyPr anchor="t">
            <a:normAutofit/>
          </a:bodyPr>
          <a:lstStyle>
            <a:lvl1pPr marL="0" indent="0" algn="l">
              <a:buNone/>
              <a:defRPr sz="2400" b="0" i="0">
                <a:solidFill>
                  <a:schemeClr val="tx1">
                    <a:lumMod val="75000"/>
                    <a:lumOff val="25000"/>
                  </a:schemeClr>
                </a:solidFill>
                <a:latin typeface="Gotham Book"/>
                <a:cs typeface="Gotham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D803B8FA-BCB0-5D4D-9E0C-8594CF5A2264}" type="datetime1">
              <a:rPr lang="en-US"/>
              <a:pPr>
                <a:defRPr/>
              </a:pPr>
              <a:t>3/2/2026</a:t>
            </a:fld>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205D934E-3E61-264D-8682-F58928E18B84}" type="slidenum">
              <a:rPr lang="en-US"/>
              <a:pPr>
                <a:defRPr/>
              </a:pPr>
              <a:t>‹#›</a:t>
            </a:fld>
            <a:endParaRPr lang="en-US"/>
          </a:p>
        </p:txBody>
      </p:sp>
    </p:spTree>
    <p:extLst>
      <p:ext uri="{BB962C8B-B14F-4D97-AF65-F5344CB8AC3E}">
        <p14:creationId xmlns:p14="http://schemas.microsoft.com/office/powerpoint/2010/main" val="3042460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47030"/>
            <a:ext cx="8229600" cy="981810"/>
          </a:xfrm>
          <a:prstGeom prst="rect">
            <a:avLst/>
          </a:prstGeom>
        </p:spPr>
        <p:txBody>
          <a:bodyPr>
            <a:normAutofit/>
          </a:bodyPr>
          <a:lstStyle>
            <a:lvl1pPr algn="l">
              <a:defRPr sz="3600" b="0" i="0" baseline="0">
                <a:solidFill>
                  <a:srgbClr val="18453B"/>
                </a:solidFill>
                <a:latin typeface="Gotham-Bold"/>
                <a:cs typeface="Gotham-Bold"/>
              </a:defRPr>
            </a:lvl1pPr>
          </a:lstStyle>
          <a:p>
            <a:r>
              <a:rPr lang="en-US"/>
              <a:t>1 column full width, bullets</a:t>
            </a:r>
          </a:p>
        </p:txBody>
      </p:sp>
      <p:sp>
        <p:nvSpPr>
          <p:cNvPr id="3" name="Content Placeholder 2"/>
          <p:cNvSpPr>
            <a:spLocks noGrp="1"/>
          </p:cNvSpPr>
          <p:nvPr>
            <p:ph idx="1"/>
          </p:nvPr>
        </p:nvSpPr>
        <p:spPr>
          <a:xfrm>
            <a:off x="457200" y="2059668"/>
            <a:ext cx="8229600" cy="4066495"/>
          </a:xfrm>
          <a:prstGeom prst="rect">
            <a:avLst/>
          </a:prstGeom>
        </p:spPr>
        <p:txBody>
          <a:bodyPr/>
          <a:lstStyle>
            <a:lvl1pPr>
              <a:buClr>
                <a:schemeClr val="tx1">
                  <a:lumMod val="75000"/>
                  <a:lumOff val="25000"/>
                </a:schemeClr>
              </a:buClr>
              <a:buFont typeface="Wingdings" charset="2"/>
              <a:buChar char="§"/>
              <a:defRPr sz="2800" b="0" i="0">
                <a:solidFill>
                  <a:schemeClr val="tx1">
                    <a:lumMod val="75000"/>
                    <a:lumOff val="25000"/>
                  </a:schemeClr>
                </a:solidFill>
                <a:latin typeface="Gotham Book"/>
                <a:cs typeface="Gotham Book"/>
              </a:defRPr>
            </a:lvl1pPr>
            <a:lvl2pPr marL="649224">
              <a:buClr>
                <a:schemeClr val="tx1">
                  <a:lumMod val="75000"/>
                  <a:lumOff val="25000"/>
                </a:schemeClr>
              </a:buClr>
              <a:buSzPct val="85000"/>
              <a:buFont typeface="Wingdings" charset="2"/>
              <a:buChar char="§"/>
              <a:defRPr sz="2400" b="0" i="0">
                <a:solidFill>
                  <a:schemeClr val="tx1">
                    <a:lumMod val="75000"/>
                    <a:lumOff val="2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C93AF409-9F3D-4144-905F-D667DBFB2192}" type="datetime1">
              <a:rPr lang="en-US"/>
              <a:pPr>
                <a:defRPr/>
              </a:pPr>
              <a:t>3/2/2026</a:t>
            </a:fld>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0B4461CB-4CA9-2A43-A3FA-624E1DA485A6}" type="slidenum">
              <a:rPr lang="en-US"/>
              <a:pPr>
                <a:defRPr/>
              </a:pPr>
              <a:t>‹#›</a:t>
            </a:fld>
            <a:endParaRPr lang="en-US"/>
          </a:p>
        </p:txBody>
      </p:sp>
    </p:spTree>
    <p:extLst>
      <p:ext uri="{BB962C8B-B14F-4D97-AF65-F5344CB8AC3E}">
        <p14:creationId xmlns:p14="http://schemas.microsoft.com/office/powerpoint/2010/main" val="3181454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47030"/>
            <a:ext cx="8229600" cy="981810"/>
          </a:xfrm>
          <a:prstGeom prst="rect">
            <a:avLst/>
          </a:prstGeom>
        </p:spPr>
        <p:txBody>
          <a:bodyPr>
            <a:normAutofit/>
          </a:bodyPr>
          <a:lstStyle>
            <a:lvl1pPr algn="l">
              <a:defRPr sz="3600" b="0" i="0" baseline="0">
                <a:solidFill>
                  <a:srgbClr val="18453B"/>
                </a:solidFill>
                <a:latin typeface="Gotham-Bold"/>
                <a:cs typeface="Gotham-Bold"/>
              </a:defRPr>
            </a:lvl1pPr>
          </a:lstStyle>
          <a:p>
            <a:r>
              <a:rPr lang="en-US"/>
              <a:t>2 columns, bullets</a:t>
            </a:r>
          </a:p>
        </p:txBody>
      </p:sp>
      <p:sp>
        <p:nvSpPr>
          <p:cNvPr id="3" name="Content Placeholder 2"/>
          <p:cNvSpPr>
            <a:spLocks noGrp="1"/>
          </p:cNvSpPr>
          <p:nvPr>
            <p:ph idx="1"/>
          </p:nvPr>
        </p:nvSpPr>
        <p:spPr>
          <a:xfrm>
            <a:off x="457200" y="2059668"/>
            <a:ext cx="3950704" cy="4112532"/>
          </a:xfrm>
          <a:prstGeom prst="rect">
            <a:avLst/>
          </a:prstGeom>
        </p:spPr>
        <p:txBody>
          <a:bodyPr/>
          <a:lstStyle>
            <a:lvl1pPr>
              <a:buClr>
                <a:schemeClr val="tx1">
                  <a:lumMod val="75000"/>
                  <a:lumOff val="25000"/>
                </a:schemeClr>
              </a:buClr>
              <a:buFont typeface="Wingdings" charset="2"/>
              <a:buChar char="§"/>
              <a:defRPr sz="2800" b="0" i="0">
                <a:solidFill>
                  <a:schemeClr val="tx1">
                    <a:lumMod val="65000"/>
                    <a:lumOff val="35000"/>
                  </a:schemeClr>
                </a:solidFill>
                <a:latin typeface="Gotham Book"/>
                <a:cs typeface="Gotham Book"/>
              </a:defRPr>
            </a:lvl1pPr>
            <a:lvl2pPr>
              <a:buClr>
                <a:schemeClr val="tx1">
                  <a:lumMod val="75000"/>
                  <a:lumOff val="25000"/>
                </a:schemeClr>
              </a:buClr>
              <a:buFont typeface="Wingdings" charset="2"/>
              <a:buChar char="§"/>
              <a:defRPr sz="2400" b="0" i="0">
                <a:solidFill>
                  <a:schemeClr val="tx1">
                    <a:lumMod val="65000"/>
                    <a:lumOff val="3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3849B177-5D8B-7A43-B9D4-2D03D1F64BD4}" type="datetime1">
              <a:rPr lang="en-US"/>
              <a:pPr>
                <a:defRPr/>
              </a:pPr>
              <a:t>3/2/2026</a:t>
            </a:fld>
            <a:endParaRPr lang="en-US"/>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4599938D-0427-3542-974E-F7CD887B3868}" type="slidenum">
              <a:rPr lang="en-US"/>
              <a:pPr>
                <a:defRPr/>
              </a:pPr>
              <a:t>‹#›</a:t>
            </a:fld>
            <a:endParaRPr lang="en-US"/>
          </a:p>
        </p:txBody>
      </p:sp>
      <p:sp>
        <p:nvSpPr>
          <p:cNvPr id="8" name="Content Placeholder 2"/>
          <p:cNvSpPr>
            <a:spLocks noGrp="1"/>
          </p:cNvSpPr>
          <p:nvPr>
            <p:ph idx="13"/>
          </p:nvPr>
        </p:nvSpPr>
        <p:spPr>
          <a:xfrm>
            <a:off x="4736096" y="2059668"/>
            <a:ext cx="3950704" cy="4112532"/>
          </a:xfrm>
          <a:prstGeom prst="rect">
            <a:avLst/>
          </a:prstGeom>
        </p:spPr>
        <p:txBody>
          <a:bodyPr/>
          <a:lstStyle>
            <a:lvl1pPr>
              <a:buClr>
                <a:schemeClr val="tx1">
                  <a:lumMod val="75000"/>
                  <a:lumOff val="25000"/>
                </a:schemeClr>
              </a:buClr>
              <a:buFont typeface="Wingdings" charset="2"/>
              <a:buChar char="§"/>
              <a:defRPr sz="2800" b="0" i="0">
                <a:solidFill>
                  <a:schemeClr val="tx1">
                    <a:lumMod val="65000"/>
                    <a:lumOff val="35000"/>
                  </a:schemeClr>
                </a:solidFill>
                <a:latin typeface="Gotham Book"/>
                <a:cs typeface="Gotham Book"/>
              </a:defRPr>
            </a:lvl1pPr>
            <a:lvl2pPr>
              <a:buClr>
                <a:schemeClr val="tx1">
                  <a:lumMod val="75000"/>
                  <a:lumOff val="25000"/>
                </a:schemeClr>
              </a:buClr>
              <a:buFont typeface="Wingdings" charset="2"/>
              <a:buChar char="§"/>
              <a:defRPr sz="2400" b="0" i="0">
                <a:solidFill>
                  <a:schemeClr val="tx1">
                    <a:lumMod val="65000"/>
                    <a:lumOff val="3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0349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79044"/>
            <a:ext cx="8229600" cy="821157"/>
          </a:xfrm>
          <a:prstGeom prst="rect">
            <a:avLst/>
          </a:prstGeom>
        </p:spPr>
        <p:txBody>
          <a:bodyPr>
            <a:normAutofit/>
          </a:bodyPr>
          <a:lstStyle>
            <a:lvl1pPr algn="l">
              <a:defRPr sz="3600" b="0" i="0">
                <a:solidFill>
                  <a:srgbClr val="18453B"/>
                </a:solidFill>
                <a:latin typeface="Gotham-Bold"/>
                <a:cs typeface="Gotham-Bold"/>
              </a:defRPr>
            </a:lvl1pPr>
          </a:lstStyle>
          <a:p>
            <a:r>
              <a:rPr lang="en-US"/>
              <a:t>1 column, no bullets</a:t>
            </a:r>
          </a:p>
        </p:txBody>
      </p:sp>
      <p:sp>
        <p:nvSpPr>
          <p:cNvPr id="3" name="Content Placeholder 2"/>
          <p:cNvSpPr>
            <a:spLocks noGrp="1"/>
          </p:cNvSpPr>
          <p:nvPr>
            <p:ph idx="1"/>
          </p:nvPr>
        </p:nvSpPr>
        <p:spPr>
          <a:xfrm>
            <a:off x="457200" y="1600201"/>
            <a:ext cx="8229600" cy="4419600"/>
          </a:xfrm>
          <a:prstGeom prst="rect">
            <a:avLst/>
          </a:prstGeom>
        </p:spPr>
        <p:txBody>
          <a:bodyPr wrap="square" numCol="1" anchor="t"/>
          <a:lstStyle>
            <a:lvl1pPr marL="0" indent="0" algn="l">
              <a:buClr>
                <a:schemeClr val="tx1">
                  <a:lumMod val="75000"/>
                  <a:lumOff val="25000"/>
                </a:schemeClr>
              </a:buClr>
              <a:buFontTx/>
              <a:buNone/>
              <a:defRPr sz="2400" b="0" i="0" baseline="0">
                <a:solidFill>
                  <a:schemeClr val="tx1">
                    <a:lumMod val="75000"/>
                    <a:lumOff val="25000"/>
                  </a:schemeClr>
                </a:solidFill>
                <a:latin typeface="Gotham Book"/>
                <a:cs typeface="Gotham Book"/>
              </a:defRPr>
            </a:lvl1pPr>
            <a:lvl2pPr marL="0" indent="0" algn="l">
              <a:buClr>
                <a:schemeClr val="tx1">
                  <a:lumMod val="75000"/>
                  <a:lumOff val="25000"/>
                </a:schemeClr>
              </a:buClr>
              <a:buFontTx/>
              <a:buNone/>
              <a:defRPr sz="2000" b="0" i="0">
                <a:solidFill>
                  <a:schemeClr val="tx1">
                    <a:lumMod val="75000"/>
                    <a:lumOff val="2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9F847968-A88B-B947-87AA-BB83F906ED2F}" type="datetime1">
              <a:rPr lang="en-US"/>
              <a:pPr>
                <a:defRPr/>
              </a:pPr>
              <a:t>3/2/2026</a:t>
            </a:fld>
            <a:endParaRPr lang="en-US"/>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4DCE0E26-47BB-FF4B-814B-E43C1B98F5D1}" type="slidenum">
              <a:rPr lang="en-US"/>
              <a:pPr>
                <a:defRPr/>
              </a:pPr>
              <a:t>‹#›</a:t>
            </a:fld>
            <a:endParaRPr lang="en-US"/>
          </a:p>
        </p:txBody>
      </p:sp>
    </p:spTree>
    <p:extLst>
      <p:ext uri="{BB962C8B-B14F-4D97-AF65-F5344CB8AC3E}">
        <p14:creationId xmlns:p14="http://schemas.microsoft.com/office/powerpoint/2010/main" val="1360575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Div of Public Health Templa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875091"/>
            <a:ext cx="8229600" cy="725109"/>
          </a:xfrm>
          <a:prstGeom prst="rect">
            <a:avLst/>
          </a:prstGeom>
        </p:spPr>
        <p:txBody>
          <a:bodyPr>
            <a:normAutofit/>
          </a:bodyPr>
          <a:lstStyle>
            <a:lvl1pPr algn="l">
              <a:defRPr sz="3600" b="0" i="0">
                <a:solidFill>
                  <a:srgbClr val="18453B"/>
                </a:solidFill>
                <a:latin typeface="Gotham-Bold"/>
                <a:cs typeface="Gotham-Bold"/>
              </a:defRPr>
            </a:lvl1pPr>
          </a:lstStyle>
          <a:p>
            <a:r>
              <a:rPr lang="en-US"/>
              <a:t>1 column, numbers</a:t>
            </a:r>
          </a:p>
        </p:txBody>
      </p:sp>
      <p:sp>
        <p:nvSpPr>
          <p:cNvPr id="3" name="Content Placeholder 2"/>
          <p:cNvSpPr>
            <a:spLocks noGrp="1"/>
          </p:cNvSpPr>
          <p:nvPr>
            <p:ph idx="1"/>
          </p:nvPr>
        </p:nvSpPr>
        <p:spPr>
          <a:xfrm>
            <a:off x="457200" y="1600201"/>
            <a:ext cx="8229600" cy="4419600"/>
          </a:xfrm>
          <a:prstGeom prst="rect">
            <a:avLst/>
          </a:prstGeom>
        </p:spPr>
        <p:txBody>
          <a:bodyPr wrap="square" numCol="1" anchor="t"/>
          <a:lstStyle>
            <a:lvl1pPr marL="457200" indent="-457200" algn="l">
              <a:buClr>
                <a:schemeClr val="tx1">
                  <a:lumMod val="75000"/>
                  <a:lumOff val="25000"/>
                </a:schemeClr>
              </a:buClr>
              <a:buFont typeface="+mj-lt"/>
              <a:buAutoNum type="arabicPeriod"/>
              <a:defRPr sz="2400" b="0" i="0" baseline="0">
                <a:solidFill>
                  <a:schemeClr val="tx1">
                    <a:lumMod val="75000"/>
                    <a:lumOff val="25000"/>
                  </a:schemeClr>
                </a:solidFill>
                <a:latin typeface="Gotham Book"/>
                <a:cs typeface="Gotham Book"/>
              </a:defRPr>
            </a:lvl1pPr>
            <a:lvl2pPr marL="457200" indent="457200" algn="l">
              <a:buClr>
                <a:schemeClr val="tx1">
                  <a:lumMod val="75000"/>
                  <a:lumOff val="25000"/>
                </a:schemeClr>
              </a:buClr>
              <a:buFont typeface="Wingdings" charset="2"/>
              <a:buChar char="§"/>
              <a:defRPr sz="2000" b="0" i="0">
                <a:solidFill>
                  <a:schemeClr val="tx1">
                    <a:lumMod val="75000"/>
                    <a:lumOff val="25000"/>
                  </a:schemeClr>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04B2702C-F183-E649-BBAD-4C35648D6001}" type="datetime1">
              <a:rPr lang="en-US"/>
              <a:pPr>
                <a:defRPr/>
              </a:pPr>
              <a:t>3/2/2026</a:t>
            </a:fld>
            <a:endParaRPr lang="en-US"/>
          </a:p>
        </p:txBody>
      </p:sp>
      <p:sp>
        <p:nvSpPr>
          <p:cNvPr id="8"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595959"/>
                </a:solidFill>
                <a:latin typeface="Gotham Book" charset="0"/>
                <a:ea typeface="Gotham Book" charset="0"/>
                <a:cs typeface="Gotham Book" charset="0"/>
              </a:defRPr>
            </a:lvl1pPr>
          </a:lstStyle>
          <a:p>
            <a:pPr>
              <a:defRPr/>
            </a:pPr>
            <a:fld id="{14362E17-3E5F-5C4D-AFD9-BBBB918BE234}" type="slidenum">
              <a:rPr lang="en-US"/>
              <a:pPr>
                <a:defRPr/>
              </a:pPr>
              <a:t>‹#›</a:t>
            </a:fld>
            <a:endParaRPr lang="en-US"/>
          </a:p>
        </p:txBody>
      </p:sp>
    </p:spTree>
    <p:extLst>
      <p:ext uri="{BB962C8B-B14F-4D97-AF65-F5344CB8AC3E}">
        <p14:creationId xmlns:p14="http://schemas.microsoft.com/office/powerpoint/2010/main" val="122243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lumMod val="65000"/>
                    <a:lumOff val="35000"/>
                  </a:schemeClr>
                </a:solidFill>
                <a:latin typeface="Gotham Book"/>
                <a:ea typeface="+mn-ea"/>
                <a:cs typeface="+mn-cs"/>
              </a:defRPr>
            </a:lvl1pPr>
          </a:lstStyle>
          <a:p>
            <a:pPr>
              <a:defRPr/>
            </a:pPr>
            <a:fld id="{FB44CCF9-D185-2447-94DE-2F097F7C2422}" type="datetime1">
              <a:rPr lang="en-US"/>
              <a:pPr>
                <a:defRPr/>
              </a:pPr>
              <a:t>3/2/2026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lumMod val="65000"/>
                    <a:lumOff val="35000"/>
                  </a:schemeClr>
                </a:solidFill>
                <a:latin typeface="Gotham Book"/>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ln>
                  <a:noFill/>
                </a:ln>
                <a:solidFill>
                  <a:schemeClr val="tx1">
                    <a:lumMod val="65000"/>
                    <a:lumOff val="35000"/>
                  </a:schemeClr>
                </a:solidFill>
                <a:latin typeface="Gotham Book"/>
                <a:ea typeface="+mn-ea"/>
                <a:cs typeface="+mn-cs"/>
              </a:defRPr>
            </a:lvl1pPr>
          </a:lstStyle>
          <a:p>
            <a:pPr>
              <a:defRPr/>
            </a:pPr>
            <a:fld id="{E1544D71-77D6-5B4F-A1FC-5CA064DBD196}" type="slidenum">
              <a:rPr lang="en-US"/>
              <a:pPr>
                <a:defRPr/>
              </a:pPr>
              <a:t>‹#›</a:t>
            </a:fld>
            <a:endParaRPr lang="en-US"/>
          </a:p>
        </p:txBody>
      </p:sp>
      <p:pic>
        <p:nvPicPr>
          <p:cNvPr id="1029" name="Picture 6" descr="PP_MSU_chevron.jpg"/>
          <p:cNvPicPr>
            <a:picLocks noChangeAspect="1"/>
          </p:cNvPicPr>
          <p:nvPr/>
        </p:nvPicPr>
        <p:blipFill>
          <a:blip r:embed="rId8"/>
          <a:srcRect/>
          <a:stretch>
            <a:fillRect/>
          </a:stretch>
        </p:blipFill>
        <p:spPr bwMode="auto">
          <a:xfrm>
            <a:off x="0" y="0"/>
            <a:ext cx="9144000" cy="246063"/>
          </a:xfrm>
          <a:prstGeom prst="rect">
            <a:avLst/>
          </a:prstGeom>
          <a:noFill/>
          <a:ln w="9525">
            <a:noFill/>
            <a:miter lim="800000"/>
            <a:headEnd/>
            <a:tailEnd/>
          </a:ln>
        </p:spPr>
      </p:pic>
      <p:pic>
        <p:nvPicPr>
          <p:cNvPr id="7" name="Picture 6" descr="MSU IHP HSig 567-K.wmf"/>
          <p:cNvPicPr>
            <a:picLocks noChangeAspect="1"/>
          </p:cNvPicPr>
          <p:nvPr userDrawn="1"/>
        </p:nvPicPr>
        <p:blipFill>
          <a:blip r:embed="rId9"/>
          <a:stretch>
            <a:fillRect/>
          </a:stretch>
        </p:blipFill>
        <p:spPr>
          <a:xfrm>
            <a:off x="3249616" y="6226284"/>
            <a:ext cx="2621121" cy="603250"/>
          </a:xfrm>
          <a:prstGeom prst="rect">
            <a:avLst/>
          </a:prstGeom>
        </p:spPr>
      </p:pic>
    </p:spTree>
    <p:extLst>
      <p:ext uri="{BB962C8B-B14F-4D97-AF65-F5344CB8AC3E}">
        <p14:creationId xmlns:p14="http://schemas.microsoft.com/office/powerpoint/2010/main" val="261187712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Lst>
  <p:txStyles>
    <p:titleStyle>
      <a:lvl1pPr algn="ctr" defTabSz="457200" rtl="0" eaLnBrk="1" fontAlgn="base" hangingPunct="1">
        <a:spcBef>
          <a:spcPct val="0"/>
        </a:spcBef>
        <a:spcAft>
          <a:spcPct val="0"/>
        </a:spcAft>
        <a:defRPr sz="4400" kern="1200">
          <a:solidFill>
            <a:schemeClr val="tx1"/>
          </a:solidFill>
          <a:latin typeface="Gotham Book"/>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Gotham Book"/>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Gotham Book"/>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Gotham Book"/>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Gotham Book"/>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Gotham Book"/>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www.michigan.gov/mdhhs/assistance-programs/medicaid/portalhome/medicaid-providers/resources/medicaid-waivers" TargetMode="External"/><Relationship Id="rId5" Type="http://schemas.openxmlformats.org/officeDocument/2006/relationships/hyperlink" Target="https://www.mdch.state.mi.us/dch-medicaid/manuals/MedicaidProviderManual.pdf" TargetMode="External"/><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s://www.michigan.gov/mdhhs/keep-mi-healthy/mentalhealth/mentalhealth/medwaivers/children-with-serious-emotional-disturbances-waiver" TargetMode="External"/><Relationship Id="rId5" Type="http://schemas.openxmlformats.org/officeDocument/2006/relationships/hyperlink" Target="https://www.mdch.state.mi.us/dch-medicaid/manuals/MedicaidProviderManual.pdf" TargetMode="External"/><Relationship Id="rId4"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6.png"/><Relationship Id="rId4"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https://www.michigan.gov/mdhhs/keep-mi-healthy/mentalhealth/mentalhealth/medwaivers/childrens-waiver-program" TargetMode="External"/><Relationship Id="rId5" Type="http://schemas.openxmlformats.org/officeDocument/2006/relationships/hyperlink" Target="https://www.mdch.state.mi.us/dch-medicaid/manuals/MedicaidProviderManual.pdf" TargetMode="External"/><Relationship Id="rId4"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6.png"/><Relationship Id="rId4"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6.png"/><Relationship Id="rId4"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6.png"/><Relationship Id="rId5" Type="http://schemas.openxmlformats.org/officeDocument/2006/relationships/hyperlink" Target="https://www.medicaid.gov/medicaid/spa/downloads/MI-22-0007.pdf" TargetMode="External"/><Relationship Id="rId4"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6.png"/><Relationship Id="rId4"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6.png"/><Relationship Id="rId4"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hyperlink" Target="https://hcbsadvocacy.org/" TargetMode="External"/><Relationship Id="rId5" Type="http://schemas.openxmlformats.org/officeDocument/2006/relationships/hyperlink" Target="https://www.medicaid.gov/medicaid/home-community-based-services/guidance/home-community-based-services-final-regulation/index.html" TargetMode="External"/><Relationship Id="rId4"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6.png"/><Relationship Id="rId4" Type="http://schemas.openxmlformats.org/officeDocument/2006/relationships/notesSlide" Target="../notesSlides/notesSlide3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6.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5">
            <a:extLst>
              <a:ext uri="{BEBA8EAE-BF5A-486C-A8C5-ECC9F3942E4B}">
                <a14:imgProps xmlns:a14="http://schemas.microsoft.com/office/drawing/2010/main">
                  <a14:imgLayer r:embed="rId6">
                    <a14:imgEffect>
                      <a14:saturation sat="101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DC2E2D-78F3-4858-898C-CE520298A890}"/>
              </a:ext>
            </a:extLst>
          </p:cNvPr>
          <p:cNvPicPr>
            <a:picLocks noChangeAspect="1"/>
          </p:cNvPicPr>
          <p:nvPr/>
        </p:nvPicPr>
        <p:blipFill>
          <a:blip r:embed="rId7">
            <a:alphaModFix amt="20000"/>
            <a:biLevel thresh="75000"/>
          </a:blip>
          <a:stretch>
            <a:fillRect/>
          </a:stretch>
        </p:blipFill>
        <p:spPr>
          <a:xfrm>
            <a:off x="2812392" y="4695164"/>
            <a:ext cx="3519214" cy="1451983"/>
          </a:xfrm>
          <a:prstGeom prst="rect">
            <a:avLst/>
          </a:prstGeom>
          <a:effectLst>
            <a:softEdge rad="31750"/>
          </a:effectLst>
        </p:spPr>
      </p:pic>
      <p:sp>
        <p:nvSpPr>
          <p:cNvPr id="8194" name="Title 1"/>
          <p:cNvSpPr>
            <a:spLocks noGrp="1"/>
          </p:cNvSpPr>
          <p:nvPr>
            <p:ph type="ctrTitle"/>
          </p:nvPr>
        </p:nvSpPr>
        <p:spPr bwMode="auto">
          <a:xfrm>
            <a:off x="0" y="1256284"/>
            <a:ext cx="9199662" cy="1149351"/>
          </a:xfrm>
          <a:noFill/>
          <a:ln>
            <a:miter lim="800000"/>
            <a:headEnd/>
            <a:tailEnd/>
          </a:ln>
        </p:spPr>
        <p:txBody>
          <a:bodyPr vert="horz" wrap="square" lIns="91440" tIns="45720" rIns="91440" bIns="45720" numCol="1" anchor="t" anchorCtr="0" compatLnSpc="1">
            <a:prstTxWarp prst="textNoShape">
              <a:avLst/>
            </a:prstTxWarp>
            <a:normAutofit fontScale="90000"/>
          </a:bodyPr>
          <a:lstStyle/>
          <a:p>
            <a:pPr algn="ctr"/>
            <a:r>
              <a:rPr lang="en-US" sz="2200" b="1" dirty="0">
                <a:latin typeface="Arial"/>
                <a:ea typeface="Gotham-Bold" charset="0"/>
                <a:cs typeface="Arial"/>
              </a:rPr>
              <a:t>Home and Community Based Services (HCBS) Case Manager/Supports Coordinator (CM/SC)Training</a:t>
            </a:r>
            <a:br>
              <a:rPr lang="en-US" b="1" dirty="0">
                <a:latin typeface="Arial"/>
                <a:ea typeface="Gotham-Bold" charset="0"/>
                <a:cs typeface="Arial"/>
              </a:rPr>
            </a:br>
            <a:br>
              <a:rPr lang="en-US" b="1" dirty="0">
                <a:latin typeface="Arial"/>
                <a:ea typeface="Gotham-Bold" charset="0"/>
                <a:cs typeface="Arial"/>
              </a:rPr>
            </a:br>
            <a:r>
              <a:rPr lang="en-US" sz="4900" b="1" dirty="0">
                <a:latin typeface="Arial"/>
                <a:ea typeface="Gotham-Bold" charset="0"/>
                <a:cs typeface="Arial"/>
              </a:rPr>
              <a:t>Module 1</a:t>
            </a:r>
            <a:br>
              <a:rPr lang="en-US" sz="4900" b="1" dirty="0">
                <a:latin typeface="Arial"/>
                <a:ea typeface="Gotham-Bold" charset="0"/>
                <a:cs typeface="Arial"/>
              </a:rPr>
            </a:br>
            <a:r>
              <a:rPr lang="en-US" sz="4900" b="1" dirty="0">
                <a:latin typeface="Arial"/>
                <a:ea typeface="Gotham-Bold" charset="0"/>
                <a:cs typeface="Arial"/>
              </a:rPr>
              <a:t>Overview of HCBS: </a:t>
            </a:r>
            <a:br>
              <a:rPr lang="en-US" sz="4900" b="1" dirty="0">
                <a:latin typeface="Arial"/>
                <a:ea typeface="Gotham-Bold" charset="0"/>
                <a:cs typeface="Arial"/>
              </a:rPr>
            </a:br>
            <a:r>
              <a:rPr lang="en-US" sz="4900" b="1" dirty="0">
                <a:latin typeface="Arial"/>
                <a:ea typeface="Gotham-Bold" charset="0"/>
                <a:cs typeface="Arial"/>
              </a:rPr>
              <a:t>History, Intent, &amp; Implementation</a:t>
            </a:r>
            <a:br>
              <a:rPr lang="en-US" sz="4900" b="1" dirty="0">
                <a:latin typeface="Arial"/>
                <a:ea typeface="Gotham-Bold" charset="0"/>
                <a:cs typeface="Arial"/>
              </a:rPr>
            </a:br>
            <a:br>
              <a:rPr lang="en-US" sz="4400" b="1" dirty="0">
                <a:latin typeface="Arial"/>
                <a:ea typeface="Gotham-Bold" charset="0"/>
                <a:cs typeface="Arial"/>
              </a:rPr>
            </a:br>
            <a:br>
              <a:rPr lang="en-US" b="1" dirty="0">
                <a:latin typeface="Arial"/>
                <a:ea typeface="Gotham-Bold" charset="0"/>
                <a:cs typeface="Arial"/>
              </a:rPr>
            </a:br>
            <a:endParaRPr lang="en-US" dirty="0"/>
          </a:p>
        </p:txBody>
      </p:sp>
      <p:pic>
        <p:nvPicPr>
          <p:cNvPr id="5" name="Audio 4">
            <a:extLst>
              <a:ext uri="{FF2B5EF4-FFF2-40B4-BE49-F238E27FC236}">
                <a16:creationId xmlns:a16="http://schemas.microsoft.com/office/drawing/2014/main" id="{894A8F0C-0949-0386-2F5D-63DD6EE7B5F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311"/>
    </mc:Choice>
    <mc:Fallback xmlns="">
      <p:transition spd="slow" advTm="13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3A09E-9722-12EC-7CA0-F0E5C890BC17}"/>
              </a:ext>
            </a:extLst>
          </p:cNvPr>
          <p:cNvSpPr>
            <a:spLocks noGrp="1"/>
          </p:cNvSpPr>
          <p:nvPr>
            <p:ph type="title"/>
          </p:nvPr>
        </p:nvSpPr>
        <p:spPr>
          <a:xfrm>
            <a:off x="184825" y="533021"/>
            <a:ext cx="8229600" cy="981810"/>
          </a:xfrm>
        </p:spPr>
        <p:txBody>
          <a:bodyPr/>
          <a:lstStyle/>
          <a:p>
            <a:r>
              <a:rPr lang="en-US" b="1" dirty="0">
                <a:latin typeface="Arial" panose="020B0604020202020204" pitchFamily="34" charset="0"/>
                <a:cs typeface="Arial" panose="020B0604020202020204" pitchFamily="34" charset="0"/>
              </a:rPr>
              <a:t>Knowledge Checkpoint</a:t>
            </a:r>
          </a:p>
        </p:txBody>
      </p:sp>
      <p:sp>
        <p:nvSpPr>
          <p:cNvPr id="3" name="Content Placeholder 2">
            <a:extLst>
              <a:ext uri="{FF2B5EF4-FFF2-40B4-BE49-F238E27FC236}">
                <a16:creationId xmlns:a16="http://schemas.microsoft.com/office/drawing/2014/main" id="{0E07F5AC-550D-B5B0-F7B1-4ED6DD44C3A8}"/>
              </a:ext>
            </a:extLst>
          </p:cNvPr>
          <p:cNvSpPr>
            <a:spLocks noGrp="1"/>
          </p:cNvSpPr>
          <p:nvPr>
            <p:ph idx="1"/>
          </p:nvPr>
        </p:nvSpPr>
        <p:spPr>
          <a:xfrm>
            <a:off x="330740" y="1514832"/>
            <a:ext cx="8404698" cy="5041612"/>
          </a:xfrm>
        </p:spPr>
        <p:txBody>
          <a:bodyPr/>
          <a:lstStyle/>
          <a:p>
            <a:pPr marL="0" indent="0">
              <a:buNone/>
            </a:pPr>
            <a:r>
              <a:rPr lang="en-US" dirty="0">
                <a:solidFill>
                  <a:schemeClr val="tx1"/>
                </a:solidFill>
                <a:latin typeface="Arial" panose="020B0604020202020204" pitchFamily="34" charset="0"/>
                <a:cs typeface="Arial" panose="020B0604020202020204" pitchFamily="34" charset="0"/>
              </a:rPr>
              <a:t>The HCBS Final Rule set was promulgated in what year?</a:t>
            </a:r>
          </a:p>
          <a:p>
            <a:pPr marL="0" indent="0">
              <a:buNone/>
            </a:pPr>
            <a:endParaRPr lang="en-US" dirty="0">
              <a:solidFill>
                <a:schemeClr val="tx1"/>
              </a:solidFill>
              <a:latin typeface="Arial" panose="020B0604020202020204" pitchFamily="34" charset="0"/>
              <a:cs typeface="Arial" panose="020B0604020202020204" pitchFamily="34" charset="0"/>
            </a:endParaRPr>
          </a:p>
          <a:p>
            <a:pPr marL="514350" indent="-514350">
              <a:buAutoNum type="alphaUcPeriod"/>
            </a:pPr>
            <a:r>
              <a:rPr lang="en-US" dirty="0">
                <a:solidFill>
                  <a:schemeClr val="tx1"/>
                </a:solidFill>
                <a:latin typeface="Arial" panose="020B0604020202020204" pitchFamily="34" charset="0"/>
                <a:cs typeface="Arial" panose="020B0604020202020204" pitchFamily="34" charset="0"/>
              </a:rPr>
              <a:t>1994</a:t>
            </a:r>
          </a:p>
          <a:p>
            <a:pPr marL="514350" indent="-514350">
              <a:buAutoNum type="alphaUcPeriod"/>
            </a:pPr>
            <a:r>
              <a:rPr lang="en-US" dirty="0">
                <a:solidFill>
                  <a:schemeClr val="tx1"/>
                </a:solidFill>
                <a:latin typeface="Arial" panose="020B0604020202020204" pitchFamily="34" charset="0"/>
                <a:cs typeface="Arial" panose="020B0604020202020204" pitchFamily="34" charset="0"/>
              </a:rPr>
              <a:t>2014</a:t>
            </a:r>
          </a:p>
          <a:p>
            <a:pPr marL="514350" indent="-514350">
              <a:buAutoNum type="alphaUcPeriod"/>
            </a:pPr>
            <a:r>
              <a:rPr lang="en-US" dirty="0">
                <a:solidFill>
                  <a:schemeClr val="tx1"/>
                </a:solidFill>
                <a:latin typeface="Arial" panose="020B0604020202020204" pitchFamily="34" charset="0"/>
                <a:cs typeface="Arial" panose="020B0604020202020204" pitchFamily="34" charset="0"/>
              </a:rPr>
              <a:t>1984</a:t>
            </a:r>
          </a:p>
          <a:p>
            <a:pPr marL="514350" indent="-514350">
              <a:buAutoNum type="alphaUcPeriod"/>
            </a:pPr>
            <a:r>
              <a:rPr lang="en-US" dirty="0">
                <a:solidFill>
                  <a:schemeClr val="tx1"/>
                </a:solidFill>
                <a:latin typeface="Arial" panose="020B0604020202020204" pitchFamily="34" charset="0"/>
                <a:cs typeface="Arial" panose="020B0604020202020204" pitchFamily="34" charset="0"/>
              </a:rPr>
              <a:t>2004</a:t>
            </a:r>
          </a:p>
          <a:p>
            <a:pPr marL="514350" indent="-514350">
              <a:buAutoNum type="alphaUcPeriod"/>
            </a:pPr>
            <a:endParaRPr lang="en-US" dirty="0"/>
          </a:p>
        </p:txBody>
      </p:sp>
      <p:pic>
        <p:nvPicPr>
          <p:cNvPr id="6" name="Audio 5">
            <a:extLst>
              <a:ext uri="{FF2B5EF4-FFF2-40B4-BE49-F238E27FC236}">
                <a16:creationId xmlns:a16="http://schemas.microsoft.com/office/drawing/2014/main" id="{464677A4-1C6D-4ACC-8F6A-2268F1FEE3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32497647"/>
      </p:ext>
    </p:extLst>
  </p:cSld>
  <p:clrMapOvr>
    <a:masterClrMapping/>
  </p:clrMapOvr>
  <mc:AlternateContent xmlns:mc="http://schemas.openxmlformats.org/markup-compatibility/2006" xmlns:p14="http://schemas.microsoft.com/office/powerpoint/2010/main">
    <mc:Choice Requires="p14">
      <p:transition spd="slow" p14:dur="2000" advTm="21806"/>
    </mc:Choice>
    <mc:Fallback xmlns="">
      <p:transition spd="slow" advTm="21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3A09E-9722-12EC-7CA0-F0E5C890BC17}"/>
              </a:ext>
            </a:extLst>
          </p:cNvPr>
          <p:cNvSpPr>
            <a:spLocks noGrp="1"/>
          </p:cNvSpPr>
          <p:nvPr>
            <p:ph type="title"/>
          </p:nvPr>
        </p:nvSpPr>
        <p:spPr>
          <a:xfrm>
            <a:off x="184825" y="533021"/>
            <a:ext cx="8229600" cy="981810"/>
          </a:xfrm>
        </p:spPr>
        <p:txBody>
          <a:bodyPr/>
          <a:lstStyle/>
          <a:p>
            <a:r>
              <a:rPr lang="en-US" b="1" dirty="0">
                <a:latin typeface="Arial" panose="020B0604020202020204" pitchFamily="34" charset="0"/>
                <a:cs typeface="Arial" panose="020B0604020202020204" pitchFamily="34" charset="0"/>
              </a:rPr>
              <a:t>Knowledge Checkpoint</a:t>
            </a:r>
          </a:p>
        </p:txBody>
      </p:sp>
      <p:sp>
        <p:nvSpPr>
          <p:cNvPr id="3" name="Content Placeholder 2">
            <a:extLst>
              <a:ext uri="{FF2B5EF4-FFF2-40B4-BE49-F238E27FC236}">
                <a16:creationId xmlns:a16="http://schemas.microsoft.com/office/drawing/2014/main" id="{0E07F5AC-550D-B5B0-F7B1-4ED6DD44C3A8}"/>
              </a:ext>
            </a:extLst>
          </p:cNvPr>
          <p:cNvSpPr>
            <a:spLocks noGrp="1"/>
          </p:cNvSpPr>
          <p:nvPr>
            <p:ph idx="1"/>
          </p:nvPr>
        </p:nvSpPr>
        <p:spPr>
          <a:xfrm>
            <a:off x="330740" y="1514832"/>
            <a:ext cx="8404698" cy="5041612"/>
          </a:xfrm>
        </p:spPr>
        <p:txBody>
          <a:bodyPr/>
          <a:lstStyle/>
          <a:p>
            <a:pPr marL="0" indent="0">
              <a:buNone/>
            </a:pPr>
            <a:r>
              <a:rPr lang="en-US" dirty="0">
                <a:solidFill>
                  <a:schemeClr val="tx1"/>
                </a:solidFill>
                <a:latin typeface="Arial" panose="020B0604020202020204" pitchFamily="34" charset="0"/>
                <a:cs typeface="Arial" panose="020B0604020202020204" pitchFamily="34" charset="0"/>
              </a:rPr>
              <a:t>The HCBS Final Rule set was promulgated in what year?</a:t>
            </a:r>
          </a:p>
          <a:p>
            <a:pPr marL="0" indent="0">
              <a:buNone/>
            </a:pPr>
            <a:endParaRPr lang="en-US" dirty="0">
              <a:solidFill>
                <a:schemeClr val="tx1"/>
              </a:solidFill>
              <a:latin typeface="Arial" panose="020B0604020202020204" pitchFamily="34" charset="0"/>
              <a:cs typeface="Arial" panose="020B0604020202020204" pitchFamily="34" charset="0"/>
            </a:endParaRPr>
          </a:p>
          <a:p>
            <a:pPr marL="514350" indent="-514350">
              <a:buAutoNum type="alphaUcPeriod"/>
            </a:pPr>
            <a:r>
              <a:rPr lang="en-US" dirty="0">
                <a:solidFill>
                  <a:schemeClr val="tx1"/>
                </a:solidFill>
                <a:latin typeface="Arial" panose="020B0604020202020204" pitchFamily="34" charset="0"/>
                <a:cs typeface="Arial" panose="020B0604020202020204" pitchFamily="34" charset="0"/>
              </a:rPr>
              <a:t>1994</a:t>
            </a:r>
          </a:p>
          <a:p>
            <a:pPr marL="514350" indent="-514350">
              <a:buAutoNum type="alphaUcPeriod"/>
            </a:pPr>
            <a:r>
              <a:rPr lang="en-US" b="1" dirty="0">
                <a:solidFill>
                  <a:schemeClr val="tx1"/>
                </a:solidFill>
                <a:latin typeface="Arial" panose="020B0604020202020204" pitchFamily="34" charset="0"/>
                <a:cs typeface="Arial" panose="020B0604020202020204" pitchFamily="34" charset="0"/>
              </a:rPr>
              <a:t>2014</a:t>
            </a:r>
          </a:p>
          <a:p>
            <a:pPr marL="514350" indent="-514350">
              <a:buAutoNum type="alphaUcPeriod"/>
            </a:pPr>
            <a:r>
              <a:rPr lang="en-US" dirty="0">
                <a:solidFill>
                  <a:schemeClr val="tx1"/>
                </a:solidFill>
                <a:latin typeface="Arial" panose="020B0604020202020204" pitchFamily="34" charset="0"/>
                <a:cs typeface="Arial" panose="020B0604020202020204" pitchFamily="34" charset="0"/>
              </a:rPr>
              <a:t>1984</a:t>
            </a:r>
          </a:p>
          <a:p>
            <a:pPr marL="514350" indent="-514350">
              <a:buAutoNum type="alphaUcPeriod"/>
            </a:pPr>
            <a:r>
              <a:rPr lang="en-US" dirty="0">
                <a:solidFill>
                  <a:schemeClr val="tx1"/>
                </a:solidFill>
                <a:latin typeface="Arial" panose="020B0604020202020204" pitchFamily="34" charset="0"/>
                <a:cs typeface="Arial" panose="020B0604020202020204" pitchFamily="34" charset="0"/>
              </a:rPr>
              <a:t>2004</a:t>
            </a:r>
          </a:p>
          <a:p>
            <a:pPr marL="514350" indent="-514350">
              <a:buAutoNum type="alphaUcPeriod"/>
            </a:pPr>
            <a:endParaRPr lang="en-US" dirty="0"/>
          </a:p>
        </p:txBody>
      </p:sp>
      <p:pic>
        <p:nvPicPr>
          <p:cNvPr id="6" name="Audio 5">
            <a:extLst>
              <a:ext uri="{FF2B5EF4-FFF2-40B4-BE49-F238E27FC236}">
                <a16:creationId xmlns:a16="http://schemas.microsoft.com/office/drawing/2014/main" id="{A149B971-8FDF-6499-5327-F573866DD6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75749627"/>
      </p:ext>
    </p:extLst>
  </p:cSld>
  <p:clrMapOvr>
    <a:masterClrMapping/>
  </p:clrMapOvr>
  <mc:AlternateContent xmlns:mc="http://schemas.openxmlformats.org/markup-compatibility/2006" xmlns:p14="http://schemas.microsoft.com/office/powerpoint/2010/main">
    <mc:Choice Requires="p14">
      <p:transition spd="slow" p14:dur="2000" advTm="5651"/>
    </mc:Choice>
    <mc:Fallback xmlns="">
      <p:transition spd="slow" advTm="5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DB0DD-3BC6-105A-BAD8-0559F93F55AF}"/>
              </a:ext>
            </a:extLst>
          </p:cNvPr>
          <p:cNvSpPr>
            <a:spLocks noGrp="1"/>
          </p:cNvSpPr>
          <p:nvPr>
            <p:ph type="title"/>
          </p:nvPr>
        </p:nvSpPr>
        <p:spPr>
          <a:xfrm>
            <a:off x="228600" y="349465"/>
            <a:ext cx="8229600" cy="1116478"/>
          </a:xfrm>
        </p:spPr>
        <p:txBody>
          <a:bodyPr>
            <a:normAutofit/>
          </a:bodyPr>
          <a:lstStyle/>
          <a:p>
            <a:r>
              <a:rPr lang="en-US" sz="2800" b="0" i="0" u="none" strike="noStrike" dirty="0">
                <a:solidFill>
                  <a:schemeClr val="tx1"/>
                </a:solidFill>
                <a:effectLst/>
                <a:latin typeface="Arial" panose="020B0604020202020204" pitchFamily="34" charset="0"/>
                <a:cs typeface="Arial" panose="020B0604020202020204" pitchFamily="34" charset="0"/>
              </a:rPr>
              <a:t>Behavioral and Physical Health and Aging Services Administration (</a:t>
            </a:r>
            <a:r>
              <a:rPr lang="en-US" sz="2800" b="1" dirty="0">
                <a:latin typeface="Arial" panose="020B0604020202020204" pitchFamily="34" charset="0"/>
                <a:cs typeface="Arial" panose="020B0604020202020204" pitchFamily="34" charset="0"/>
              </a:rPr>
              <a:t>BPHASA)</a:t>
            </a:r>
          </a:p>
        </p:txBody>
      </p:sp>
      <p:sp>
        <p:nvSpPr>
          <p:cNvPr id="3" name="Content Placeholder 2">
            <a:extLst>
              <a:ext uri="{FF2B5EF4-FFF2-40B4-BE49-F238E27FC236}">
                <a16:creationId xmlns:a16="http://schemas.microsoft.com/office/drawing/2014/main" id="{A9FB5880-206A-5648-8BE8-621352A87828}"/>
              </a:ext>
            </a:extLst>
          </p:cNvPr>
          <p:cNvSpPr>
            <a:spLocks noGrp="1"/>
          </p:cNvSpPr>
          <p:nvPr>
            <p:ph idx="1"/>
          </p:nvPr>
        </p:nvSpPr>
        <p:spPr>
          <a:xfrm>
            <a:off x="342900" y="1291148"/>
            <a:ext cx="8458200" cy="4776448"/>
          </a:xfrm>
        </p:spPr>
        <p:txBody>
          <a:bodyPr/>
          <a:lstStyle/>
          <a:p>
            <a:r>
              <a:rPr lang="en-US" sz="1900" b="0" i="0" u="none" strike="noStrike" dirty="0">
                <a:solidFill>
                  <a:schemeClr val="tx1"/>
                </a:solidFill>
                <a:effectLst/>
                <a:latin typeface="Arial" panose="020B0604020202020204" pitchFamily="34" charset="0"/>
                <a:cs typeface="Arial" panose="020B0604020202020204" pitchFamily="34" charset="0"/>
              </a:rPr>
              <a:t>BPHASA combines Michigan's Medicaid office, services for aging adults and community-based services for adults with I/DD, serious MI, and Substance Use Disorder (SUD) under one umbrella within Michigan Department of Health and Human Services (MDHHS). </a:t>
            </a:r>
          </a:p>
          <a:p>
            <a:pPr marL="0" indent="0">
              <a:buNone/>
            </a:pPr>
            <a:endParaRPr lang="en-US" sz="1600" b="0" i="0" u="none" strike="noStrike" dirty="0">
              <a:solidFill>
                <a:schemeClr val="tx1"/>
              </a:solidFill>
              <a:effectLst/>
              <a:latin typeface="Arial" panose="020B0604020202020204" pitchFamily="34" charset="0"/>
              <a:cs typeface="Arial" panose="020B0604020202020204" pitchFamily="34" charset="0"/>
            </a:endParaRPr>
          </a:p>
          <a:p>
            <a:r>
              <a:rPr lang="en-US" sz="1900" b="0" i="0" u="none" strike="noStrike" dirty="0">
                <a:solidFill>
                  <a:schemeClr val="tx1"/>
                </a:solidFill>
                <a:effectLst/>
                <a:latin typeface="Arial" panose="020B0604020202020204" pitchFamily="34" charset="0"/>
                <a:cs typeface="Arial" panose="020B0604020202020204" pitchFamily="34" charset="0"/>
              </a:rPr>
              <a:t>BPHASA is also the designated State Unit on Aging. The new structure integrates MDHHS teams that focus on aging and </a:t>
            </a:r>
            <a:r>
              <a:rPr lang="en-US" sz="1900" dirty="0">
                <a:solidFill>
                  <a:schemeClr val="tx1"/>
                </a:solidFill>
                <a:latin typeface="Arial" panose="020B0604020202020204" pitchFamily="34" charset="0"/>
                <a:cs typeface="Arial" panose="020B0604020202020204" pitchFamily="34" charset="0"/>
              </a:rPr>
              <a:t>LTC issues/</a:t>
            </a:r>
            <a:r>
              <a:rPr lang="en-US" sz="1900" b="0" i="0" u="none" strike="noStrike" dirty="0">
                <a:solidFill>
                  <a:schemeClr val="tx1"/>
                </a:solidFill>
                <a:effectLst/>
                <a:latin typeface="Arial" panose="020B0604020202020204" pitchFamily="34" charset="0"/>
                <a:cs typeface="Arial" panose="020B0604020202020204" pitchFamily="34" charset="0"/>
              </a:rPr>
              <a:t>services and allows BPHASA to develop innovative policies that benefit our state and its residents. </a:t>
            </a:r>
          </a:p>
          <a:p>
            <a:pPr marL="0" indent="0">
              <a:buNone/>
            </a:pPr>
            <a:endParaRPr lang="en-US" sz="1600" b="0" i="0" u="none" strike="noStrike" dirty="0">
              <a:solidFill>
                <a:schemeClr val="tx1"/>
              </a:solidFill>
              <a:effectLst/>
              <a:latin typeface="Arial" panose="020B0604020202020204" pitchFamily="34" charset="0"/>
              <a:cs typeface="Arial" panose="020B0604020202020204" pitchFamily="34" charset="0"/>
            </a:endParaRPr>
          </a:p>
          <a:p>
            <a:r>
              <a:rPr lang="en-US" sz="1900" dirty="0">
                <a:solidFill>
                  <a:schemeClr val="tx1"/>
                </a:solidFill>
                <a:latin typeface="Arial" panose="020B0604020202020204" pitchFamily="34" charset="0"/>
                <a:cs typeface="Arial" panose="020B0604020202020204" pitchFamily="34" charset="0"/>
              </a:rPr>
              <a:t>The Bureau of Children’s Coordinated Health Policy &amp; Supports (BCCHPS) </a:t>
            </a:r>
            <a:r>
              <a:rPr lang="en-US" sz="1900" b="0" i="0" dirty="0">
                <a:solidFill>
                  <a:schemeClr val="tx1"/>
                </a:solidFill>
                <a:effectLst/>
                <a:latin typeface="Arial" panose="020B0604020202020204" pitchFamily="34" charset="0"/>
                <a:cs typeface="Arial" panose="020B0604020202020204" pitchFamily="34" charset="0"/>
              </a:rPr>
              <a:t>enhances access and oversight of behavioral health services for children who receive Medicaid.  BCCHPS believes services must be designed to meet the specific needs of children and prioritizes including families in service planning and provision. </a:t>
            </a:r>
            <a:r>
              <a:rPr lang="en-US" sz="1900" dirty="0">
                <a:solidFill>
                  <a:schemeClr val="tx1"/>
                </a:solidFill>
                <a:latin typeface="Arial" panose="020B0604020202020204" pitchFamily="34" charset="0"/>
                <a:cs typeface="Arial" panose="020B0604020202020204" pitchFamily="34" charset="0"/>
              </a:rPr>
              <a:t>The Bureau provides oversight of the CWP and SED Waiver.</a:t>
            </a:r>
            <a:endParaRPr lang="en-US" sz="1900" b="0" i="0" u="none" strike="noStrike" dirty="0">
              <a:solidFill>
                <a:schemeClr val="tx1"/>
              </a:solidFill>
              <a:effectLst/>
              <a:latin typeface="Arial" panose="020B0604020202020204" pitchFamily="34" charset="0"/>
              <a:cs typeface="Arial" panose="020B0604020202020204" pitchFamily="34" charset="0"/>
            </a:endParaRPr>
          </a:p>
          <a:p>
            <a:endParaRPr lang="en-US" sz="2000" b="0" i="0" u="none" strike="noStrike" dirty="0">
              <a:solidFill>
                <a:srgbClr val="353535"/>
              </a:solidFill>
              <a:effectLst/>
              <a:latin typeface="Arial" panose="020B0604020202020204" pitchFamily="34" charset="0"/>
              <a:cs typeface="Arial" panose="020B0604020202020204" pitchFamily="34" charset="0"/>
            </a:endParaRPr>
          </a:p>
        </p:txBody>
      </p:sp>
      <p:pic>
        <p:nvPicPr>
          <p:cNvPr id="19" name="Audio 18">
            <a:extLst>
              <a:ext uri="{FF2B5EF4-FFF2-40B4-BE49-F238E27FC236}">
                <a16:creationId xmlns:a16="http://schemas.microsoft.com/office/drawing/2014/main" id="{C7061F42-8685-99C3-301D-11C4C51DE6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83031038"/>
      </p:ext>
    </p:extLst>
  </p:cSld>
  <p:clrMapOvr>
    <a:masterClrMapping/>
  </p:clrMapOvr>
  <mc:AlternateContent xmlns:mc="http://schemas.openxmlformats.org/markup-compatibility/2006" xmlns:p14="http://schemas.microsoft.com/office/powerpoint/2010/main">
    <mc:Choice Requires="p14">
      <p:transition spd="slow" p14:dur="2000" advTm="74272"/>
    </mc:Choice>
    <mc:Fallback xmlns="">
      <p:transition spd="slow" advTm="74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DB0DD-3BC6-105A-BAD8-0559F93F55AF}"/>
              </a:ext>
            </a:extLst>
          </p:cNvPr>
          <p:cNvSpPr>
            <a:spLocks noGrp="1"/>
          </p:cNvSpPr>
          <p:nvPr>
            <p:ph type="title"/>
          </p:nvPr>
        </p:nvSpPr>
        <p:spPr>
          <a:xfrm>
            <a:off x="160317" y="378895"/>
            <a:ext cx="8229600" cy="981810"/>
          </a:xfrm>
        </p:spPr>
        <p:txBody>
          <a:bodyPr>
            <a:normAutofit/>
          </a:bodyPr>
          <a:lstStyle/>
          <a:p>
            <a:r>
              <a:rPr lang="en-US" sz="3400" b="1" dirty="0">
                <a:latin typeface="Arial" panose="020B0604020202020204" pitchFamily="34" charset="0"/>
                <a:cs typeface="Arial" panose="020B0604020202020204" pitchFamily="34" charset="0"/>
              </a:rPr>
              <a:t>BPHASA &amp; BCCHPS</a:t>
            </a:r>
          </a:p>
        </p:txBody>
      </p:sp>
      <p:sp>
        <p:nvSpPr>
          <p:cNvPr id="3" name="Content Placeholder 2">
            <a:extLst>
              <a:ext uri="{FF2B5EF4-FFF2-40B4-BE49-F238E27FC236}">
                <a16:creationId xmlns:a16="http://schemas.microsoft.com/office/drawing/2014/main" id="{A9FB5880-206A-5648-8BE8-621352A87828}"/>
              </a:ext>
            </a:extLst>
          </p:cNvPr>
          <p:cNvSpPr>
            <a:spLocks noGrp="1"/>
          </p:cNvSpPr>
          <p:nvPr>
            <p:ph idx="1"/>
          </p:nvPr>
        </p:nvSpPr>
        <p:spPr>
          <a:xfrm>
            <a:off x="0" y="1099447"/>
            <a:ext cx="9144000" cy="5581401"/>
          </a:xfrm>
        </p:spPr>
        <p:txBody>
          <a:bodyPr/>
          <a:lstStyle/>
          <a:p>
            <a:r>
              <a:rPr lang="en-US" sz="2000" b="0" i="0" dirty="0">
                <a:solidFill>
                  <a:schemeClr val="tx1"/>
                </a:solidFill>
                <a:effectLst/>
                <a:latin typeface="Arial" panose="020B0604020202020204" pitchFamily="34" charset="0"/>
                <a:cs typeface="Arial" panose="020B0604020202020204" pitchFamily="34" charset="0"/>
              </a:rPr>
              <a:t>BPHASA is responsible for promulgating Medicaid Policy and implementing administrative policies and procedures for Medicaid. </a:t>
            </a:r>
          </a:p>
          <a:p>
            <a:endParaRPr lang="en-US" sz="1600" b="0" i="0" dirty="0">
              <a:solidFill>
                <a:schemeClr val="tx1"/>
              </a:solidFill>
              <a:effectLst/>
              <a:latin typeface="Arial" panose="020B0604020202020204" pitchFamily="34" charset="0"/>
              <a:cs typeface="Arial" panose="020B0604020202020204" pitchFamily="34" charset="0"/>
            </a:endParaRPr>
          </a:p>
          <a:p>
            <a:r>
              <a:rPr lang="en-US" sz="2000" b="0" i="0" dirty="0">
                <a:solidFill>
                  <a:schemeClr val="tx1"/>
                </a:solidFill>
                <a:effectLst/>
                <a:latin typeface="Arial" panose="020B0604020202020204" pitchFamily="34" charset="0"/>
                <a:cs typeface="Arial" panose="020B0604020202020204" pitchFamily="34" charset="0"/>
              </a:rPr>
              <a:t>BPHASA carries out responsibilities specified in the Michigan Mental Health Code (Public Act 258 of 1974 as amended) and the Michigan Public Health Code (Public Act 368 of 1978 as amended)</a:t>
            </a:r>
            <a:r>
              <a:rPr lang="en-US" sz="2000" b="1" i="0" dirty="0">
                <a:solidFill>
                  <a:schemeClr val="tx1"/>
                </a:solidFill>
                <a:effectLst/>
                <a:latin typeface="Arial" panose="020B0604020202020204" pitchFamily="34" charset="0"/>
                <a:cs typeface="Arial" panose="020B0604020202020204" pitchFamily="34" charset="0"/>
              </a:rPr>
              <a:t>.  </a:t>
            </a:r>
          </a:p>
          <a:p>
            <a:endParaRPr lang="en-US" sz="1600" b="1" i="0" dirty="0">
              <a:solidFill>
                <a:schemeClr val="tx1"/>
              </a:solidFill>
              <a:effectLst/>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BPHASA</a:t>
            </a:r>
            <a:r>
              <a:rPr lang="en-US" sz="2000" b="0" i="0" dirty="0">
                <a:solidFill>
                  <a:schemeClr val="tx1"/>
                </a:solidFill>
                <a:effectLst/>
                <a:latin typeface="Arial" panose="020B0604020202020204" pitchFamily="34" charset="0"/>
                <a:cs typeface="Arial" panose="020B0604020202020204" pitchFamily="34" charset="0"/>
              </a:rPr>
              <a:t> and </a:t>
            </a:r>
            <a:r>
              <a:rPr lang="en-US" sz="2000" dirty="0">
                <a:solidFill>
                  <a:schemeClr val="tx1"/>
                </a:solidFill>
                <a:latin typeface="Arial" panose="020B0604020202020204" pitchFamily="34" charset="0"/>
                <a:cs typeface="Arial" panose="020B0604020202020204" pitchFamily="34" charset="0"/>
              </a:rPr>
              <a:t>BCCHPS </a:t>
            </a:r>
            <a:r>
              <a:rPr lang="en-US" sz="2000" b="0" i="0" dirty="0">
                <a:solidFill>
                  <a:schemeClr val="tx1"/>
                </a:solidFill>
                <a:effectLst/>
                <a:latin typeface="Arial" panose="020B0604020202020204" pitchFamily="34" charset="0"/>
                <a:cs typeface="Arial" panose="020B0604020202020204" pitchFamily="34" charset="0"/>
              </a:rPr>
              <a:t>administer Medicaid Waivers for </a:t>
            </a:r>
            <a:r>
              <a:rPr lang="en-US" sz="2000" dirty="0">
                <a:solidFill>
                  <a:schemeClr val="tx1"/>
                </a:solidFill>
                <a:latin typeface="Arial" panose="020B0604020202020204" pitchFamily="34" charset="0"/>
                <a:cs typeface="Arial" panose="020B0604020202020204" pitchFamily="34" charset="0"/>
              </a:rPr>
              <a:t>children and adults with I/DD or MI; children and youth with SED; and elderly and disabled persons requiring HCBS in lieu of nursing home level of care.</a:t>
            </a:r>
          </a:p>
          <a:p>
            <a:pPr marL="0" indent="0">
              <a:buNone/>
            </a:pPr>
            <a:endParaRPr lang="en-US" sz="1600" b="0" i="0" dirty="0">
              <a:solidFill>
                <a:schemeClr val="tx1"/>
              </a:solidFill>
              <a:effectLst/>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Both</a:t>
            </a:r>
            <a:r>
              <a:rPr lang="en-US" sz="2000" b="0" i="0" dirty="0">
                <a:solidFill>
                  <a:schemeClr val="tx1"/>
                </a:solidFill>
                <a:effectLst/>
                <a:latin typeface="Arial" panose="020B0604020202020204" pitchFamily="34" charset="0"/>
                <a:cs typeface="Arial" panose="020B0604020202020204" pitchFamily="34" charset="0"/>
              </a:rPr>
              <a:t> administrations establish the policy directions and standards for the statewide system including CMHSP services to children and adults, substance abuse prevention and treatment, autism services to children and families, problem gambling addictions services and state </a:t>
            </a:r>
            <a:r>
              <a:rPr lang="en-US" sz="2000" dirty="0">
                <a:solidFill>
                  <a:schemeClr val="tx1"/>
                </a:solidFill>
                <a:latin typeface="Arial" panose="020B0604020202020204" pitchFamily="34" charset="0"/>
                <a:cs typeface="Arial" panose="020B0604020202020204" pitchFamily="34" charset="0"/>
              </a:rPr>
              <a:t>h</a:t>
            </a:r>
            <a:r>
              <a:rPr lang="en-US" sz="2000" b="0" i="0" dirty="0">
                <a:solidFill>
                  <a:schemeClr val="tx1"/>
                </a:solidFill>
                <a:effectLst/>
                <a:latin typeface="Arial" panose="020B0604020202020204" pitchFamily="34" charset="0"/>
                <a:cs typeface="Arial" panose="020B0604020202020204" pitchFamily="34" charset="0"/>
              </a:rPr>
              <a:t>ospital centers.</a:t>
            </a:r>
          </a:p>
          <a:p>
            <a:endParaRPr lang="en-US" sz="1550" dirty="0">
              <a:solidFill>
                <a:srgbClr val="353535"/>
              </a:solidFill>
              <a:latin typeface="Arial" panose="020B0604020202020204" pitchFamily="34" charset="0"/>
              <a:cs typeface="Arial" panose="020B0604020202020204" pitchFamily="34" charset="0"/>
            </a:endParaRPr>
          </a:p>
        </p:txBody>
      </p:sp>
      <p:pic>
        <p:nvPicPr>
          <p:cNvPr id="14" name="Audio 13">
            <a:extLst>
              <a:ext uri="{FF2B5EF4-FFF2-40B4-BE49-F238E27FC236}">
                <a16:creationId xmlns:a16="http://schemas.microsoft.com/office/drawing/2014/main" id="{09762A1B-F65E-B631-B265-D094E66185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70598724"/>
      </p:ext>
    </p:extLst>
  </p:cSld>
  <p:clrMapOvr>
    <a:masterClrMapping/>
  </p:clrMapOvr>
  <mc:AlternateContent xmlns:mc="http://schemas.openxmlformats.org/markup-compatibility/2006" xmlns:p14="http://schemas.microsoft.com/office/powerpoint/2010/main">
    <mc:Choice Requires="p14">
      <p:transition spd="slow" p14:dur="2000" advTm="70252"/>
    </mc:Choice>
    <mc:Fallback xmlns="">
      <p:transition spd="slow" advTm="70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6C761-BD40-C491-1321-0212F490CF2B}"/>
              </a:ext>
            </a:extLst>
          </p:cNvPr>
          <p:cNvSpPr>
            <a:spLocks noGrp="1"/>
          </p:cNvSpPr>
          <p:nvPr>
            <p:ph type="title"/>
          </p:nvPr>
        </p:nvSpPr>
        <p:spPr>
          <a:xfrm>
            <a:off x="0" y="332693"/>
            <a:ext cx="8229600" cy="981810"/>
          </a:xfrm>
        </p:spPr>
        <p:txBody>
          <a:bodyPr>
            <a:normAutofit fontScale="90000"/>
          </a:bodyPr>
          <a:lstStyle/>
          <a:p>
            <a:r>
              <a:rPr lang="en-US" b="1" dirty="0">
                <a:latin typeface="Arial" panose="020B0604020202020204" pitchFamily="34" charset="0"/>
                <a:cs typeface="Arial" panose="020B0604020202020204" pitchFamily="34" charset="0"/>
              </a:rPr>
              <a:t>State Plan Services: Behavioral Health</a:t>
            </a:r>
          </a:p>
        </p:txBody>
      </p:sp>
      <p:sp>
        <p:nvSpPr>
          <p:cNvPr id="7" name="Content Placeholder 6">
            <a:extLst>
              <a:ext uri="{FF2B5EF4-FFF2-40B4-BE49-F238E27FC236}">
                <a16:creationId xmlns:a16="http://schemas.microsoft.com/office/drawing/2014/main" id="{5F495354-65B4-2928-0E7D-8E4310071F9E}"/>
              </a:ext>
            </a:extLst>
          </p:cNvPr>
          <p:cNvSpPr>
            <a:spLocks noGrp="1"/>
          </p:cNvSpPr>
          <p:nvPr>
            <p:ph idx="1"/>
          </p:nvPr>
        </p:nvSpPr>
        <p:spPr>
          <a:xfrm>
            <a:off x="221877" y="823598"/>
            <a:ext cx="8411135" cy="5516778"/>
          </a:xfrm>
        </p:spPr>
        <p:txBody>
          <a:bodyPr/>
          <a:lstStyle/>
          <a:p>
            <a:endParaRPr lang="en-US" sz="1800" dirty="0">
              <a:solidFill>
                <a:schemeClr val="tx1"/>
              </a:solidFill>
              <a:latin typeface="Arial" panose="020B0604020202020204" pitchFamily="34" charset="0"/>
              <a:cs typeface="Arial" panose="020B0604020202020204" pitchFamily="34" charset="0"/>
            </a:endParaRPr>
          </a:p>
          <a:p>
            <a:r>
              <a:rPr lang="en-US" sz="1800" dirty="0">
                <a:solidFill>
                  <a:schemeClr val="tx1"/>
                </a:solidFill>
                <a:latin typeface="Arial" panose="020B0604020202020204" pitchFamily="34" charset="0"/>
                <a:cs typeface="Arial" panose="020B0604020202020204" pitchFamily="34" charset="0"/>
              </a:rPr>
              <a:t>Provides services through 10 PIHPs.</a:t>
            </a:r>
          </a:p>
          <a:p>
            <a:endParaRPr lang="en-US" sz="1800" dirty="0">
              <a:solidFill>
                <a:schemeClr val="tx1"/>
              </a:solidFill>
              <a:latin typeface="Arial" panose="020B0604020202020204" pitchFamily="34" charset="0"/>
              <a:cs typeface="Arial" panose="020B0604020202020204" pitchFamily="34" charset="0"/>
            </a:endParaRPr>
          </a:p>
          <a:p>
            <a:r>
              <a:rPr lang="en-US" sz="1800" dirty="0">
                <a:solidFill>
                  <a:schemeClr val="tx1"/>
                </a:solidFill>
                <a:latin typeface="Arial" panose="020B0604020202020204" pitchFamily="34" charset="0"/>
                <a:cs typeface="Arial" panose="020B0604020202020204" pitchFamily="34" charset="0"/>
              </a:rPr>
              <a:t>Must have a qualifying (severe and persistent) diagnosis:</a:t>
            </a:r>
          </a:p>
          <a:p>
            <a:pPr lvl="1"/>
            <a:r>
              <a:rPr lang="en-US" sz="1800" dirty="0">
                <a:solidFill>
                  <a:schemeClr val="tx1"/>
                </a:solidFill>
                <a:latin typeface="Arial" panose="020B0604020202020204" pitchFamily="34" charset="0"/>
                <a:cs typeface="Arial" panose="020B0604020202020204" pitchFamily="34" charset="0"/>
              </a:rPr>
              <a:t>Serious Mental Illness. </a:t>
            </a:r>
          </a:p>
          <a:p>
            <a:pPr lvl="1"/>
            <a:r>
              <a:rPr lang="en-US" sz="1800" dirty="0">
                <a:solidFill>
                  <a:schemeClr val="tx1"/>
                </a:solidFill>
                <a:latin typeface="Arial" panose="020B0604020202020204" pitchFamily="34" charset="0"/>
                <a:cs typeface="Arial" panose="020B0604020202020204" pitchFamily="34" charset="0"/>
              </a:rPr>
              <a:t>Intellectual or Developmental Disability.</a:t>
            </a:r>
          </a:p>
          <a:p>
            <a:pPr lvl="1"/>
            <a:r>
              <a:rPr lang="en-US" sz="1800" dirty="0">
                <a:solidFill>
                  <a:schemeClr val="tx1"/>
                </a:solidFill>
                <a:latin typeface="Arial" panose="020B0604020202020204" pitchFamily="34" charset="0"/>
                <a:cs typeface="Arial" panose="020B0604020202020204" pitchFamily="34" charset="0"/>
              </a:rPr>
              <a:t>Substance Use Disorder.</a:t>
            </a:r>
          </a:p>
          <a:p>
            <a:pPr lvl="1"/>
            <a:endParaRPr lang="en-US" sz="1600" dirty="0">
              <a:solidFill>
                <a:schemeClr val="tx1"/>
              </a:solidFill>
              <a:latin typeface="Arial" panose="020B0604020202020204" pitchFamily="34" charset="0"/>
              <a:cs typeface="Arial" panose="020B0604020202020204" pitchFamily="34" charset="0"/>
            </a:endParaRPr>
          </a:p>
          <a:p>
            <a:r>
              <a:rPr lang="en-US" sz="1800" dirty="0">
                <a:solidFill>
                  <a:schemeClr val="tx1"/>
                </a:solidFill>
                <a:latin typeface="Arial" panose="020B0604020202020204" pitchFamily="34" charset="0"/>
                <a:cs typeface="Arial" panose="020B0604020202020204" pitchFamily="34" charset="0"/>
              </a:rPr>
              <a:t>Covers full array of services for adults and children who qualify.</a:t>
            </a:r>
          </a:p>
          <a:p>
            <a:pPr marL="0" indent="0">
              <a:buNone/>
            </a:pPr>
            <a:endParaRPr lang="en-US" sz="1600" dirty="0">
              <a:solidFill>
                <a:schemeClr val="tx1"/>
              </a:solidFill>
              <a:latin typeface="Arial" panose="020B0604020202020204" pitchFamily="34" charset="0"/>
              <a:cs typeface="Arial" panose="020B0604020202020204" pitchFamily="34" charset="0"/>
            </a:endParaRPr>
          </a:p>
          <a:p>
            <a:r>
              <a:rPr lang="en-US" sz="1800" dirty="0">
                <a:solidFill>
                  <a:schemeClr val="tx1"/>
                </a:solidFill>
                <a:latin typeface="Arial" panose="020B0604020202020204" pitchFamily="34" charset="0"/>
                <a:cs typeface="Arial" panose="020B0604020202020204" pitchFamily="34" charset="0"/>
              </a:rPr>
              <a:t>May have some behavioral health services and other Long-Term Services and Supports (LTSS) programs at the same time if services are not duplicative.</a:t>
            </a:r>
          </a:p>
          <a:p>
            <a:endParaRPr lang="en-US" sz="1600" dirty="0">
              <a:solidFill>
                <a:schemeClr val="tx1"/>
              </a:solidFill>
              <a:latin typeface="Arial" panose="020B0604020202020204" pitchFamily="34" charset="0"/>
              <a:cs typeface="Arial" panose="020B0604020202020204" pitchFamily="34" charset="0"/>
            </a:endParaRPr>
          </a:p>
          <a:p>
            <a:r>
              <a:rPr lang="en-US" sz="1800" dirty="0">
                <a:solidFill>
                  <a:schemeClr val="tx1"/>
                </a:solidFill>
                <a:latin typeface="Arial" panose="020B0604020202020204" pitchFamily="34" charset="0"/>
                <a:cs typeface="Arial" panose="020B0604020202020204" pitchFamily="34" charset="0"/>
              </a:rPr>
              <a:t>Requires coordination.</a:t>
            </a:r>
          </a:p>
          <a:p>
            <a:endParaRPr lang="en-US" sz="1600" dirty="0">
              <a:solidFill>
                <a:schemeClr val="tx1"/>
              </a:solidFill>
              <a:latin typeface="Arial" panose="020B0604020202020204" pitchFamily="34" charset="0"/>
              <a:cs typeface="Arial" panose="020B0604020202020204" pitchFamily="34" charset="0"/>
            </a:endParaRPr>
          </a:p>
          <a:p>
            <a:r>
              <a:rPr lang="en-US" sz="1800" dirty="0">
                <a:solidFill>
                  <a:schemeClr val="tx1"/>
                </a:solidFill>
                <a:latin typeface="Arial" panose="020B0604020202020204" pitchFamily="34" charset="0"/>
                <a:cs typeface="Arial" panose="020B0604020202020204" pitchFamily="34" charset="0"/>
              </a:rPr>
              <a:t>Some settings providing State plan services are subject to HCBS rules.</a:t>
            </a:r>
          </a:p>
        </p:txBody>
      </p:sp>
      <p:pic>
        <p:nvPicPr>
          <p:cNvPr id="10" name="Audio 9">
            <a:extLst>
              <a:ext uri="{FF2B5EF4-FFF2-40B4-BE49-F238E27FC236}">
                <a16:creationId xmlns:a16="http://schemas.microsoft.com/office/drawing/2014/main" id="{502BB50B-23F8-CB10-6292-65A3D0007B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87792383"/>
      </p:ext>
    </p:extLst>
  </p:cSld>
  <p:clrMapOvr>
    <a:masterClrMapping/>
  </p:clrMapOvr>
  <mc:AlternateContent xmlns:mc="http://schemas.openxmlformats.org/markup-compatibility/2006" xmlns:p14="http://schemas.microsoft.com/office/powerpoint/2010/main">
    <mc:Choice Requires="p14">
      <p:transition spd="slow" p14:dur="2000" advTm="90005"/>
    </mc:Choice>
    <mc:Fallback xmlns="">
      <p:transition spd="slow" advTm="90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6C761-BD40-C491-1321-0212F490CF2B}"/>
              </a:ext>
            </a:extLst>
          </p:cNvPr>
          <p:cNvSpPr>
            <a:spLocks noGrp="1"/>
          </p:cNvSpPr>
          <p:nvPr>
            <p:ph type="title"/>
          </p:nvPr>
        </p:nvSpPr>
        <p:spPr>
          <a:xfrm>
            <a:off x="0" y="332693"/>
            <a:ext cx="8229600" cy="981810"/>
          </a:xfrm>
        </p:spPr>
        <p:txBody>
          <a:bodyPr/>
          <a:lstStyle/>
          <a:p>
            <a:r>
              <a:rPr lang="en-US" b="1" dirty="0">
                <a:latin typeface="Arial" panose="020B0604020202020204" pitchFamily="34" charset="0"/>
                <a:cs typeface="Arial" panose="020B0604020202020204" pitchFamily="34" charset="0"/>
              </a:rPr>
              <a:t>Habilitation Supports Waiver</a:t>
            </a:r>
          </a:p>
        </p:txBody>
      </p:sp>
      <p:sp>
        <p:nvSpPr>
          <p:cNvPr id="7" name="Content Placeholder 6">
            <a:extLst>
              <a:ext uri="{FF2B5EF4-FFF2-40B4-BE49-F238E27FC236}">
                <a16:creationId xmlns:a16="http://schemas.microsoft.com/office/drawing/2014/main" id="{5F495354-65B4-2928-0E7D-8E4310071F9E}"/>
              </a:ext>
            </a:extLst>
          </p:cNvPr>
          <p:cNvSpPr>
            <a:spLocks noGrp="1"/>
          </p:cNvSpPr>
          <p:nvPr>
            <p:ph idx="1"/>
          </p:nvPr>
        </p:nvSpPr>
        <p:spPr>
          <a:xfrm>
            <a:off x="114300" y="1314503"/>
            <a:ext cx="8915400" cy="5341791"/>
          </a:xfrm>
        </p:spPr>
        <p:txBody>
          <a:bodyPr/>
          <a:lstStyle/>
          <a:p>
            <a:r>
              <a:rPr lang="en-US" sz="2200" dirty="0">
                <a:solidFill>
                  <a:schemeClr val="tx1"/>
                </a:solidFill>
                <a:latin typeface="Arial" panose="020B0604020202020204" pitchFamily="34" charset="0"/>
                <a:cs typeface="Arial" panose="020B0604020202020204" pitchFamily="34" charset="0"/>
              </a:rPr>
              <a:t>Administered through the PIHPs.</a:t>
            </a:r>
          </a:p>
          <a:p>
            <a:r>
              <a:rPr lang="en-US" sz="2200" dirty="0">
                <a:solidFill>
                  <a:schemeClr val="tx1"/>
                </a:solidFill>
                <a:latin typeface="Arial" panose="020B0604020202020204" pitchFamily="34" charset="0"/>
                <a:cs typeface="Arial" panose="020B0604020202020204" pitchFamily="34" charset="0"/>
              </a:rPr>
              <a:t>No age limit- serves children and adults.</a:t>
            </a:r>
          </a:p>
          <a:p>
            <a:endParaRPr lang="en-US" sz="2200" dirty="0">
              <a:solidFill>
                <a:schemeClr val="tx1"/>
              </a:solidFill>
              <a:latin typeface="Arial" panose="020B0604020202020204" pitchFamily="34" charset="0"/>
              <a:cs typeface="Arial" panose="020B0604020202020204" pitchFamily="34" charset="0"/>
            </a:endParaRPr>
          </a:p>
          <a:p>
            <a:r>
              <a:rPr lang="en-US" sz="2200" dirty="0">
                <a:solidFill>
                  <a:schemeClr val="tx1"/>
                </a:solidFill>
                <a:latin typeface="Arial" panose="020B0604020202020204" pitchFamily="34" charset="0"/>
                <a:cs typeface="Arial" panose="020B0604020202020204" pitchFamily="34" charset="0"/>
              </a:rPr>
              <a:t>Eligibility Criteria:</a:t>
            </a:r>
          </a:p>
          <a:p>
            <a:pPr lvl="1"/>
            <a:r>
              <a:rPr lang="en-US" sz="2200" dirty="0">
                <a:solidFill>
                  <a:schemeClr val="tx1"/>
                </a:solidFill>
                <a:latin typeface="Arial" panose="020B0604020202020204" pitchFamily="34" charset="0"/>
                <a:cs typeface="Arial" panose="020B0604020202020204" pitchFamily="34" charset="0"/>
              </a:rPr>
              <a:t>Has a developmental disability (as defined by Michigan law);</a:t>
            </a:r>
          </a:p>
          <a:p>
            <a:pPr lvl="1"/>
            <a:r>
              <a:rPr lang="en-US" sz="2200" dirty="0">
                <a:solidFill>
                  <a:schemeClr val="tx1"/>
                </a:solidFill>
                <a:latin typeface="Arial" panose="020B0604020202020204" pitchFamily="34" charset="0"/>
                <a:cs typeface="Arial" panose="020B0604020202020204" pitchFamily="34" charset="0"/>
              </a:rPr>
              <a:t>Is Medicaid-eligible;</a:t>
            </a:r>
          </a:p>
          <a:p>
            <a:pPr lvl="1"/>
            <a:r>
              <a:rPr lang="en-US" sz="2200" dirty="0">
                <a:solidFill>
                  <a:schemeClr val="tx1"/>
                </a:solidFill>
                <a:latin typeface="Arial" panose="020B0604020202020204" pitchFamily="34" charset="0"/>
                <a:cs typeface="Arial" panose="020B0604020202020204" pitchFamily="34" charset="0"/>
              </a:rPr>
              <a:t>Is residing in a community setting;</a:t>
            </a:r>
          </a:p>
          <a:p>
            <a:pPr lvl="1"/>
            <a:r>
              <a:rPr lang="en-US" sz="2200" dirty="0">
                <a:solidFill>
                  <a:schemeClr val="tx1"/>
                </a:solidFill>
                <a:latin typeface="Arial" panose="020B0604020202020204" pitchFamily="34" charset="0"/>
                <a:cs typeface="Arial" panose="020B0604020202020204" pitchFamily="34" charset="0"/>
              </a:rPr>
              <a:t>If not for HSW services, would require </a:t>
            </a:r>
            <a:r>
              <a:rPr lang="en-US" sz="2200" dirty="0">
                <a:solidFill>
                  <a:schemeClr val="tx1"/>
                </a:solidFill>
                <a:effectLst/>
                <a:latin typeface="Arial" panose="020B0604020202020204" pitchFamily="34" charset="0"/>
                <a:ea typeface="Calibri" panose="020F0502020204030204" pitchFamily="34" charset="0"/>
              </a:rPr>
              <a:t>Immediate Care Facility for Individuals with Intellectual Disabilities (</a:t>
            </a:r>
            <a:r>
              <a:rPr lang="en-US" sz="2200" dirty="0">
                <a:solidFill>
                  <a:schemeClr val="tx1"/>
                </a:solidFill>
                <a:latin typeface="Arial" panose="020B0604020202020204" pitchFamily="34" charset="0"/>
                <a:cs typeface="Arial" panose="020B0604020202020204" pitchFamily="34" charset="0"/>
              </a:rPr>
              <a:t>ICF/IID) level of care; and</a:t>
            </a:r>
          </a:p>
          <a:p>
            <a:pPr lvl="1"/>
            <a:r>
              <a:rPr lang="en-US" sz="2200" dirty="0">
                <a:solidFill>
                  <a:schemeClr val="tx1"/>
                </a:solidFill>
                <a:latin typeface="Arial" panose="020B0604020202020204" pitchFamily="34" charset="0"/>
                <a:cs typeface="Arial" panose="020B0604020202020204" pitchFamily="34" charset="0"/>
              </a:rPr>
              <a:t>Chooses to participate in the HSW in lieu of ICF/IID services</a:t>
            </a:r>
          </a:p>
        </p:txBody>
      </p:sp>
      <p:pic>
        <p:nvPicPr>
          <p:cNvPr id="18" name="Audio 17">
            <a:extLst>
              <a:ext uri="{FF2B5EF4-FFF2-40B4-BE49-F238E27FC236}">
                <a16:creationId xmlns:a16="http://schemas.microsoft.com/office/drawing/2014/main" id="{A8025BFE-AD4F-F811-D21D-3C395A9DE5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63396022"/>
      </p:ext>
    </p:extLst>
  </p:cSld>
  <p:clrMapOvr>
    <a:masterClrMapping/>
  </p:clrMapOvr>
  <mc:AlternateContent xmlns:mc="http://schemas.openxmlformats.org/markup-compatibility/2006" xmlns:p14="http://schemas.microsoft.com/office/powerpoint/2010/main">
    <mc:Choice Requires="p14">
      <p:transition spd="slow" p14:dur="2000" advTm="59573"/>
    </mc:Choice>
    <mc:Fallback xmlns="">
      <p:transition spd="slow" advTm="59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6C761-BD40-C491-1321-0212F490CF2B}"/>
              </a:ext>
            </a:extLst>
          </p:cNvPr>
          <p:cNvSpPr>
            <a:spLocks noGrp="1"/>
          </p:cNvSpPr>
          <p:nvPr>
            <p:ph type="title"/>
          </p:nvPr>
        </p:nvSpPr>
        <p:spPr>
          <a:xfrm>
            <a:off x="0" y="332693"/>
            <a:ext cx="8229600" cy="981810"/>
          </a:xfrm>
        </p:spPr>
        <p:txBody>
          <a:bodyPr/>
          <a:lstStyle/>
          <a:p>
            <a:r>
              <a:rPr lang="en-US" b="1" dirty="0">
                <a:latin typeface="Arial" panose="020B0604020202020204" pitchFamily="34" charset="0"/>
                <a:cs typeface="Arial" panose="020B0604020202020204" pitchFamily="34" charset="0"/>
              </a:rPr>
              <a:t>HSW: Covered Services</a:t>
            </a:r>
          </a:p>
        </p:txBody>
      </p:sp>
      <p:sp>
        <p:nvSpPr>
          <p:cNvPr id="7" name="Content Placeholder 6">
            <a:extLst>
              <a:ext uri="{FF2B5EF4-FFF2-40B4-BE49-F238E27FC236}">
                <a16:creationId xmlns:a16="http://schemas.microsoft.com/office/drawing/2014/main" id="{5F495354-65B4-2928-0E7D-8E4310071F9E}"/>
              </a:ext>
            </a:extLst>
          </p:cNvPr>
          <p:cNvSpPr>
            <a:spLocks noGrp="1"/>
          </p:cNvSpPr>
          <p:nvPr>
            <p:ph idx="1"/>
          </p:nvPr>
        </p:nvSpPr>
        <p:spPr>
          <a:xfrm>
            <a:off x="124238" y="1475515"/>
            <a:ext cx="4944719" cy="4771973"/>
          </a:xfrm>
        </p:spPr>
        <p:txBody>
          <a:bodyPr/>
          <a:lstStyle/>
          <a:p>
            <a:pPr marL="0" indent="0">
              <a:spcBef>
                <a:spcPts val="0"/>
              </a:spcBef>
              <a:buNone/>
            </a:pPr>
            <a:endParaRPr lang="en-US" sz="2400" b="1" dirty="0">
              <a:solidFill>
                <a:schemeClr val="tx1"/>
              </a:solidFill>
              <a:latin typeface="Arial"/>
              <a:ea typeface="Calibri" panose="020F0502020204030204" pitchFamily="34" charset="0"/>
              <a:cs typeface="Arial"/>
            </a:endParaRPr>
          </a:p>
          <a:p>
            <a:pPr>
              <a:spcBef>
                <a:spcPts val="0"/>
              </a:spcBef>
            </a:pPr>
            <a:r>
              <a:rPr lang="en-US" sz="2000" dirty="0">
                <a:solidFill>
                  <a:schemeClr val="tx1"/>
                </a:solidFill>
                <a:latin typeface="Arial"/>
                <a:ea typeface="Calibri" panose="020F0502020204030204" pitchFamily="34" charset="0"/>
                <a:cs typeface="Arial"/>
              </a:rPr>
              <a:t>Community Living Supports.</a:t>
            </a:r>
          </a:p>
          <a:p>
            <a:pPr>
              <a:spcBef>
                <a:spcPts val="0"/>
              </a:spcBef>
            </a:pPr>
            <a:r>
              <a:rPr lang="en-US" sz="2000" dirty="0">
                <a:solidFill>
                  <a:schemeClr val="tx1"/>
                </a:solidFill>
                <a:latin typeface="Arial"/>
                <a:ea typeface="Calibri" panose="020F0502020204030204" pitchFamily="34" charset="0"/>
                <a:cs typeface="Arial"/>
              </a:rPr>
              <a:t>Enhanced Medical Equipment &amp; Supplies.</a:t>
            </a:r>
          </a:p>
          <a:p>
            <a:pPr>
              <a:spcBef>
                <a:spcPts val="0"/>
              </a:spcBef>
            </a:pPr>
            <a:r>
              <a:rPr lang="en-US" sz="2000" dirty="0">
                <a:solidFill>
                  <a:schemeClr val="tx1"/>
                </a:solidFill>
                <a:latin typeface="Arial"/>
                <a:ea typeface="Calibri" panose="020F0502020204030204" pitchFamily="34" charset="0"/>
                <a:cs typeface="Arial"/>
              </a:rPr>
              <a:t>Enhanced Pharmacy.</a:t>
            </a:r>
          </a:p>
          <a:p>
            <a:pPr>
              <a:spcBef>
                <a:spcPts val="0"/>
              </a:spcBef>
            </a:pPr>
            <a:r>
              <a:rPr lang="en-US" sz="2000" dirty="0">
                <a:solidFill>
                  <a:schemeClr val="tx1"/>
                </a:solidFill>
                <a:latin typeface="Arial"/>
                <a:ea typeface="Calibri" panose="020F0502020204030204" pitchFamily="34" charset="0"/>
                <a:cs typeface="Arial"/>
              </a:rPr>
              <a:t>Environmental Modifications.</a:t>
            </a:r>
          </a:p>
          <a:p>
            <a:pPr>
              <a:spcBef>
                <a:spcPts val="0"/>
              </a:spcBef>
            </a:pPr>
            <a:r>
              <a:rPr lang="en-US" sz="2000" dirty="0">
                <a:solidFill>
                  <a:schemeClr val="tx1"/>
                </a:solidFill>
                <a:latin typeface="Arial"/>
                <a:ea typeface="Calibri" panose="020F0502020204030204" pitchFamily="34" charset="0"/>
                <a:cs typeface="Arial"/>
              </a:rPr>
              <a:t>Family Support and Training.</a:t>
            </a:r>
          </a:p>
          <a:p>
            <a:pPr>
              <a:spcBef>
                <a:spcPts val="0"/>
              </a:spcBef>
            </a:pPr>
            <a:r>
              <a:rPr lang="en-US" sz="2000" dirty="0">
                <a:solidFill>
                  <a:schemeClr val="tx1"/>
                </a:solidFill>
                <a:latin typeface="Arial"/>
                <a:ea typeface="Calibri" panose="020F0502020204030204" pitchFamily="34" charset="0"/>
                <a:cs typeface="Arial"/>
              </a:rPr>
              <a:t>Goods and Services.</a:t>
            </a:r>
          </a:p>
          <a:p>
            <a:pPr>
              <a:spcBef>
                <a:spcPts val="0"/>
              </a:spcBef>
            </a:pPr>
            <a:r>
              <a:rPr lang="en-US" sz="2000" dirty="0">
                <a:solidFill>
                  <a:schemeClr val="tx1"/>
                </a:solidFill>
                <a:latin typeface="Arial"/>
                <a:ea typeface="Calibri" panose="020F0502020204030204" pitchFamily="34" charset="0"/>
                <a:cs typeface="Arial"/>
              </a:rPr>
              <a:t>Out-of-Home Non-Vocational Habilitation.</a:t>
            </a:r>
          </a:p>
          <a:p>
            <a:endParaRPr lang="en-US" sz="20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78F8DFB-A8B8-044D-79DA-27FAD65264F6}"/>
              </a:ext>
            </a:extLst>
          </p:cNvPr>
          <p:cNvSpPr txBox="1"/>
          <p:nvPr/>
        </p:nvSpPr>
        <p:spPr>
          <a:xfrm>
            <a:off x="4461974" y="1859339"/>
            <a:ext cx="4437823" cy="2831544"/>
          </a:xfrm>
          <a:prstGeom prst="rect">
            <a:avLst/>
          </a:prstGeom>
          <a:noFill/>
        </p:spPr>
        <p:txBody>
          <a:bodyPr wrap="square" rtlCol="0">
            <a:spAutoFit/>
          </a:bodyPr>
          <a:lstStyle/>
          <a:p>
            <a:pPr marL="285750" indent="-285750">
              <a:spcBef>
                <a:spcPts val="0"/>
              </a:spcBef>
              <a:buFont typeface="Wingdings" pitchFamily="2" charset="2"/>
              <a:buChar char="§"/>
            </a:pPr>
            <a:r>
              <a:rPr lang="en-US" sz="2000" dirty="0">
                <a:latin typeface="Arial"/>
                <a:ea typeface="Calibri" panose="020F0502020204030204" pitchFamily="34" charset="0"/>
                <a:cs typeface="Arial"/>
              </a:rPr>
              <a:t>Personal Emergency Response System (PERS).</a:t>
            </a:r>
          </a:p>
          <a:p>
            <a:pPr marL="285750" indent="-285750">
              <a:spcBef>
                <a:spcPts val="0"/>
              </a:spcBef>
              <a:buFont typeface="Wingdings" pitchFamily="2" charset="2"/>
              <a:buChar char="§"/>
            </a:pPr>
            <a:r>
              <a:rPr lang="en-US" sz="2000" dirty="0">
                <a:latin typeface="Arial"/>
                <a:ea typeface="Calibri" panose="020F0502020204030204" pitchFamily="34" charset="0"/>
                <a:cs typeface="Arial"/>
              </a:rPr>
              <a:t>Private Duty Nursing.</a:t>
            </a:r>
          </a:p>
          <a:p>
            <a:pPr marL="285750" indent="-285750">
              <a:spcBef>
                <a:spcPts val="0"/>
              </a:spcBef>
              <a:buFont typeface="Wingdings" pitchFamily="2" charset="2"/>
              <a:buChar char="§"/>
            </a:pPr>
            <a:r>
              <a:rPr lang="en-US" sz="2000" dirty="0">
                <a:latin typeface="Arial"/>
                <a:ea typeface="Calibri" panose="020F0502020204030204" pitchFamily="34" charset="0"/>
                <a:cs typeface="Arial"/>
              </a:rPr>
              <a:t>Respite.</a:t>
            </a:r>
          </a:p>
          <a:p>
            <a:pPr marL="285750" indent="-285750">
              <a:spcBef>
                <a:spcPts val="0"/>
              </a:spcBef>
              <a:buFont typeface="Wingdings" pitchFamily="2" charset="2"/>
              <a:buChar char="§"/>
            </a:pPr>
            <a:r>
              <a:rPr lang="en-US" sz="2000" dirty="0">
                <a:latin typeface="Arial"/>
                <a:ea typeface="Calibri" panose="020F0502020204030204" pitchFamily="34" charset="0"/>
                <a:cs typeface="Arial"/>
              </a:rPr>
              <a:t>Supported/Integrated Employment.</a:t>
            </a:r>
          </a:p>
          <a:p>
            <a:pPr marL="285750" indent="-285750">
              <a:spcBef>
                <a:spcPts val="0"/>
              </a:spcBef>
              <a:buFont typeface="Wingdings" pitchFamily="2" charset="2"/>
              <a:buChar char="§"/>
            </a:pPr>
            <a:r>
              <a:rPr lang="en-US" sz="2000" dirty="0">
                <a:latin typeface="Arial"/>
                <a:ea typeface="Calibri" panose="020F0502020204030204" pitchFamily="34" charset="0"/>
                <a:cs typeface="Arial"/>
              </a:rPr>
              <a:t>Fiscal Intermediary.</a:t>
            </a:r>
            <a:endParaRPr lang="en-US" sz="2000" dirty="0">
              <a:ea typeface="Calibri" panose="020F0502020204030204" pitchFamily="34" charset="0"/>
              <a:cs typeface="Arial"/>
            </a:endParaRPr>
          </a:p>
          <a:p>
            <a:pPr marL="285750" indent="-285750">
              <a:spcBef>
                <a:spcPts val="0"/>
              </a:spcBef>
              <a:buFont typeface="Wingdings" pitchFamily="2" charset="2"/>
              <a:buChar char="§"/>
            </a:pPr>
            <a:r>
              <a:rPr lang="en-US" sz="2000" dirty="0">
                <a:latin typeface="Arial"/>
                <a:ea typeface="Calibri" panose="020F0502020204030204" pitchFamily="34" charset="0"/>
                <a:cs typeface="Arial"/>
              </a:rPr>
              <a:t>Non-Family Training.</a:t>
            </a:r>
          </a:p>
          <a:p>
            <a:pPr marL="285750" indent="-285750">
              <a:spcBef>
                <a:spcPts val="0"/>
              </a:spcBef>
              <a:buFont typeface="Wingdings" pitchFamily="2" charset="2"/>
              <a:buChar char="§"/>
            </a:pPr>
            <a:r>
              <a:rPr lang="en-US" sz="2000" dirty="0">
                <a:latin typeface="Arial"/>
                <a:ea typeface="Calibri" panose="020F0502020204030204" pitchFamily="34" charset="0"/>
                <a:cs typeface="Arial"/>
              </a:rPr>
              <a:t>Overnight Health and Safety.</a:t>
            </a:r>
            <a:endParaRPr lang="en-US" sz="2000" dirty="0">
              <a:ea typeface="Calibri" panose="020F0502020204030204" pitchFamily="34" charset="0"/>
            </a:endParaRPr>
          </a:p>
          <a:p>
            <a:endParaRPr lang="en-US" dirty="0"/>
          </a:p>
        </p:txBody>
      </p:sp>
      <p:pic>
        <p:nvPicPr>
          <p:cNvPr id="6" name="Audio 5">
            <a:extLst>
              <a:ext uri="{FF2B5EF4-FFF2-40B4-BE49-F238E27FC236}">
                <a16:creationId xmlns:a16="http://schemas.microsoft.com/office/drawing/2014/main" id="{E4D45F5E-893F-1D70-8D9D-F6944ED1D0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69667498"/>
      </p:ext>
    </p:extLst>
  </p:cSld>
  <p:clrMapOvr>
    <a:masterClrMapping/>
  </p:clrMapOvr>
  <mc:AlternateContent xmlns:mc="http://schemas.openxmlformats.org/markup-compatibility/2006" xmlns:p14="http://schemas.microsoft.com/office/powerpoint/2010/main">
    <mc:Choice Requires="p14">
      <p:transition spd="slow" p14:dur="2000" advTm="41577"/>
    </mc:Choice>
    <mc:Fallback xmlns="">
      <p:transition spd="slow" advTm="4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258BB-9481-6368-E0DE-44202ABE7E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2E5975-C1BB-7828-7E4B-9B08C9ABCFE5}"/>
              </a:ext>
            </a:extLst>
          </p:cNvPr>
          <p:cNvSpPr>
            <a:spLocks noGrp="1"/>
          </p:cNvSpPr>
          <p:nvPr>
            <p:ph type="title"/>
          </p:nvPr>
        </p:nvSpPr>
        <p:spPr>
          <a:xfrm>
            <a:off x="184825" y="533021"/>
            <a:ext cx="8229600" cy="981810"/>
          </a:xfrm>
        </p:spPr>
        <p:txBody>
          <a:bodyPr/>
          <a:lstStyle/>
          <a:p>
            <a:r>
              <a:rPr lang="en-US" b="1" dirty="0">
                <a:latin typeface="Arial" panose="020B0604020202020204" pitchFamily="34" charset="0"/>
                <a:cs typeface="Arial" panose="020B0604020202020204" pitchFamily="34" charset="0"/>
              </a:rPr>
              <a:t>Knowledge Checkpoint</a:t>
            </a:r>
          </a:p>
        </p:txBody>
      </p:sp>
      <p:sp>
        <p:nvSpPr>
          <p:cNvPr id="3" name="Content Placeholder 2">
            <a:extLst>
              <a:ext uri="{FF2B5EF4-FFF2-40B4-BE49-F238E27FC236}">
                <a16:creationId xmlns:a16="http://schemas.microsoft.com/office/drawing/2014/main" id="{24F5DBC6-FB44-EEC0-E50A-ADC3DE9143E1}"/>
              </a:ext>
            </a:extLst>
          </p:cNvPr>
          <p:cNvSpPr>
            <a:spLocks noGrp="1"/>
          </p:cNvSpPr>
          <p:nvPr>
            <p:ph idx="1"/>
          </p:nvPr>
        </p:nvSpPr>
        <p:spPr>
          <a:xfrm>
            <a:off x="330740" y="1514832"/>
            <a:ext cx="8404698" cy="5041612"/>
          </a:xfrm>
        </p:spPr>
        <p:txBody>
          <a:bodyPr/>
          <a:lstStyle/>
          <a:p>
            <a:pPr marL="0" indent="0">
              <a:buNone/>
            </a:pPr>
            <a:r>
              <a:rPr lang="en-US" sz="2000" dirty="0">
                <a:solidFill>
                  <a:schemeClr val="tx1"/>
                </a:solidFill>
                <a:latin typeface="Arial" panose="020B0604020202020204" pitchFamily="34" charset="0"/>
                <a:cs typeface="Arial" panose="020B0604020202020204" pitchFamily="34" charset="0"/>
              </a:rPr>
              <a:t>Which of the following criteria must be met for an individual to be eligible for the Habilitation Supports Waiver (HSW)? (select all that apply)</a:t>
            </a:r>
          </a:p>
          <a:p>
            <a:pPr marL="0" indent="0">
              <a:buNone/>
            </a:pPr>
            <a:endParaRPr lang="en-US" sz="2000" dirty="0">
              <a:solidFill>
                <a:schemeClr val="tx1"/>
              </a:solidFill>
              <a:latin typeface="Arial" panose="020B0604020202020204" pitchFamily="34" charset="0"/>
              <a:cs typeface="Arial" panose="020B0604020202020204" pitchFamily="34" charset="0"/>
            </a:endParaRPr>
          </a:p>
          <a:p>
            <a:pPr marL="457200" indent="-457200">
              <a:buFont typeface="+mj-lt"/>
              <a:buAutoNum type="alphaUcPeriod"/>
            </a:pPr>
            <a:r>
              <a:rPr lang="en-US" sz="2000" dirty="0">
                <a:solidFill>
                  <a:schemeClr val="tx1"/>
                </a:solidFill>
                <a:latin typeface="Arial" panose="020B0604020202020204" pitchFamily="34" charset="0"/>
                <a:cs typeface="Arial" panose="020B0604020202020204" pitchFamily="34" charset="0"/>
              </a:rPr>
              <a:t>The individual must have a developmental disability as defined by Michigan law.</a:t>
            </a:r>
          </a:p>
          <a:p>
            <a:pPr marL="457200" indent="-457200">
              <a:buFont typeface="+mj-lt"/>
              <a:buAutoNum type="alphaUcPeriod"/>
            </a:pPr>
            <a:r>
              <a:rPr lang="en-US" sz="2000" dirty="0">
                <a:solidFill>
                  <a:schemeClr val="tx1"/>
                </a:solidFill>
                <a:latin typeface="Arial" panose="020B0604020202020204" pitchFamily="34" charset="0"/>
                <a:cs typeface="Arial" panose="020B0604020202020204" pitchFamily="34" charset="0"/>
              </a:rPr>
              <a:t>The individual must be under the age of 18.</a:t>
            </a:r>
          </a:p>
          <a:p>
            <a:pPr marL="457200" indent="-457200">
              <a:buFont typeface="+mj-lt"/>
              <a:buAutoNum type="alphaUcPeriod"/>
            </a:pPr>
            <a:r>
              <a:rPr lang="en-US" sz="2000" dirty="0">
                <a:solidFill>
                  <a:schemeClr val="tx1"/>
                </a:solidFill>
                <a:latin typeface="Arial" panose="020B0604020202020204" pitchFamily="34" charset="0"/>
                <a:cs typeface="Arial" panose="020B0604020202020204" pitchFamily="34" charset="0"/>
              </a:rPr>
              <a:t>The individual must be Medicaid-eligible.</a:t>
            </a:r>
          </a:p>
          <a:p>
            <a:pPr marL="457200" indent="-457200">
              <a:buFont typeface="+mj-lt"/>
              <a:buAutoNum type="alphaUcPeriod"/>
            </a:pPr>
            <a:r>
              <a:rPr lang="en-US" sz="2000" dirty="0">
                <a:solidFill>
                  <a:schemeClr val="tx1"/>
                </a:solidFill>
                <a:latin typeface="Arial" panose="020B0604020202020204" pitchFamily="34" charset="0"/>
                <a:cs typeface="Arial" panose="020B0604020202020204" pitchFamily="34" charset="0"/>
              </a:rPr>
              <a:t>The individual must reside in a community setting.</a:t>
            </a:r>
          </a:p>
          <a:p>
            <a:pPr marL="457200" indent="-457200">
              <a:buFont typeface="+mj-lt"/>
              <a:buAutoNum type="alphaUcPeriod"/>
            </a:pPr>
            <a:r>
              <a:rPr lang="en-US" sz="2000" dirty="0">
                <a:solidFill>
                  <a:schemeClr val="tx1"/>
                </a:solidFill>
                <a:latin typeface="Arial" panose="020B0604020202020204" pitchFamily="34" charset="0"/>
                <a:cs typeface="Arial" panose="020B0604020202020204" pitchFamily="34" charset="0"/>
              </a:rPr>
              <a:t>The individual would require ICF/IID level of care if not for HSW services.</a:t>
            </a:r>
          </a:p>
          <a:p>
            <a:pPr marL="457200" indent="-457200">
              <a:buFont typeface="+mj-lt"/>
              <a:buAutoNum type="alphaUcPeriod"/>
            </a:pPr>
            <a:r>
              <a:rPr lang="en-US" sz="2000" dirty="0">
                <a:solidFill>
                  <a:schemeClr val="tx1"/>
                </a:solidFill>
                <a:latin typeface="Arial" panose="020B0604020202020204" pitchFamily="34" charset="0"/>
                <a:cs typeface="Arial" panose="020B0604020202020204" pitchFamily="34" charset="0"/>
              </a:rPr>
              <a:t>The individual chooses to participate in the HSW instead of ICF/IID services.</a:t>
            </a:r>
          </a:p>
        </p:txBody>
      </p:sp>
      <p:pic>
        <p:nvPicPr>
          <p:cNvPr id="6" name="Audio 5">
            <a:extLst>
              <a:ext uri="{FF2B5EF4-FFF2-40B4-BE49-F238E27FC236}">
                <a16:creationId xmlns:a16="http://schemas.microsoft.com/office/drawing/2014/main" id="{91E48C4A-14C1-F550-F928-1F80194FCC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68434261"/>
      </p:ext>
    </p:extLst>
  </p:cSld>
  <p:clrMapOvr>
    <a:masterClrMapping/>
  </p:clrMapOvr>
  <mc:AlternateContent xmlns:mc="http://schemas.openxmlformats.org/markup-compatibility/2006" xmlns:p14="http://schemas.microsoft.com/office/powerpoint/2010/main">
    <mc:Choice Requires="p14">
      <p:transition spd="slow" p14:dur="2000" advTm="49631"/>
    </mc:Choice>
    <mc:Fallback xmlns="">
      <p:transition spd="slow" advTm="49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477C7-7AFF-F481-5E1A-296E669AD4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0676A4-37F5-EF6E-5169-984D759976B1}"/>
              </a:ext>
            </a:extLst>
          </p:cNvPr>
          <p:cNvSpPr>
            <a:spLocks noGrp="1"/>
          </p:cNvSpPr>
          <p:nvPr>
            <p:ph type="title"/>
          </p:nvPr>
        </p:nvSpPr>
        <p:spPr>
          <a:xfrm>
            <a:off x="184825" y="533021"/>
            <a:ext cx="8229600" cy="981810"/>
          </a:xfrm>
        </p:spPr>
        <p:txBody>
          <a:bodyPr/>
          <a:lstStyle/>
          <a:p>
            <a:r>
              <a:rPr lang="en-US" b="1" dirty="0">
                <a:latin typeface="Arial" panose="020B0604020202020204" pitchFamily="34" charset="0"/>
                <a:cs typeface="Arial" panose="020B0604020202020204" pitchFamily="34" charset="0"/>
              </a:rPr>
              <a:t>Knowledge Checkpoint</a:t>
            </a:r>
          </a:p>
        </p:txBody>
      </p:sp>
      <p:sp>
        <p:nvSpPr>
          <p:cNvPr id="3" name="Content Placeholder 2">
            <a:extLst>
              <a:ext uri="{FF2B5EF4-FFF2-40B4-BE49-F238E27FC236}">
                <a16:creationId xmlns:a16="http://schemas.microsoft.com/office/drawing/2014/main" id="{B8E55552-F3A9-4D85-DF75-192B29053348}"/>
              </a:ext>
            </a:extLst>
          </p:cNvPr>
          <p:cNvSpPr>
            <a:spLocks noGrp="1"/>
          </p:cNvSpPr>
          <p:nvPr>
            <p:ph idx="1"/>
          </p:nvPr>
        </p:nvSpPr>
        <p:spPr>
          <a:xfrm>
            <a:off x="330740" y="1514832"/>
            <a:ext cx="8404698" cy="5041612"/>
          </a:xfrm>
        </p:spPr>
        <p:txBody>
          <a:bodyPr/>
          <a:lstStyle/>
          <a:p>
            <a:pPr marL="0" indent="0">
              <a:buNone/>
            </a:pPr>
            <a:r>
              <a:rPr lang="en-US" sz="2000" dirty="0">
                <a:solidFill>
                  <a:schemeClr val="tx1"/>
                </a:solidFill>
                <a:latin typeface="Arial" panose="020B0604020202020204" pitchFamily="34" charset="0"/>
                <a:cs typeface="Arial" panose="020B0604020202020204" pitchFamily="34" charset="0"/>
              </a:rPr>
              <a:t>Which of the following criteria must be met for an individual to be eligible for the Habilitation Supports Waiver (HSW)? (select all that apply)</a:t>
            </a:r>
          </a:p>
          <a:p>
            <a:pPr marL="0" indent="0">
              <a:buNone/>
            </a:pPr>
            <a:endParaRPr lang="en-US" sz="2000" dirty="0">
              <a:solidFill>
                <a:schemeClr val="tx1"/>
              </a:solidFill>
              <a:latin typeface="Arial" panose="020B0604020202020204" pitchFamily="34" charset="0"/>
              <a:cs typeface="Arial" panose="020B0604020202020204" pitchFamily="34" charset="0"/>
            </a:endParaRPr>
          </a:p>
          <a:p>
            <a:pPr marL="457200" indent="-457200">
              <a:buFont typeface="+mj-lt"/>
              <a:buAutoNum type="alphaUcPeriod"/>
            </a:pPr>
            <a:r>
              <a:rPr lang="en-US" sz="2000" b="1" dirty="0">
                <a:solidFill>
                  <a:schemeClr val="tx1"/>
                </a:solidFill>
                <a:latin typeface="Arial" panose="020B0604020202020204" pitchFamily="34" charset="0"/>
                <a:cs typeface="Arial" panose="020B0604020202020204" pitchFamily="34" charset="0"/>
              </a:rPr>
              <a:t>The individual must have a developmental disability as defined by Michigan law.</a:t>
            </a:r>
          </a:p>
          <a:p>
            <a:pPr marL="457200" indent="-457200">
              <a:buFont typeface="+mj-lt"/>
              <a:buAutoNum type="alphaUcPeriod"/>
            </a:pPr>
            <a:r>
              <a:rPr lang="en-US" sz="2000" dirty="0">
                <a:solidFill>
                  <a:schemeClr val="tx1"/>
                </a:solidFill>
                <a:latin typeface="Arial" panose="020B0604020202020204" pitchFamily="34" charset="0"/>
                <a:cs typeface="Arial" panose="020B0604020202020204" pitchFamily="34" charset="0"/>
              </a:rPr>
              <a:t>The individual must be under the age of 18.</a:t>
            </a:r>
          </a:p>
          <a:p>
            <a:pPr marL="457200" indent="-457200">
              <a:buFont typeface="+mj-lt"/>
              <a:buAutoNum type="alphaUcPeriod"/>
            </a:pPr>
            <a:r>
              <a:rPr lang="en-US" sz="2000" b="1" dirty="0">
                <a:solidFill>
                  <a:schemeClr val="tx1"/>
                </a:solidFill>
                <a:latin typeface="Arial" panose="020B0604020202020204" pitchFamily="34" charset="0"/>
                <a:cs typeface="Arial" panose="020B0604020202020204" pitchFamily="34" charset="0"/>
              </a:rPr>
              <a:t>The individual must be Medicaid-eligible.</a:t>
            </a:r>
          </a:p>
          <a:p>
            <a:pPr marL="457200" indent="-457200">
              <a:buFont typeface="+mj-lt"/>
              <a:buAutoNum type="alphaUcPeriod"/>
            </a:pPr>
            <a:r>
              <a:rPr lang="en-US" sz="2000" b="1" dirty="0">
                <a:solidFill>
                  <a:schemeClr val="tx1"/>
                </a:solidFill>
                <a:latin typeface="Arial" panose="020B0604020202020204" pitchFamily="34" charset="0"/>
                <a:cs typeface="Arial" panose="020B0604020202020204" pitchFamily="34" charset="0"/>
              </a:rPr>
              <a:t>The individual must reside in a community setting.</a:t>
            </a:r>
          </a:p>
          <a:p>
            <a:pPr marL="457200" indent="-457200">
              <a:buFont typeface="+mj-lt"/>
              <a:buAutoNum type="alphaUcPeriod"/>
            </a:pPr>
            <a:r>
              <a:rPr lang="en-US" sz="2000" b="1" dirty="0">
                <a:solidFill>
                  <a:schemeClr val="tx1"/>
                </a:solidFill>
                <a:latin typeface="Arial" panose="020B0604020202020204" pitchFamily="34" charset="0"/>
                <a:cs typeface="Arial" panose="020B0604020202020204" pitchFamily="34" charset="0"/>
              </a:rPr>
              <a:t>The individual would require ICF/IID level of care if not for HSW services.</a:t>
            </a:r>
          </a:p>
          <a:p>
            <a:pPr marL="457200" indent="-457200">
              <a:buFont typeface="+mj-lt"/>
              <a:buAutoNum type="alphaUcPeriod"/>
            </a:pPr>
            <a:r>
              <a:rPr lang="en-US" sz="2000" b="1" dirty="0">
                <a:solidFill>
                  <a:schemeClr val="tx1"/>
                </a:solidFill>
                <a:latin typeface="Arial" panose="020B0604020202020204" pitchFamily="34" charset="0"/>
                <a:cs typeface="Arial" panose="020B0604020202020204" pitchFamily="34" charset="0"/>
              </a:rPr>
              <a:t>The individual chooses to participate in the HSW instead of ICF/IID services.</a:t>
            </a:r>
          </a:p>
        </p:txBody>
      </p:sp>
      <p:pic>
        <p:nvPicPr>
          <p:cNvPr id="6" name="Audio 5">
            <a:extLst>
              <a:ext uri="{FF2B5EF4-FFF2-40B4-BE49-F238E27FC236}">
                <a16:creationId xmlns:a16="http://schemas.microsoft.com/office/drawing/2014/main" id="{32CAACD8-4B83-2F04-2EE6-6FC7409D5E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30878195"/>
      </p:ext>
    </p:extLst>
  </p:cSld>
  <p:clrMapOvr>
    <a:masterClrMapping/>
  </p:clrMapOvr>
  <mc:AlternateContent xmlns:mc="http://schemas.openxmlformats.org/markup-compatibility/2006" xmlns:p14="http://schemas.microsoft.com/office/powerpoint/2010/main">
    <mc:Choice Requires="p14">
      <p:transition spd="slow" p14:dur="2000" advTm="15272"/>
    </mc:Choice>
    <mc:Fallback xmlns="">
      <p:transition spd="slow" advTm="15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960AA-3B82-82B5-5D23-91155ADB5E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BDEF78-172A-DFEB-9A21-334C06C8B3CC}"/>
              </a:ext>
            </a:extLst>
          </p:cNvPr>
          <p:cNvSpPr>
            <a:spLocks noGrp="1"/>
          </p:cNvSpPr>
          <p:nvPr>
            <p:ph type="title"/>
          </p:nvPr>
        </p:nvSpPr>
        <p:spPr>
          <a:xfrm>
            <a:off x="184825" y="533021"/>
            <a:ext cx="8229600" cy="981810"/>
          </a:xfrm>
        </p:spPr>
        <p:txBody>
          <a:bodyPr/>
          <a:lstStyle/>
          <a:p>
            <a:r>
              <a:rPr lang="en-US" b="1" dirty="0">
                <a:latin typeface="Arial" panose="020B0604020202020204" pitchFamily="34" charset="0"/>
                <a:cs typeface="Arial" panose="020B0604020202020204" pitchFamily="34" charset="0"/>
              </a:rPr>
              <a:t>Knowledge Checkpoint</a:t>
            </a:r>
          </a:p>
        </p:txBody>
      </p:sp>
      <p:sp>
        <p:nvSpPr>
          <p:cNvPr id="3" name="Content Placeholder 2">
            <a:extLst>
              <a:ext uri="{FF2B5EF4-FFF2-40B4-BE49-F238E27FC236}">
                <a16:creationId xmlns:a16="http://schemas.microsoft.com/office/drawing/2014/main" id="{D56BE60B-D226-C49C-E239-26A8AFC1CDD5}"/>
              </a:ext>
            </a:extLst>
          </p:cNvPr>
          <p:cNvSpPr>
            <a:spLocks noGrp="1"/>
          </p:cNvSpPr>
          <p:nvPr>
            <p:ph idx="1"/>
          </p:nvPr>
        </p:nvSpPr>
        <p:spPr>
          <a:xfrm>
            <a:off x="330740" y="1514832"/>
            <a:ext cx="8404698" cy="5041612"/>
          </a:xfrm>
        </p:spPr>
        <p:txBody>
          <a:bodyPr/>
          <a:lstStyle/>
          <a:p>
            <a:pPr marL="0" indent="0">
              <a:buNone/>
            </a:pPr>
            <a:r>
              <a:rPr lang="en-US" dirty="0">
                <a:solidFill>
                  <a:schemeClr val="tx1"/>
                </a:solidFill>
                <a:latin typeface="Arial" panose="020B0604020202020204" pitchFamily="34" charset="0"/>
                <a:cs typeface="Arial" panose="020B0604020202020204" pitchFamily="34" charset="0"/>
              </a:rPr>
              <a:t>True or False</a:t>
            </a:r>
          </a:p>
          <a:p>
            <a:pPr marL="0" indent="0">
              <a:buNone/>
            </a:pPr>
            <a:endParaRPr lang="en-US" dirty="0">
              <a:solidFill>
                <a:schemeClr val="tx1"/>
              </a:solidFill>
              <a:latin typeface="Arial" panose="020B0604020202020204" pitchFamily="34" charset="0"/>
              <a:cs typeface="Arial" panose="020B0604020202020204" pitchFamily="34" charset="0"/>
            </a:endParaRPr>
          </a:p>
          <a:p>
            <a:pPr marL="0" indent="0">
              <a:buNone/>
            </a:pPr>
            <a:r>
              <a:rPr lang="en-US" dirty="0">
                <a:solidFill>
                  <a:schemeClr val="tx1"/>
                </a:solidFill>
                <a:latin typeface="Arial" panose="020B0604020202020204" pitchFamily="34" charset="0"/>
                <a:cs typeface="Arial" panose="020B0604020202020204" pitchFamily="34" charset="0"/>
              </a:rPr>
              <a:t>The Habilitation Supports Waiver (HSW) is administered through the PIHPs in Michigan.</a:t>
            </a:r>
          </a:p>
        </p:txBody>
      </p:sp>
      <p:pic>
        <p:nvPicPr>
          <p:cNvPr id="6" name="Audio 5">
            <a:extLst>
              <a:ext uri="{FF2B5EF4-FFF2-40B4-BE49-F238E27FC236}">
                <a16:creationId xmlns:a16="http://schemas.microsoft.com/office/drawing/2014/main" id="{E75465A3-5FCD-F50E-FF17-431A69995E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97077342"/>
      </p:ext>
    </p:extLst>
  </p:cSld>
  <p:clrMapOvr>
    <a:masterClrMapping/>
  </p:clrMapOvr>
  <mc:AlternateContent xmlns:mc="http://schemas.openxmlformats.org/markup-compatibility/2006" xmlns:p14="http://schemas.microsoft.com/office/powerpoint/2010/main">
    <mc:Choice Requires="p14">
      <p:transition spd="slow" p14:dur="2000" advTm="11502"/>
    </mc:Choice>
    <mc:Fallback xmlns="">
      <p:transition spd="slow" advTm="11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3"/>
          <p:cNvSpPr txBox="1">
            <a:spLocks noGrp="1"/>
          </p:cNvSpPr>
          <p:nvPr>
            <p:ph type="title"/>
          </p:nvPr>
        </p:nvSpPr>
        <p:spPr>
          <a:xfrm>
            <a:off x="152647" y="454210"/>
            <a:ext cx="7886700" cy="616847"/>
          </a:xfrm>
          <a:prstGeom prst="rect">
            <a:avLst/>
          </a:prstGeom>
          <a:noFill/>
          <a:ln>
            <a:noFill/>
          </a:ln>
        </p:spPr>
        <p:txBody>
          <a:bodyPr spcFirstLastPara="1" wrap="square" lIns="68569" tIns="34275" rIns="68569" bIns="34275" anchor="ctr" anchorCtr="0">
            <a:normAutofit/>
          </a:bodyPr>
          <a:lstStyle/>
          <a:p>
            <a:pPr>
              <a:lnSpc>
                <a:spcPct val="90000"/>
              </a:lnSpc>
              <a:spcBef>
                <a:spcPts val="0"/>
              </a:spcBef>
              <a:spcAft>
                <a:spcPts val="0"/>
              </a:spcAft>
              <a:buClr>
                <a:srgbClr val="003C71"/>
              </a:buClr>
              <a:buSzPts val="4400"/>
            </a:pPr>
            <a:r>
              <a:rPr lang="en-US" b="1" dirty="0">
                <a:solidFill>
                  <a:schemeClr val="tx1"/>
                </a:solidFill>
                <a:latin typeface="Arial"/>
                <a:ea typeface="Arial"/>
                <a:cs typeface="Arial"/>
                <a:sym typeface="Arial"/>
              </a:rPr>
              <a:t>Learning Objectives</a:t>
            </a:r>
            <a:endParaRPr dirty="0">
              <a:solidFill>
                <a:schemeClr val="tx1"/>
              </a:solidFill>
            </a:endParaRPr>
          </a:p>
        </p:txBody>
      </p:sp>
      <p:sp>
        <p:nvSpPr>
          <p:cNvPr id="109" name="Google Shape;109;p3"/>
          <p:cNvSpPr txBox="1">
            <a:spLocks noGrp="1"/>
          </p:cNvSpPr>
          <p:nvPr>
            <p:ph type="sldNum" idx="12"/>
          </p:nvPr>
        </p:nvSpPr>
        <p:spPr>
          <a:xfrm>
            <a:off x="6457950" y="5624513"/>
            <a:ext cx="2057400" cy="273844"/>
          </a:xfrm>
          <a:prstGeom prst="rect">
            <a:avLst/>
          </a:prstGeom>
          <a:noFill/>
          <a:ln>
            <a:noFill/>
          </a:ln>
        </p:spPr>
        <p:txBody>
          <a:bodyPr spcFirstLastPara="1" vert="horz" wrap="square" lIns="68569" tIns="34275" rIns="68569" bIns="34275" numCol="1" rtlCol="0" anchor="ctr" anchorCtr="0" compatLnSpc="1">
            <a:prstTxWarp prst="textNoShape">
              <a:avLst/>
            </a:prstTxWarp>
            <a:noAutofit/>
          </a:bodyPr>
          <a:lstStyle/>
          <a:p>
            <a:pPr>
              <a:spcBef>
                <a:spcPts val="0"/>
              </a:spcBef>
              <a:spcAft>
                <a:spcPts val="0"/>
              </a:spcAft>
            </a:pPr>
            <a:fld id="{00000000-1234-1234-1234-123412341234}" type="slidenum">
              <a:rPr lang="en-US"/>
              <a:pPr>
                <a:spcBef>
                  <a:spcPts val="0"/>
                </a:spcBef>
                <a:spcAft>
                  <a:spcPts val="0"/>
                </a:spcAft>
              </a:pPr>
              <a:t>2</a:t>
            </a:fld>
            <a:endParaRPr/>
          </a:p>
        </p:txBody>
      </p:sp>
      <p:graphicFrame>
        <p:nvGraphicFramePr>
          <p:cNvPr id="2" name="Diagram 1">
            <a:extLst>
              <a:ext uri="{FF2B5EF4-FFF2-40B4-BE49-F238E27FC236}">
                <a16:creationId xmlns:a16="http://schemas.microsoft.com/office/drawing/2014/main" id="{D628F21F-B3F3-0CC7-C480-CCEA82B8AE2D}"/>
              </a:ext>
            </a:extLst>
          </p:cNvPr>
          <p:cNvGraphicFramePr/>
          <p:nvPr>
            <p:extLst>
              <p:ext uri="{D42A27DB-BD31-4B8C-83A1-F6EECF244321}">
                <p14:modId xmlns:p14="http://schemas.microsoft.com/office/powerpoint/2010/main" val="3883559630"/>
              </p:ext>
            </p:extLst>
          </p:nvPr>
        </p:nvGraphicFramePr>
        <p:xfrm>
          <a:off x="628650" y="1192696"/>
          <a:ext cx="8096250" cy="52110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TextBox 2">
            <a:extLst>
              <a:ext uri="{FF2B5EF4-FFF2-40B4-BE49-F238E27FC236}">
                <a16:creationId xmlns:a16="http://schemas.microsoft.com/office/drawing/2014/main" id="{8AE94F64-6520-5A97-AA9E-B599124C2EB8}"/>
              </a:ext>
            </a:extLst>
          </p:cNvPr>
          <p:cNvSpPr txBox="1"/>
          <p:nvPr/>
        </p:nvSpPr>
        <p:spPr>
          <a:xfrm>
            <a:off x="1189383" y="1994236"/>
            <a:ext cx="536713" cy="461665"/>
          </a:xfrm>
          <a:prstGeom prst="rect">
            <a:avLst/>
          </a:prstGeom>
          <a:noFill/>
        </p:spPr>
        <p:txBody>
          <a:bodyPr wrap="square" rtlCol="0">
            <a:spAutoFit/>
          </a:bodyPr>
          <a:lstStyle/>
          <a:p>
            <a:r>
              <a:rPr lang="en-US" sz="2400" dirty="0"/>
              <a:t>1 </a:t>
            </a:r>
          </a:p>
        </p:txBody>
      </p:sp>
      <p:sp>
        <p:nvSpPr>
          <p:cNvPr id="4" name="TextBox 3">
            <a:extLst>
              <a:ext uri="{FF2B5EF4-FFF2-40B4-BE49-F238E27FC236}">
                <a16:creationId xmlns:a16="http://schemas.microsoft.com/office/drawing/2014/main" id="{C43677C9-3342-F164-E2F9-93093E725AE3}"/>
              </a:ext>
            </a:extLst>
          </p:cNvPr>
          <p:cNvSpPr txBox="1"/>
          <p:nvPr/>
        </p:nvSpPr>
        <p:spPr>
          <a:xfrm>
            <a:off x="1581979" y="3558432"/>
            <a:ext cx="487017" cy="461665"/>
          </a:xfrm>
          <a:prstGeom prst="rect">
            <a:avLst/>
          </a:prstGeom>
          <a:noFill/>
        </p:spPr>
        <p:txBody>
          <a:bodyPr wrap="square" rtlCol="0">
            <a:spAutoFit/>
          </a:bodyPr>
          <a:lstStyle/>
          <a:p>
            <a:r>
              <a:rPr lang="en-US" sz="2400" dirty="0"/>
              <a:t>2 </a:t>
            </a:r>
          </a:p>
        </p:txBody>
      </p:sp>
      <p:sp>
        <p:nvSpPr>
          <p:cNvPr id="5" name="TextBox 4">
            <a:extLst>
              <a:ext uri="{FF2B5EF4-FFF2-40B4-BE49-F238E27FC236}">
                <a16:creationId xmlns:a16="http://schemas.microsoft.com/office/drawing/2014/main" id="{93E63209-F05B-FAD9-AFE6-656A2999E3D6}"/>
              </a:ext>
            </a:extLst>
          </p:cNvPr>
          <p:cNvSpPr txBox="1"/>
          <p:nvPr/>
        </p:nvSpPr>
        <p:spPr>
          <a:xfrm>
            <a:off x="1186070" y="5119985"/>
            <a:ext cx="785192" cy="461665"/>
          </a:xfrm>
          <a:prstGeom prst="rect">
            <a:avLst/>
          </a:prstGeom>
          <a:noFill/>
        </p:spPr>
        <p:txBody>
          <a:bodyPr wrap="square" rtlCol="0">
            <a:spAutoFit/>
          </a:bodyPr>
          <a:lstStyle/>
          <a:p>
            <a:r>
              <a:rPr lang="en-US" sz="2400" dirty="0"/>
              <a:t>3 </a:t>
            </a:r>
          </a:p>
        </p:txBody>
      </p:sp>
      <p:pic>
        <p:nvPicPr>
          <p:cNvPr id="9" name="Audio 8">
            <a:extLst>
              <a:ext uri="{FF2B5EF4-FFF2-40B4-BE49-F238E27FC236}">
                <a16:creationId xmlns:a16="http://schemas.microsoft.com/office/drawing/2014/main" id="{D37231C8-3C22-4A8D-2A92-A0E52092615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324"/>
    </mc:Choice>
    <mc:Fallback xmlns="">
      <p:transition spd="slow" advTm="25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2BBD4-1FFE-A206-8630-7165384EFC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A0EE14-5467-0477-2952-7412727C2732}"/>
              </a:ext>
            </a:extLst>
          </p:cNvPr>
          <p:cNvSpPr>
            <a:spLocks noGrp="1"/>
          </p:cNvSpPr>
          <p:nvPr>
            <p:ph type="title"/>
          </p:nvPr>
        </p:nvSpPr>
        <p:spPr>
          <a:xfrm>
            <a:off x="184825" y="533021"/>
            <a:ext cx="8229600" cy="981810"/>
          </a:xfrm>
        </p:spPr>
        <p:txBody>
          <a:bodyPr/>
          <a:lstStyle/>
          <a:p>
            <a:r>
              <a:rPr lang="en-US" b="1" dirty="0">
                <a:latin typeface="Arial" panose="020B0604020202020204" pitchFamily="34" charset="0"/>
                <a:cs typeface="Arial" panose="020B0604020202020204" pitchFamily="34" charset="0"/>
              </a:rPr>
              <a:t>Knowledge Checkpoint</a:t>
            </a:r>
          </a:p>
        </p:txBody>
      </p:sp>
      <p:sp>
        <p:nvSpPr>
          <p:cNvPr id="3" name="Content Placeholder 2">
            <a:extLst>
              <a:ext uri="{FF2B5EF4-FFF2-40B4-BE49-F238E27FC236}">
                <a16:creationId xmlns:a16="http://schemas.microsoft.com/office/drawing/2014/main" id="{F1BC9C27-58A5-99CC-1ACC-E57CD314C66C}"/>
              </a:ext>
            </a:extLst>
          </p:cNvPr>
          <p:cNvSpPr>
            <a:spLocks noGrp="1"/>
          </p:cNvSpPr>
          <p:nvPr>
            <p:ph idx="1"/>
          </p:nvPr>
        </p:nvSpPr>
        <p:spPr>
          <a:xfrm>
            <a:off x="330740" y="1514832"/>
            <a:ext cx="8404698" cy="5041612"/>
          </a:xfrm>
        </p:spPr>
        <p:txBody>
          <a:bodyPr/>
          <a:lstStyle/>
          <a:p>
            <a:pPr marL="0" indent="0">
              <a:buNone/>
            </a:pPr>
            <a:r>
              <a:rPr lang="en-US" b="1" dirty="0">
                <a:solidFill>
                  <a:schemeClr val="tx1"/>
                </a:solidFill>
                <a:latin typeface="Arial" panose="020B0604020202020204" pitchFamily="34" charset="0"/>
                <a:cs typeface="Arial" panose="020B0604020202020204" pitchFamily="34" charset="0"/>
              </a:rPr>
              <a:t>True</a:t>
            </a:r>
            <a:r>
              <a:rPr lang="en-US" dirty="0">
                <a:solidFill>
                  <a:schemeClr val="tx1"/>
                </a:solidFill>
                <a:latin typeface="Arial" panose="020B0604020202020204" pitchFamily="34" charset="0"/>
                <a:cs typeface="Arial" panose="020B0604020202020204" pitchFamily="34" charset="0"/>
              </a:rPr>
              <a:t> or False</a:t>
            </a:r>
          </a:p>
          <a:p>
            <a:pPr marL="0" indent="0">
              <a:buNone/>
            </a:pPr>
            <a:endParaRPr lang="en-US" dirty="0">
              <a:solidFill>
                <a:schemeClr val="tx1"/>
              </a:solidFill>
              <a:latin typeface="Arial" panose="020B0604020202020204" pitchFamily="34" charset="0"/>
              <a:cs typeface="Arial" panose="020B0604020202020204" pitchFamily="34" charset="0"/>
            </a:endParaRPr>
          </a:p>
          <a:p>
            <a:pPr marL="0" indent="0">
              <a:buNone/>
            </a:pPr>
            <a:r>
              <a:rPr lang="en-US" dirty="0">
                <a:solidFill>
                  <a:schemeClr val="tx1"/>
                </a:solidFill>
                <a:latin typeface="Arial" panose="020B0604020202020204" pitchFamily="34" charset="0"/>
                <a:cs typeface="Arial" panose="020B0604020202020204" pitchFamily="34" charset="0"/>
              </a:rPr>
              <a:t>The HSW is administered through the PIHPs in Michigan.</a:t>
            </a:r>
          </a:p>
          <a:p>
            <a:pPr marL="0" indent="0">
              <a:buNone/>
            </a:pPr>
            <a:endParaRPr lang="en-US" dirty="0">
              <a:solidFill>
                <a:schemeClr val="tx1"/>
              </a:solidFill>
              <a:latin typeface="Arial" panose="020B0604020202020204" pitchFamily="34" charset="0"/>
              <a:cs typeface="Arial" panose="020B0604020202020204" pitchFamily="34" charset="0"/>
            </a:endParaRPr>
          </a:p>
          <a:p>
            <a:pPr marL="0" indent="0">
              <a:buNone/>
            </a:pPr>
            <a:endParaRPr lang="en-US" dirty="0">
              <a:solidFill>
                <a:schemeClr val="tx1"/>
              </a:solidFill>
              <a:latin typeface="Arial" panose="020B0604020202020204" pitchFamily="34" charset="0"/>
              <a:cs typeface="Arial" panose="020B0604020202020204" pitchFamily="34" charset="0"/>
            </a:endParaRPr>
          </a:p>
          <a:p>
            <a:pPr marL="0" indent="0">
              <a:buNone/>
            </a:pPr>
            <a:r>
              <a:rPr lang="en-US" b="1" dirty="0">
                <a:solidFill>
                  <a:schemeClr val="tx1"/>
                </a:solidFill>
                <a:latin typeface="Arial" panose="020B0604020202020204" pitchFamily="34" charset="0"/>
                <a:cs typeface="Arial" panose="020B0604020202020204" pitchFamily="34" charset="0"/>
              </a:rPr>
              <a:t>True</a:t>
            </a:r>
          </a:p>
        </p:txBody>
      </p:sp>
      <p:pic>
        <p:nvPicPr>
          <p:cNvPr id="6" name="Audio 5">
            <a:extLst>
              <a:ext uri="{FF2B5EF4-FFF2-40B4-BE49-F238E27FC236}">
                <a16:creationId xmlns:a16="http://schemas.microsoft.com/office/drawing/2014/main" id="{40D19411-7CED-4F1C-8A0B-A6D2985ADA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69423697"/>
      </p:ext>
    </p:extLst>
  </p:cSld>
  <p:clrMapOvr>
    <a:masterClrMapping/>
  </p:clrMapOvr>
  <mc:AlternateContent xmlns:mc="http://schemas.openxmlformats.org/markup-compatibility/2006" xmlns:p14="http://schemas.microsoft.com/office/powerpoint/2010/main">
    <mc:Choice Requires="p14">
      <p:transition spd="slow" p14:dur="2000" advTm="4305"/>
    </mc:Choice>
    <mc:Fallback xmlns="">
      <p:transition spd="slow" advTm="4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FE5A2-B59C-821D-A4DE-8B2797929AC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HSW: Additional Resources</a:t>
            </a:r>
          </a:p>
        </p:txBody>
      </p:sp>
      <p:sp>
        <p:nvSpPr>
          <p:cNvPr id="3" name="Content Placeholder 2">
            <a:extLst>
              <a:ext uri="{FF2B5EF4-FFF2-40B4-BE49-F238E27FC236}">
                <a16:creationId xmlns:a16="http://schemas.microsoft.com/office/drawing/2014/main" id="{96815661-25CD-188A-BAD3-B929ED2B4151}"/>
              </a:ext>
            </a:extLst>
          </p:cNvPr>
          <p:cNvSpPr>
            <a:spLocks noGrp="1"/>
          </p:cNvSpPr>
          <p:nvPr>
            <p:ph idx="1"/>
          </p:nvPr>
        </p:nvSpPr>
        <p:spPr>
          <a:xfrm>
            <a:off x="457200" y="1728840"/>
            <a:ext cx="8229600" cy="4397323"/>
          </a:xfrm>
        </p:spPr>
        <p:txBody>
          <a:bodyPr/>
          <a:lstStyle/>
          <a:p>
            <a:r>
              <a:rPr lang="en-US" dirty="0">
                <a:latin typeface="Arial" panose="020B0604020202020204" pitchFamily="34" charset="0"/>
                <a:cs typeface="Arial" panose="020B0604020202020204" pitchFamily="34" charset="0"/>
                <a:hlinkClick r:id="rId5"/>
              </a:rPr>
              <a:t>Medicaid Provider Manual, Section 15</a:t>
            </a: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6"/>
              </a:rPr>
              <a:t>MDHHS- Medicaid Waivers</a:t>
            </a:r>
            <a:endParaRPr lang="en-US" dirty="0">
              <a:latin typeface="Arial" panose="020B0604020202020204" pitchFamily="34" charset="0"/>
              <a:cs typeface="Arial" panose="020B0604020202020204" pitchFamily="34" charset="0"/>
            </a:endParaRPr>
          </a:p>
          <a:p>
            <a:endParaRPr lang="en-US" dirty="0"/>
          </a:p>
        </p:txBody>
      </p:sp>
      <p:pic>
        <p:nvPicPr>
          <p:cNvPr id="6" name="Audio 5">
            <a:extLst>
              <a:ext uri="{FF2B5EF4-FFF2-40B4-BE49-F238E27FC236}">
                <a16:creationId xmlns:a16="http://schemas.microsoft.com/office/drawing/2014/main" id="{20711403-737E-5056-C03B-9E8278F264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06976799"/>
      </p:ext>
    </p:extLst>
  </p:cSld>
  <p:clrMapOvr>
    <a:masterClrMapping/>
  </p:clrMapOvr>
  <mc:AlternateContent xmlns:mc="http://schemas.openxmlformats.org/markup-compatibility/2006" xmlns:p14="http://schemas.microsoft.com/office/powerpoint/2010/main">
    <mc:Choice Requires="p14">
      <p:transition spd="slow" p14:dur="2000" advTm="5252"/>
    </mc:Choice>
    <mc:Fallback xmlns="">
      <p:transition spd="slow" advTm="5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6BD9F-3533-A254-59FE-051979C2734F}"/>
              </a:ext>
            </a:extLst>
          </p:cNvPr>
          <p:cNvSpPr>
            <a:spLocks noGrp="1"/>
          </p:cNvSpPr>
          <p:nvPr>
            <p:ph type="title"/>
          </p:nvPr>
        </p:nvSpPr>
        <p:spPr>
          <a:xfrm>
            <a:off x="118996" y="346197"/>
            <a:ext cx="9789091" cy="981810"/>
          </a:xfrm>
        </p:spPr>
        <p:txBody>
          <a:bodyPr>
            <a:normAutofit/>
          </a:bodyPr>
          <a:lstStyle/>
          <a:p>
            <a:r>
              <a:rPr lang="en-US" sz="3400" b="1" dirty="0">
                <a:latin typeface="Arial" panose="020B0604020202020204" pitchFamily="34" charset="0"/>
                <a:cs typeface="Arial" panose="020B0604020202020204" pitchFamily="34" charset="0"/>
              </a:rPr>
              <a:t>The SED Waiver</a:t>
            </a:r>
          </a:p>
        </p:txBody>
      </p:sp>
      <p:sp>
        <p:nvSpPr>
          <p:cNvPr id="3" name="Content Placeholder 2">
            <a:extLst>
              <a:ext uri="{FF2B5EF4-FFF2-40B4-BE49-F238E27FC236}">
                <a16:creationId xmlns:a16="http://schemas.microsoft.com/office/drawing/2014/main" id="{BAE4C549-C5F3-6742-11BB-E11BE4687423}"/>
              </a:ext>
            </a:extLst>
          </p:cNvPr>
          <p:cNvSpPr>
            <a:spLocks noGrp="1"/>
          </p:cNvSpPr>
          <p:nvPr>
            <p:ph idx="1"/>
          </p:nvPr>
        </p:nvSpPr>
        <p:spPr>
          <a:xfrm>
            <a:off x="118996" y="1148794"/>
            <a:ext cx="8567803" cy="5210442"/>
          </a:xfrm>
        </p:spPr>
        <p:txBody>
          <a:bodyPr/>
          <a:lstStyle/>
          <a:p>
            <a:r>
              <a:rPr lang="en-US" sz="1800" dirty="0">
                <a:solidFill>
                  <a:schemeClr val="tx1"/>
                </a:solidFill>
                <a:effectLst/>
                <a:latin typeface="Arial" panose="020B0604020202020204" pitchFamily="34" charset="0"/>
                <a:cs typeface="Arial" panose="020B0604020202020204" pitchFamily="34" charset="0"/>
              </a:rPr>
              <a:t>The SED</a:t>
            </a:r>
            <a:r>
              <a:rPr lang="en-US" sz="1800" dirty="0">
                <a:solidFill>
                  <a:schemeClr val="tx1"/>
                </a:solidFill>
                <a:latin typeface="Arial" panose="020B0604020202020204" pitchFamily="34" charset="0"/>
                <a:cs typeface="Arial" panose="020B0604020202020204" pitchFamily="34" charset="0"/>
              </a:rPr>
              <a:t> </a:t>
            </a:r>
            <a:r>
              <a:rPr lang="en-US" sz="1800" dirty="0">
                <a:solidFill>
                  <a:schemeClr val="tx1"/>
                </a:solidFill>
                <a:effectLst/>
                <a:latin typeface="Arial" panose="020B0604020202020204" pitchFamily="34" charset="0"/>
                <a:cs typeface="Arial" panose="020B0604020202020204" pitchFamily="34" charset="0"/>
              </a:rPr>
              <a:t>provides services that are enhancements or additions to Medicaid state plan coverage for children up to age 21 with SED who are enrolled in the SED waiver.</a:t>
            </a:r>
          </a:p>
          <a:p>
            <a:endParaRPr lang="en-US" sz="1600" dirty="0">
              <a:solidFill>
                <a:schemeClr val="tx1"/>
              </a:solidFill>
              <a:effectLst/>
              <a:latin typeface="Arial" panose="020B0604020202020204" pitchFamily="34" charset="0"/>
              <a:cs typeface="Arial" panose="020B0604020202020204" pitchFamily="34" charset="0"/>
            </a:endParaRPr>
          </a:p>
          <a:p>
            <a:r>
              <a:rPr lang="en-US" sz="1800" dirty="0">
                <a:solidFill>
                  <a:schemeClr val="tx1"/>
                </a:solidFill>
                <a:effectLst/>
                <a:latin typeface="Arial" panose="020B0604020202020204" pitchFamily="34" charset="0"/>
                <a:cs typeface="Arial" panose="020B0604020202020204" pitchFamily="34" charset="0"/>
              </a:rPr>
              <a:t>The SED enables Medicaid to fund necessary HCBS for children up to age 21 with SED who meet the criteria for admission to a state inpatient psychiatric hospital and/or who are at risk of hospitalization without waiver services. The CMHSP is responsible for assessment of potential waiver candidates. </a:t>
            </a:r>
            <a:endParaRPr lang="en-US" sz="1800" dirty="0">
              <a:solidFill>
                <a:schemeClr val="tx1"/>
              </a:solidFill>
              <a:latin typeface="Arial" panose="020B0604020202020204" pitchFamily="34" charset="0"/>
              <a:cs typeface="Arial" panose="020B0604020202020204" pitchFamily="34" charset="0"/>
            </a:endParaRPr>
          </a:p>
          <a:p>
            <a:pPr algn="l" fontAlgn="base"/>
            <a:endParaRPr lang="en-US" sz="1600" b="0" i="0" u="none" strike="noStrike" dirty="0">
              <a:solidFill>
                <a:schemeClr val="tx1"/>
              </a:solidFill>
              <a:effectLst/>
              <a:latin typeface="Arial" panose="020B0604020202020204" pitchFamily="34" charset="0"/>
              <a:cs typeface="Arial" panose="020B0604020202020204" pitchFamily="34" charset="0"/>
            </a:endParaRPr>
          </a:p>
          <a:p>
            <a:r>
              <a:rPr lang="en-US" sz="1800" dirty="0">
                <a:solidFill>
                  <a:schemeClr val="tx1"/>
                </a:solidFill>
                <a:effectLst/>
                <a:latin typeface="Arial" panose="020B0604020202020204" pitchFamily="34" charset="0"/>
                <a:cs typeface="Arial" panose="020B0604020202020204" pitchFamily="34" charset="0"/>
              </a:rPr>
              <a:t>Application for the SED is made through the CMHSP. The CMHSP is responsible for the coordination of the SED services. The Wraparound Facilitator, the child and their family and friends, and other professional members of the planning team work cooperatively to identify the child’s needs and to secure the necessary services. </a:t>
            </a:r>
          </a:p>
          <a:p>
            <a:endParaRPr lang="en-US" sz="1600" dirty="0">
              <a:solidFill>
                <a:schemeClr val="tx1"/>
              </a:solidFill>
              <a:effectLst/>
              <a:latin typeface="Arial" panose="020B0604020202020204" pitchFamily="34" charset="0"/>
              <a:cs typeface="Arial" panose="020B0604020202020204" pitchFamily="34" charset="0"/>
            </a:endParaRPr>
          </a:p>
          <a:p>
            <a:r>
              <a:rPr lang="en-US" sz="1800" dirty="0">
                <a:solidFill>
                  <a:schemeClr val="tx1"/>
                </a:solidFill>
                <a:effectLst/>
                <a:latin typeface="Arial" panose="020B0604020202020204" pitchFamily="34" charset="0"/>
                <a:cs typeface="Arial" panose="020B0604020202020204" pitchFamily="34" charset="0"/>
              </a:rPr>
              <a:t>A SED waiver beneficiary must receive at least one waiver services per month, in addition to State plan services, to retain eligibility for the SED waiver. </a:t>
            </a:r>
            <a:endParaRPr lang="en-US" sz="1800" dirty="0">
              <a:solidFill>
                <a:schemeClr val="tx1"/>
              </a:solidFill>
              <a:latin typeface="Arial" panose="020B0604020202020204" pitchFamily="34" charset="0"/>
              <a:cs typeface="Arial" panose="020B0604020202020204" pitchFamily="34" charset="0"/>
            </a:endParaRPr>
          </a:p>
          <a:p>
            <a:pPr marL="0" indent="0">
              <a:buNone/>
            </a:pPr>
            <a:endParaRPr lang="en-US" dirty="0"/>
          </a:p>
        </p:txBody>
      </p:sp>
      <p:pic>
        <p:nvPicPr>
          <p:cNvPr id="12" name="Audio 11">
            <a:extLst>
              <a:ext uri="{FF2B5EF4-FFF2-40B4-BE49-F238E27FC236}">
                <a16:creationId xmlns:a16="http://schemas.microsoft.com/office/drawing/2014/main" id="{B12AB7B4-6A6E-BED6-1489-B17B104E2D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212740"/>
      </p:ext>
    </p:extLst>
  </p:cSld>
  <p:clrMapOvr>
    <a:masterClrMapping/>
  </p:clrMapOvr>
  <mc:AlternateContent xmlns:mc="http://schemas.openxmlformats.org/markup-compatibility/2006" xmlns:p14="http://schemas.microsoft.com/office/powerpoint/2010/main">
    <mc:Choice Requires="p14">
      <p:transition spd="slow" p14:dur="2000" advTm="82331"/>
    </mc:Choice>
    <mc:Fallback xmlns="">
      <p:transition spd="slow" advTm="82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6BD9F-3533-A254-59FE-051979C2734F}"/>
              </a:ext>
            </a:extLst>
          </p:cNvPr>
          <p:cNvSpPr>
            <a:spLocks noGrp="1"/>
          </p:cNvSpPr>
          <p:nvPr>
            <p:ph type="title"/>
          </p:nvPr>
        </p:nvSpPr>
        <p:spPr>
          <a:xfrm>
            <a:off x="118996" y="346197"/>
            <a:ext cx="9789091" cy="981810"/>
          </a:xfrm>
        </p:spPr>
        <p:txBody>
          <a:bodyPr>
            <a:normAutofit/>
          </a:bodyPr>
          <a:lstStyle/>
          <a:p>
            <a:r>
              <a:rPr lang="en-US" b="1" dirty="0">
                <a:latin typeface="Arial" panose="020B0604020202020204" pitchFamily="34" charset="0"/>
                <a:cs typeface="Arial" panose="020B0604020202020204" pitchFamily="34" charset="0"/>
              </a:rPr>
              <a:t>SEDW: Eligibility</a:t>
            </a:r>
          </a:p>
        </p:txBody>
      </p:sp>
      <p:sp>
        <p:nvSpPr>
          <p:cNvPr id="3" name="Content Placeholder 2">
            <a:extLst>
              <a:ext uri="{FF2B5EF4-FFF2-40B4-BE49-F238E27FC236}">
                <a16:creationId xmlns:a16="http://schemas.microsoft.com/office/drawing/2014/main" id="{BAE4C549-C5F3-6742-11BB-E11BE4687423}"/>
              </a:ext>
            </a:extLst>
          </p:cNvPr>
          <p:cNvSpPr>
            <a:spLocks noGrp="1"/>
          </p:cNvSpPr>
          <p:nvPr>
            <p:ph idx="1"/>
          </p:nvPr>
        </p:nvSpPr>
        <p:spPr>
          <a:xfrm>
            <a:off x="118996" y="1353307"/>
            <a:ext cx="8567803" cy="4986048"/>
          </a:xfrm>
        </p:spPr>
        <p:txBody>
          <a:bodyPr/>
          <a:lstStyle/>
          <a:p>
            <a:pPr marL="0" indent="0" algn="l" fontAlgn="base">
              <a:buNone/>
            </a:pPr>
            <a:r>
              <a:rPr lang="en-US" sz="2000" b="0" i="0" u="none" strike="noStrike" dirty="0">
                <a:solidFill>
                  <a:schemeClr val="tx1"/>
                </a:solidFill>
                <a:effectLst/>
                <a:latin typeface="Arial" panose="020B0604020202020204" pitchFamily="34" charset="0"/>
                <a:cs typeface="Arial" panose="020B0604020202020204" pitchFamily="34" charset="0"/>
              </a:rPr>
              <a:t>To be eligible for this waiver, the child must:</a:t>
            </a:r>
          </a:p>
          <a:p>
            <a:pPr marL="0" indent="0" algn="l" fontAlgn="base">
              <a:buNone/>
            </a:pPr>
            <a:endParaRPr lang="en-US" sz="2000" b="0" i="0" u="none" strike="noStrike" dirty="0">
              <a:solidFill>
                <a:schemeClr val="tx1"/>
              </a:solidFill>
              <a:effectLst/>
              <a:latin typeface="Arial" panose="020B0604020202020204" pitchFamily="34" charset="0"/>
              <a:cs typeface="Arial" panose="020B0604020202020204" pitchFamily="34" charset="0"/>
            </a:endParaRPr>
          </a:p>
          <a:p>
            <a:r>
              <a:rPr lang="en-US" sz="2000" b="0" i="0" u="none" strike="noStrike" dirty="0">
                <a:solidFill>
                  <a:schemeClr val="tx1"/>
                </a:solidFill>
                <a:effectLst/>
                <a:latin typeface="Arial" panose="020B0604020202020204" pitchFamily="34" charset="0"/>
                <a:cs typeface="Arial" panose="020B0604020202020204" pitchFamily="34" charset="0"/>
              </a:rPr>
              <a:t>Reside with the birth or adoptive family or have a plan to return to the birth or adoptive home; </a:t>
            </a:r>
            <a:r>
              <a:rPr lang="en-US" sz="2000" dirty="0">
                <a:solidFill>
                  <a:schemeClr val="tx1"/>
                </a:solidFill>
                <a:latin typeface="Arial" panose="020B0604020202020204" pitchFamily="34" charset="0"/>
                <a:cs typeface="Arial" panose="020B0604020202020204" pitchFamily="34" charset="0"/>
              </a:rPr>
              <a:t>or r</a:t>
            </a:r>
            <a:r>
              <a:rPr lang="en-US" sz="2000" b="0" i="0" u="none" strike="noStrike" dirty="0">
                <a:solidFill>
                  <a:schemeClr val="tx1"/>
                </a:solidFill>
                <a:effectLst/>
                <a:latin typeface="Arial" panose="020B0604020202020204" pitchFamily="34" charset="0"/>
                <a:cs typeface="Arial" panose="020B0604020202020204" pitchFamily="34" charset="0"/>
              </a:rPr>
              <a:t>eside with a legal guardian or in a foster home with a permanency plan; </a:t>
            </a:r>
            <a:r>
              <a:rPr lang="en-US" sz="2000" dirty="0">
                <a:solidFill>
                  <a:schemeClr val="tx1"/>
                </a:solidFill>
                <a:latin typeface="Arial" panose="020B0604020202020204" pitchFamily="34" charset="0"/>
                <a:cs typeface="Arial" panose="020B0604020202020204" pitchFamily="34" charset="0"/>
              </a:rPr>
              <a:t>or </a:t>
            </a:r>
          </a:p>
          <a:p>
            <a:endParaRPr lang="en-US" sz="2000" b="0" i="0" u="none" strike="noStrike" dirty="0">
              <a:solidFill>
                <a:schemeClr val="tx1"/>
              </a:solidFill>
              <a:effectLst/>
              <a:latin typeface="Arial" panose="020B0604020202020204" pitchFamily="34" charset="0"/>
              <a:cs typeface="Arial" panose="020B0604020202020204" pitchFamily="34" charset="0"/>
            </a:endParaRPr>
          </a:p>
          <a:p>
            <a:r>
              <a:rPr lang="en-US" sz="2000" b="0" i="0" u="none" strike="noStrike" dirty="0">
                <a:solidFill>
                  <a:schemeClr val="tx1"/>
                </a:solidFill>
                <a:effectLst/>
                <a:latin typeface="Arial" panose="020B0604020202020204" pitchFamily="34" charset="0"/>
                <a:cs typeface="Arial" panose="020B0604020202020204" pitchFamily="34" charset="0"/>
              </a:rPr>
              <a:t>Be age 18, 19 or 20 and live independently with supports; </a:t>
            </a:r>
            <a:endParaRPr lang="en-US" sz="2000" dirty="0">
              <a:solidFill>
                <a:schemeClr val="tx1"/>
              </a:solidFill>
              <a:latin typeface="Arial" panose="020B0604020202020204" pitchFamily="34" charset="0"/>
              <a:cs typeface="Arial" panose="020B0604020202020204" pitchFamily="34" charset="0"/>
            </a:endParaRPr>
          </a:p>
          <a:p>
            <a:pPr marL="0" indent="0">
              <a:buNone/>
            </a:pPr>
            <a:endParaRPr lang="en-US" sz="2000" dirty="0">
              <a:solidFill>
                <a:schemeClr val="tx1"/>
              </a:solidFill>
              <a:latin typeface="Arial" panose="020B0604020202020204" pitchFamily="34" charset="0"/>
              <a:cs typeface="Arial" panose="020B0604020202020204" pitchFamily="34" charset="0"/>
            </a:endParaRPr>
          </a:p>
          <a:p>
            <a:r>
              <a:rPr lang="en-US" sz="2000" b="0" i="0" u="none" strike="noStrike" dirty="0">
                <a:solidFill>
                  <a:schemeClr val="tx1"/>
                </a:solidFill>
                <a:effectLst/>
                <a:latin typeface="Arial" panose="020B0604020202020204" pitchFamily="34" charset="0"/>
                <a:cs typeface="Arial" panose="020B0604020202020204" pitchFamily="34" charset="0"/>
              </a:rPr>
              <a:t>Meet current MDHHS criteria for the State psychiatric hospital for children, as defined in the Michigan Medicaid Provider Manual, and/or who are at risk of hospitalization without waiver services; </a:t>
            </a:r>
          </a:p>
          <a:p>
            <a:endParaRPr lang="en-US" sz="2000" b="0" i="0" u="none" strike="noStrike" dirty="0">
              <a:solidFill>
                <a:schemeClr val="tx1"/>
              </a:solidFill>
              <a:effectLst/>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Must be Medicaid eligible.</a:t>
            </a:r>
            <a:endParaRPr lang="en-US" dirty="0">
              <a:solidFill>
                <a:schemeClr val="tx1"/>
              </a:solidFill>
            </a:endParaRPr>
          </a:p>
        </p:txBody>
      </p:sp>
      <p:pic>
        <p:nvPicPr>
          <p:cNvPr id="6" name="Audio 5">
            <a:extLst>
              <a:ext uri="{FF2B5EF4-FFF2-40B4-BE49-F238E27FC236}">
                <a16:creationId xmlns:a16="http://schemas.microsoft.com/office/drawing/2014/main" id="{85E426E4-EF78-58CC-F267-4171590231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74061693"/>
      </p:ext>
    </p:extLst>
  </p:cSld>
  <p:clrMapOvr>
    <a:masterClrMapping/>
  </p:clrMapOvr>
  <mc:AlternateContent xmlns:mc="http://schemas.openxmlformats.org/markup-compatibility/2006" xmlns:p14="http://schemas.microsoft.com/office/powerpoint/2010/main">
    <mc:Choice Requires="p14">
      <p:transition spd="slow" p14:dur="2000" advTm="46039"/>
    </mc:Choice>
    <mc:Fallback xmlns="">
      <p:transition spd="slow" advTm="46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6BD9F-3533-A254-59FE-051979C2734F}"/>
              </a:ext>
            </a:extLst>
          </p:cNvPr>
          <p:cNvSpPr>
            <a:spLocks noGrp="1"/>
          </p:cNvSpPr>
          <p:nvPr>
            <p:ph type="title"/>
          </p:nvPr>
        </p:nvSpPr>
        <p:spPr>
          <a:xfrm>
            <a:off x="118996" y="346197"/>
            <a:ext cx="9789091" cy="981810"/>
          </a:xfrm>
        </p:spPr>
        <p:txBody>
          <a:bodyPr>
            <a:normAutofit/>
          </a:bodyPr>
          <a:lstStyle/>
          <a:p>
            <a:r>
              <a:rPr lang="en-US" b="1" dirty="0">
                <a:latin typeface="Arial" panose="020B0604020202020204" pitchFamily="34" charset="0"/>
                <a:cs typeface="Arial" panose="020B0604020202020204" pitchFamily="34" charset="0"/>
              </a:rPr>
              <a:t>SEDW: Additional Resources</a:t>
            </a:r>
          </a:p>
        </p:txBody>
      </p:sp>
      <p:sp>
        <p:nvSpPr>
          <p:cNvPr id="3" name="Content Placeholder 2">
            <a:extLst>
              <a:ext uri="{FF2B5EF4-FFF2-40B4-BE49-F238E27FC236}">
                <a16:creationId xmlns:a16="http://schemas.microsoft.com/office/drawing/2014/main" id="{BAE4C549-C5F3-6742-11BB-E11BE4687423}"/>
              </a:ext>
            </a:extLst>
          </p:cNvPr>
          <p:cNvSpPr>
            <a:spLocks noGrp="1"/>
          </p:cNvSpPr>
          <p:nvPr>
            <p:ph idx="1"/>
          </p:nvPr>
        </p:nvSpPr>
        <p:spPr>
          <a:xfrm>
            <a:off x="118996" y="1328007"/>
            <a:ext cx="8567803" cy="4986048"/>
          </a:xfrm>
        </p:spPr>
        <p:txBody>
          <a:bodyPr/>
          <a:lstStyle/>
          <a:p>
            <a:r>
              <a:rPr lang="en-US" b="0" i="0" u="none" strike="noStrike" dirty="0">
                <a:solidFill>
                  <a:srgbClr val="353535"/>
                </a:solidFill>
                <a:effectLst/>
                <a:latin typeface="Arial" panose="020B0604020202020204" pitchFamily="34" charset="0"/>
                <a:cs typeface="Arial" panose="020B0604020202020204" pitchFamily="34" charset="0"/>
                <a:hlinkClick r:id="rId5"/>
              </a:rPr>
              <a:t>Medicaid Provider Manual, Children’s Serious Emotional Disturbance Home and Community-Based Services Waiver Appendix</a:t>
            </a:r>
            <a:endParaRPr lang="en-US" b="0" i="0" u="none" strike="noStrike" dirty="0">
              <a:solidFill>
                <a:srgbClr val="353535"/>
              </a:solidFill>
              <a:effectLst/>
              <a:latin typeface="Arial" panose="020B0604020202020204" pitchFamily="34" charset="0"/>
              <a:cs typeface="Arial" panose="020B0604020202020204" pitchFamily="34" charset="0"/>
            </a:endParaRPr>
          </a:p>
          <a:p>
            <a:endParaRPr lang="en-US" b="0" i="0" u="none" strike="noStrike" dirty="0">
              <a:solidFill>
                <a:srgbClr val="353535"/>
              </a:solidFill>
              <a:effectLst/>
              <a:latin typeface="Arial" panose="020B0604020202020204" pitchFamily="34" charset="0"/>
              <a:cs typeface="Arial" panose="020B0604020202020204" pitchFamily="34" charset="0"/>
            </a:endParaRPr>
          </a:p>
          <a:p>
            <a:r>
              <a:rPr lang="en-US" dirty="0">
                <a:solidFill>
                  <a:srgbClr val="353535"/>
                </a:solidFill>
                <a:latin typeface="Arial" panose="020B0604020202020204" pitchFamily="34" charset="0"/>
                <a:cs typeface="Arial" panose="020B0604020202020204" pitchFamily="34" charset="0"/>
                <a:hlinkClick r:id="rId6"/>
              </a:rPr>
              <a:t>MDHHS- Children with Serious Emotional Disturbances Waiver</a:t>
            </a:r>
            <a:endParaRPr lang="en-US" b="0" i="0" u="none" strike="noStrike" dirty="0">
              <a:solidFill>
                <a:srgbClr val="353535"/>
              </a:solidFill>
              <a:effectLst/>
              <a:latin typeface="Arial" panose="020B0604020202020204" pitchFamily="34" charset="0"/>
              <a:cs typeface="Arial" panose="020B0604020202020204" pitchFamily="34" charset="0"/>
            </a:endParaRPr>
          </a:p>
          <a:p>
            <a:pPr marL="150876" indent="0">
              <a:buNone/>
            </a:pPr>
            <a:endParaRPr lang="en-US" sz="2000" b="0" i="0" u="none" strike="noStrike" dirty="0">
              <a:solidFill>
                <a:srgbClr val="353535"/>
              </a:solidFill>
              <a:effectLst/>
              <a:latin typeface="Arial" panose="020B0604020202020204" pitchFamily="34" charset="0"/>
              <a:cs typeface="Arial" panose="020B0604020202020204" pitchFamily="34" charset="0"/>
            </a:endParaRPr>
          </a:p>
          <a:p>
            <a:pPr marL="0" indent="0">
              <a:buNone/>
            </a:pPr>
            <a:br>
              <a:rPr lang="en-US" dirty="0"/>
            </a:br>
            <a:endParaRPr lang="en-US" dirty="0"/>
          </a:p>
        </p:txBody>
      </p:sp>
      <p:pic>
        <p:nvPicPr>
          <p:cNvPr id="7" name="Audio 6">
            <a:extLst>
              <a:ext uri="{FF2B5EF4-FFF2-40B4-BE49-F238E27FC236}">
                <a16:creationId xmlns:a16="http://schemas.microsoft.com/office/drawing/2014/main" id="{4AD6DA3F-AF86-EB72-9CE7-A868988A64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93236268"/>
      </p:ext>
    </p:extLst>
  </p:cSld>
  <p:clrMapOvr>
    <a:masterClrMapping/>
  </p:clrMapOvr>
  <mc:AlternateContent xmlns:mc="http://schemas.openxmlformats.org/markup-compatibility/2006" xmlns:p14="http://schemas.microsoft.com/office/powerpoint/2010/main">
    <mc:Choice Requires="p14">
      <p:transition spd="slow" p14:dur="2000" advTm="4718"/>
    </mc:Choice>
    <mc:Fallback xmlns="">
      <p:transition spd="slow" advTm="4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A2ABC-1557-4F49-B3ED-DABC6F159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51E08A-70B7-5149-B3F2-9FF39C71D3F5}"/>
              </a:ext>
            </a:extLst>
          </p:cNvPr>
          <p:cNvSpPr>
            <a:spLocks noGrp="1"/>
          </p:cNvSpPr>
          <p:nvPr>
            <p:ph type="title"/>
          </p:nvPr>
        </p:nvSpPr>
        <p:spPr>
          <a:xfrm>
            <a:off x="184825" y="533021"/>
            <a:ext cx="8229600" cy="981810"/>
          </a:xfrm>
        </p:spPr>
        <p:txBody>
          <a:bodyPr/>
          <a:lstStyle/>
          <a:p>
            <a:r>
              <a:rPr lang="en-US" b="1" dirty="0">
                <a:latin typeface="Arial" panose="020B0604020202020204" pitchFamily="34" charset="0"/>
                <a:cs typeface="Arial" panose="020B0604020202020204" pitchFamily="34" charset="0"/>
              </a:rPr>
              <a:t>Knowledge Checkpoint</a:t>
            </a:r>
          </a:p>
        </p:txBody>
      </p:sp>
      <p:sp>
        <p:nvSpPr>
          <p:cNvPr id="3" name="Content Placeholder 2">
            <a:extLst>
              <a:ext uri="{FF2B5EF4-FFF2-40B4-BE49-F238E27FC236}">
                <a16:creationId xmlns:a16="http://schemas.microsoft.com/office/drawing/2014/main" id="{03AE011D-A22D-AD45-E07B-6B4834FE268E}"/>
              </a:ext>
            </a:extLst>
          </p:cNvPr>
          <p:cNvSpPr>
            <a:spLocks noGrp="1"/>
          </p:cNvSpPr>
          <p:nvPr>
            <p:ph idx="1"/>
          </p:nvPr>
        </p:nvSpPr>
        <p:spPr>
          <a:xfrm>
            <a:off x="330740" y="1514832"/>
            <a:ext cx="8404698" cy="5041612"/>
          </a:xfrm>
        </p:spPr>
        <p:txBody>
          <a:bodyPr/>
          <a:lstStyle/>
          <a:p>
            <a:pPr marL="0" indent="0">
              <a:buNone/>
            </a:pPr>
            <a:r>
              <a:rPr lang="en-US" sz="2000" dirty="0">
                <a:solidFill>
                  <a:schemeClr val="tx1"/>
                </a:solidFill>
                <a:latin typeface="Arial" panose="020B0604020202020204" pitchFamily="34" charset="0"/>
                <a:cs typeface="Arial" panose="020B0604020202020204" pitchFamily="34" charset="0"/>
              </a:rPr>
              <a:t>Which of the following statements is true regarding eligibility for the SED Waiver? (select all that apply)</a:t>
            </a:r>
          </a:p>
          <a:p>
            <a:pPr marL="0" indent="0">
              <a:buNone/>
            </a:pPr>
            <a:endParaRPr lang="en-US" sz="2000" dirty="0">
              <a:solidFill>
                <a:schemeClr val="tx1"/>
              </a:solidFill>
              <a:latin typeface="Arial" panose="020B0604020202020204" pitchFamily="34" charset="0"/>
              <a:cs typeface="Arial" panose="020B0604020202020204" pitchFamily="34" charset="0"/>
            </a:endParaRPr>
          </a:p>
          <a:p>
            <a:pPr marL="457200" indent="-457200">
              <a:buFont typeface="+mj-lt"/>
              <a:buAutoNum type="alphaUcPeriod"/>
            </a:pPr>
            <a:r>
              <a:rPr lang="en-US" sz="2000" dirty="0">
                <a:solidFill>
                  <a:schemeClr val="tx1"/>
                </a:solidFill>
                <a:latin typeface="Arial" panose="020B0604020202020204" pitchFamily="34" charset="0"/>
                <a:cs typeface="Arial" panose="020B0604020202020204" pitchFamily="34" charset="0"/>
              </a:rPr>
              <a:t>The child must be under age 21.</a:t>
            </a:r>
          </a:p>
          <a:p>
            <a:pPr marL="457200" indent="-457200">
              <a:buFont typeface="+mj-lt"/>
              <a:buAutoNum type="alphaUcPeriod"/>
            </a:pPr>
            <a:r>
              <a:rPr lang="en-US" sz="2000" dirty="0">
                <a:solidFill>
                  <a:schemeClr val="tx1"/>
                </a:solidFill>
                <a:latin typeface="Arial" panose="020B0604020202020204" pitchFamily="34" charset="0"/>
                <a:cs typeface="Arial" panose="020B0604020202020204" pitchFamily="34" charset="0"/>
              </a:rPr>
              <a:t>The child must reside with a legal guardian or in a foster home with a permanency plan.</a:t>
            </a:r>
          </a:p>
          <a:p>
            <a:pPr marL="457200" indent="-457200">
              <a:buFont typeface="+mj-lt"/>
              <a:buAutoNum type="alphaUcPeriod"/>
            </a:pPr>
            <a:r>
              <a:rPr lang="en-US" sz="2000" dirty="0">
                <a:solidFill>
                  <a:schemeClr val="tx1"/>
                </a:solidFill>
                <a:latin typeface="Arial" panose="020B0604020202020204" pitchFamily="34" charset="0"/>
                <a:cs typeface="Arial" panose="020B0604020202020204" pitchFamily="34" charset="0"/>
              </a:rPr>
              <a:t>The child must receive at least two waiver services per month to maintain eligibility.</a:t>
            </a:r>
          </a:p>
          <a:p>
            <a:pPr marL="457200" indent="-457200">
              <a:buFont typeface="+mj-lt"/>
              <a:buAutoNum type="alphaUcPeriod"/>
            </a:pPr>
            <a:r>
              <a:rPr lang="en-US" sz="2000" dirty="0">
                <a:solidFill>
                  <a:schemeClr val="tx1"/>
                </a:solidFill>
                <a:latin typeface="Arial" panose="020B0604020202020204" pitchFamily="34" charset="0"/>
                <a:cs typeface="Arial" panose="020B0604020202020204" pitchFamily="34" charset="0"/>
              </a:rPr>
              <a:t>The child must meet the MDHHS criteria for admission to a state psychiatric hospital.</a:t>
            </a:r>
          </a:p>
          <a:p>
            <a:pPr marL="457200" indent="-457200">
              <a:buFont typeface="+mj-lt"/>
              <a:buAutoNum type="alphaUcPeriod"/>
            </a:pPr>
            <a:r>
              <a:rPr lang="en-US" sz="2000" dirty="0">
                <a:solidFill>
                  <a:schemeClr val="tx1"/>
                </a:solidFill>
                <a:latin typeface="Arial" panose="020B0604020202020204" pitchFamily="34" charset="0"/>
                <a:cs typeface="Arial" panose="020B0604020202020204" pitchFamily="34" charset="0"/>
              </a:rPr>
              <a:t>The child must be enrolled in the Medicaid state plan.</a:t>
            </a:r>
          </a:p>
        </p:txBody>
      </p:sp>
      <p:pic>
        <p:nvPicPr>
          <p:cNvPr id="6" name="Audio 5">
            <a:extLst>
              <a:ext uri="{FF2B5EF4-FFF2-40B4-BE49-F238E27FC236}">
                <a16:creationId xmlns:a16="http://schemas.microsoft.com/office/drawing/2014/main" id="{B3EBA81F-E614-7262-A4DE-24BBE19006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171375934"/>
      </p:ext>
    </p:extLst>
  </p:cSld>
  <p:clrMapOvr>
    <a:masterClrMapping/>
  </p:clrMapOvr>
  <mc:AlternateContent xmlns:mc="http://schemas.openxmlformats.org/markup-compatibility/2006" xmlns:p14="http://schemas.microsoft.com/office/powerpoint/2010/main">
    <mc:Choice Requires="p14">
      <p:transition spd="slow" p14:dur="2000" advTm="39100"/>
    </mc:Choice>
    <mc:Fallback xmlns="">
      <p:transition spd="slow" advTm="39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6E047-3E0F-272D-3046-2404636617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7DD713-7986-98A7-8FC3-9331F49E8969}"/>
              </a:ext>
            </a:extLst>
          </p:cNvPr>
          <p:cNvSpPr>
            <a:spLocks noGrp="1"/>
          </p:cNvSpPr>
          <p:nvPr>
            <p:ph type="title"/>
          </p:nvPr>
        </p:nvSpPr>
        <p:spPr>
          <a:xfrm>
            <a:off x="184825" y="533021"/>
            <a:ext cx="8229600" cy="981810"/>
          </a:xfrm>
        </p:spPr>
        <p:txBody>
          <a:bodyPr/>
          <a:lstStyle/>
          <a:p>
            <a:r>
              <a:rPr lang="en-US" b="1" dirty="0">
                <a:latin typeface="Arial" panose="020B0604020202020204" pitchFamily="34" charset="0"/>
                <a:cs typeface="Arial" panose="020B0604020202020204" pitchFamily="34" charset="0"/>
              </a:rPr>
              <a:t>Knowledge Checkpoint</a:t>
            </a:r>
          </a:p>
        </p:txBody>
      </p:sp>
      <p:sp>
        <p:nvSpPr>
          <p:cNvPr id="3" name="Content Placeholder 2">
            <a:extLst>
              <a:ext uri="{FF2B5EF4-FFF2-40B4-BE49-F238E27FC236}">
                <a16:creationId xmlns:a16="http://schemas.microsoft.com/office/drawing/2014/main" id="{CEBA25A6-3B3C-A345-085B-D40F42C9158B}"/>
              </a:ext>
            </a:extLst>
          </p:cNvPr>
          <p:cNvSpPr>
            <a:spLocks noGrp="1"/>
          </p:cNvSpPr>
          <p:nvPr>
            <p:ph idx="1"/>
          </p:nvPr>
        </p:nvSpPr>
        <p:spPr>
          <a:xfrm>
            <a:off x="330740" y="1514832"/>
            <a:ext cx="8404698" cy="5041612"/>
          </a:xfrm>
        </p:spPr>
        <p:txBody>
          <a:bodyPr/>
          <a:lstStyle/>
          <a:p>
            <a:pPr marL="0" indent="0">
              <a:buNone/>
            </a:pPr>
            <a:r>
              <a:rPr lang="en-US" sz="2000" dirty="0">
                <a:solidFill>
                  <a:schemeClr val="tx1"/>
                </a:solidFill>
                <a:latin typeface="Arial" panose="020B0604020202020204" pitchFamily="34" charset="0"/>
                <a:cs typeface="Arial" panose="020B0604020202020204" pitchFamily="34" charset="0"/>
              </a:rPr>
              <a:t>Which of the following statements is true regarding eligibility for the SED Waiver? (select all that apply)</a:t>
            </a:r>
          </a:p>
          <a:p>
            <a:pPr marL="0" indent="0">
              <a:buNone/>
            </a:pPr>
            <a:endParaRPr lang="en-US" sz="2000" dirty="0">
              <a:solidFill>
                <a:schemeClr val="tx1"/>
              </a:solidFill>
              <a:latin typeface="Arial" panose="020B0604020202020204" pitchFamily="34" charset="0"/>
              <a:cs typeface="Arial" panose="020B0604020202020204" pitchFamily="34" charset="0"/>
            </a:endParaRPr>
          </a:p>
          <a:p>
            <a:pPr marL="457200" indent="-457200">
              <a:buFont typeface="+mj-lt"/>
              <a:buAutoNum type="alphaUcPeriod"/>
            </a:pPr>
            <a:r>
              <a:rPr lang="en-US" sz="2000" b="1" dirty="0">
                <a:solidFill>
                  <a:schemeClr val="tx1"/>
                </a:solidFill>
                <a:latin typeface="Arial" panose="020B0604020202020204" pitchFamily="34" charset="0"/>
                <a:cs typeface="Arial" panose="020B0604020202020204" pitchFamily="34" charset="0"/>
              </a:rPr>
              <a:t>The child must be under age 21.</a:t>
            </a:r>
          </a:p>
          <a:p>
            <a:pPr marL="457200" indent="-457200">
              <a:buFont typeface="+mj-lt"/>
              <a:buAutoNum type="alphaUcPeriod"/>
            </a:pPr>
            <a:r>
              <a:rPr lang="en-US" sz="2000" b="1" dirty="0">
                <a:solidFill>
                  <a:schemeClr val="tx1"/>
                </a:solidFill>
                <a:latin typeface="Arial" panose="020B0604020202020204" pitchFamily="34" charset="0"/>
                <a:cs typeface="Arial" panose="020B0604020202020204" pitchFamily="34" charset="0"/>
              </a:rPr>
              <a:t>The child must reside with a legal guardian or in a foster home with a permanency plan.</a:t>
            </a:r>
          </a:p>
          <a:p>
            <a:pPr marL="457200" indent="-457200">
              <a:buFont typeface="+mj-lt"/>
              <a:buAutoNum type="alphaUcPeriod"/>
            </a:pPr>
            <a:r>
              <a:rPr lang="en-US" sz="2000" dirty="0">
                <a:solidFill>
                  <a:schemeClr val="tx1"/>
                </a:solidFill>
                <a:latin typeface="Arial" panose="020B0604020202020204" pitchFamily="34" charset="0"/>
                <a:cs typeface="Arial" panose="020B0604020202020204" pitchFamily="34" charset="0"/>
              </a:rPr>
              <a:t>The child must receive at least two waiver services per month to maintain eligibility.</a:t>
            </a:r>
          </a:p>
          <a:p>
            <a:pPr marL="457200" indent="-457200">
              <a:buFont typeface="+mj-lt"/>
              <a:buAutoNum type="alphaUcPeriod"/>
            </a:pPr>
            <a:r>
              <a:rPr lang="en-US" sz="2000" b="1" dirty="0">
                <a:solidFill>
                  <a:schemeClr val="tx1"/>
                </a:solidFill>
                <a:latin typeface="Arial" panose="020B0604020202020204" pitchFamily="34" charset="0"/>
                <a:cs typeface="Arial" panose="020B0604020202020204" pitchFamily="34" charset="0"/>
              </a:rPr>
              <a:t>The child must meet the MDHHS criteria for admission to a state psychiatric hospital.</a:t>
            </a:r>
          </a:p>
          <a:p>
            <a:pPr marL="457200" indent="-457200">
              <a:buFont typeface="+mj-lt"/>
              <a:buAutoNum type="alphaUcPeriod"/>
            </a:pPr>
            <a:r>
              <a:rPr lang="en-US" sz="2000" b="1" dirty="0">
                <a:solidFill>
                  <a:schemeClr val="tx1"/>
                </a:solidFill>
                <a:latin typeface="Arial" panose="020B0604020202020204" pitchFamily="34" charset="0"/>
                <a:cs typeface="Arial" panose="020B0604020202020204" pitchFamily="34" charset="0"/>
              </a:rPr>
              <a:t>The child must be enrolled in the Medicaid state plan.</a:t>
            </a:r>
          </a:p>
        </p:txBody>
      </p:sp>
      <p:pic>
        <p:nvPicPr>
          <p:cNvPr id="10" name="Audio 9">
            <a:extLst>
              <a:ext uri="{FF2B5EF4-FFF2-40B4-BE49-F238E27FC236}">
                <a16:creationId xmlns:a16="http://schemas.microsoft.com/office/drawing/2014/main" id="{6C5A2B74-2D3C-5B70-2DD1-4DC76F8283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87348271"/>
      </p:ext>
    </p:extLst>
  </p:cSld>
  <p:clrMapOvr>
    <a:masterClrMapping/>
  </p:clrMapOvr>
  <mc:AlternateContent xmlns:mc="http://schemas.openxmlformats.org/markup-compatibility/2006" xmlns:p14="http://schemas.microsoft.com/office/powerpoint/2010/main">
    <mc:Choice Requires="p14">
      <p:transition spd="slow" p14:dur="2000" advTm="15592"/>
    </mc:Choice>
    <mc:Fallback xmlns="">
      <p:transition spd="slow" advTm="15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461FD-B840-B2DB-5F5C-20AAA3462D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8B4455-2FA9-B1E4-EB12-100C5319952A}"/>
              </a:ext>
            </a:extLst>
          </p:cNvPr>
          <p:cNvSpPr>
            <a:spLocks noGrp="1"/>
          </p:cNvSpPr>
          <p:nvPr>
            <p:ph type="title"/>
          </p:nvPr>
        </p:nvSpPr>
        <p:spPr>
          <a:xfrm>
            <a:off x="184825" y="533021"/>
            <a:ext cx="8229600" cy="981810"/>
          </a:xfrm>
        </p:spPr>
        <p:txBody>
          <a:bodyPr/>
          <a:lstStyle/>
          <a:p>
            <a:r>
              <a:rPr lang="en-US" b="1" dirty="0">
                <a:latin typeface="Arial" panose="020B0604020202020204" pitchFamily="34" charset="0"/>
                <a:cs typeface="Arial" panose="020B0604020202020204" pitchFamily="34" charset="0"/>
              </a:rPr>
              <a:t>Knowledge Checkpoint</a:t>
            </a:r>
          </a:p>
        </p:txBody>
      </p:sp>
      <p:sp>
        <p:nvSpPr>
          <p:cNvPr id="3" name="Content Placeholder 2">
            <a:extLst>
              <a:ext uri="{FF2B5EF4-FFF2-40B4-BE49-F238E27FC236}">
                <a16:creationId xmlns:a16="http://schemas.microsoft.com/office/drawing/2014/main" id="{C170AAC9-2F73-0085-F37C-90395CE7E2F6}"/>
              </a:ext>
            </a:extLst>
          </p:cNvPr>
          <p:cNvSpPr>
            <a:spLocks noGrp="1"/>
          </p:cNvSpPr>
          <p:nvPr>
            <p:ph idx="1"/>
          </p:nvPr>
        </p:nvSpPr>
        <p:spPr>
          <a:xfrm>
            <a:off x="330740" y="1514832"/>
            <a:ext cx="8638448" cy="5041612"/>
          </a:xfrm>
        </p:spPr>
        <p:txBody>
          <a:bodyPr/>
          <a:lstStyle/>
          <a:p>
            <a:pPr marL="0" indent="0">
              <a:buNone/>
            </a:pPr>
            <a:r>
              <a:rPr lang="en-US" sz="2400" dirty="0">
                <a:solidFill>
                  <a:schemeClr val="tx1"/>
                </a:solidFill>
                <a:latin typeface="Arial" panose="020B0604020202020204" pitchFamily="34" charset="0"/>
                <a:cs typeface="Arial" panose="020B0604020202020204" pitchFamily="34" charset="0"/>
              </a:rPr>
              <a:t>Who is responsible for assessing potential candidates for the SED waiver?</a:t>
            </a:r>
          </a:p>
          <a:p>
            <a:pPr marL="0" indent="0">
              <a:buNone/>
            </a:pPr>
            <a:endParaRPr lang="en-US" sz="2400" dirty="0">
              <a:solidFill>
                <a:schemeClr val="tx1"/>
              </a:solidFill>
              <a:latin typeface="Arial" panose="020B0604020202020204" pitchFamily="34" charset="0"/>
              <a:cs typeface="Arial" panose="020B0604020202020204" pitchFamily="34" charset="0"/>
            </a:endParaRPr>
          </a:p>
          <a:p>
            <a:pPr marL="457200" indent="-457200">
              <a:buFont typeface="+mj-lt"/>
              <a:buAutoNum type="alphaUcPeriod"/>
            </a:pPr>
            <a:r>
              <a:rPr lang="en-US" sz="2400" dirty="0">
                <a:solidFill>
                  <a:schemeClr val="tx1"/>
                </a:solidFill>
                <a:latin typeface="Arial" panose="020B0604020202020204" pitchFamily="34" charset="0"/>
                <a:cs typeface="Arial" panose="020B0604020202020204" pitchFamily="34" charset="0"/>
              </a:rPr>
              <a:t>The child's family.</a:t>
            </a:r>
          </a:p>
          <a:p>
            <a:pPr marL="457200" indent="-457200">
              <a:buFont typeface="+mj-lt"/>
              <a:buAutoNum type="alphaUcPeriod"/>
            </a:pPr>
            <a:r>
              <a:rPr lang="en-US" sz="2400" dirty="0">
                <a:solidFill>
                  <a:schemeClr val="tx1"/>
                </a:solidFill>
                <a:latin typeface="Arial" panose="020B0604020202020204" pitchFamily="34" charset="0"/>
                <a:cs typeface="Arial" panose="020B0604020202020204" pitchFamily="34" charset="0"/>
              </a:rPr>
              <a:t>The Wraparound Facilitator.</a:t>
            </a:r>
          </a:p>
          <a:p>
            <a:pPr marL="457200" indent="-457200">
              <a:buFont typeface="+mj-lt"/>
              <a:buAutoNum type="alphaUcPeriod"/>
            </a:pPr>
            <a:r>
              <a:rPr lang="en-US" sz="2400" dirty="0">
                <a:solidFill>
                  <a:schemeClr val="tx1"/>
                </a:solidFill>
                <a:latin typeface="Arial" panose="020B0604020202020204" pitchFamily="34" charset="0"/>
                <a:cs typeface="Arial" panose="020B0604020202020204" pitchFamily="34" charset="0"/>
              </a:rPr>
              <a:t>The CMHSP.</a:t>
            </a:r>
          </a:p>
          <a:p>
            <a:pPr marL="457200" indent="-457200">
              <a:buFont typeface="+mj-lt"/>
              <a:buAutoNum type="alphaUcPeriod"/>
            </a:pPr>
            <a:r>
              <a:rPr lang="en-US" sz="2400" dirty="0">
                <a:solidFill>
                  <a:schemeClr val="tx1"/>
                </a:solidFill>
                <a:latin typeface="Arial" panose="020B0604020202020204" pitchFamily="34" charset="0"/>
                <a:cs typeface="Arial" panose="020B0604020202020204" pitchFamily="34" charset="0"/>
              </a:rPr>
              <a:t>The MDHHS.</a:t>
            </a:r>
          </a:p>
        </p:txBody>
      </p:sp>
      <p:pic>
        <p:nvPicPr>
          <p:cNvPr id="8" name="Audio 7">
            <a:extLst>
              <a:ext uri="{FF2B5EF4-FFF2-40B4-BE49-F238E27FC236}">
                <a16:creationId xmlns:a16="http://schemas.microsoft.com/office/drawing/2014/main" id="{D7AD8CDD-EE14-CB2F-45E8-1360153A14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50780815"/>
      </p:ext>
    </p:extLst>
  </p:cSld>
  <p:clrMapOvr>
    <a:masterClrMapping/>
  </p:clrMapOvr>
  <mc:AlternateContent xmlns:mc="http://schemas.openxmlformats.org/markup-compatibility/2006" xmlns:p14="http://schemas.microsoft.com/office/powerpoint/2010/main">
    <mc:Choice Requires="p14">
      <p:transition spd="slow" p14:dur="2000" advTm="23520"/>
    </mc:Choice>
    <mc:Fallback xmlns="">
      <p:transition spd="slow" advTm="23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7D54D-693E-2A69-AC61-6D59B9EDC4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B7597B-6344-8F86-0F15-689238AEC3F9}"/>
              </a:ext>
            </a:extLst>
          </p:cNvPr>
          <p:cNvSpPr>
            <a:spLocks noGrp="1"/>
          </p:cNvSpPr>
          <p:nvPr>
            <p:ph type="title"/>
          </p:nvPr>
        </p:nvSpPr>
        <p:spPr>
          <a:xfrm>
            <a:off x="184825" y="533021"/>
            <a:ext cx="8229600" cy="981810"/>
          </a:xfrm>
        </p:spPr>
        <p:txBody>
          <a:bodyPr/>
          <a:lstStyle/>
          <a:p>
            <a:r>
              <a:rPr lang="en-US" b="1" dirty="0">
                <a:latin typeface="Arial" panose="020B0604020202020204" pitchFamily="34" charset="0"/>
                <a:cs typeface="Arial" panose="020B0604020202020204" pitchFamily="34" charset="0"/>
              </a:rPr>
              <a:t>Knowledge Checkpoint</a:t>
            </a:r>
          </a:p>
        </p:txBody>
      </p:sp>
      <p:sp>
        <p:nvSpPr>
          <p:cNvPr id="3" name="Content Placeholder 2">
            <a:extLst>
              <a:ext uri="{FF2B5EF4-FFF2-40B4-BE49-F238E27FC236}">
                <a16:creationId xmlns:a16="http://schemas.microsoft.com/office/drawing/2014/main" id="{B854AC7C-1B68-9765-68FA-B44742BF26A9}"/>
              </a:ext>
            </a:extLst>
          </p:cNvPr>
          <p:cNvSpPr>
            <a:spLocks noGrp="1"/>
          </p:cNvSpPr>
          <p:nvPr>
            <p:ph idx="1"/>
          </p:nvPr>
        </p:nvSpPr>
        <p:spPr>
          <a:xfrm>
            <a:off x="330739" y="1514832"/>
            <a:ext cx="8907389" cy="5041612"/>
          </a:xfrm>
        </p:spPr>
        <p:txBody>
          <a:bodyPr/>
          <a:lstStyle/>
          <a:p>
            <a:pPr marL="0" indent="0">
              <a:buNone/>
            </a:pPr>
            <a:r>
              <a:rPr lang="en-US" sz="2400" dirty="0">
                <a:solidFill>
                  <a:schemeClr val="tx1"/>
                </a:solidFill>
                <a:latin typeface="Arial" panose="020B0604020202020204" pitchFamily="34" charset="0"/>
                <a:cs typeface="Arial" panose="020B0604020202020204" pitchFamily="34" charset="0"/>
              </a:rPr>
              <a:t>Who is responsible for assessing potential candidates for the SED waiver?</a:t>
            </a:r>
          </a:p>
          <a:p>
            <a:pPr marL="0" indent="0">
              <a:buNone/>
            </a:pPr>
            <a:endParaRPr lang="en-US" sz="2400" dirty="0">
              <a:solidFill>
                <a:schemeClr val="tx1"/>
              </a:solidFill>
              <a:latin typeface="Arial" panose="020B0604020202020204" pitchFamily="34" charset="0"/>
              <a:cs typeface="Arial" panose="020B0604020202020204" pitchFamily="34" charset="0"/>
            </a:endParaRPr>
          </a:p>
          <a:p>
            <a:pPr marL="0" indent="0">
              <a:buNone/>
            </a:pPr>
            <a:r>
              <a:rPr lang="en-US" sz="2400" dirty="0">
                <a:solidFill>
                  <a:schemeClr val="tx1"/>
                </a:solidFill>
                <a:latin typeface="Arial" panose="020B0604020202020204" pitchFamily="34" charset="0"/>
                <a:cs typeface="Arial" panose="020B0604020202020204" pitchFamily="34" charset="0"/>
              </a:rPr>
              <a:t>A) The child's family</a:t>
            </a:r>
            <a:br>
              <a:rPr lang="en-US" sz="2400"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B) The Wraparound Facilitator</a:t>
            </a:r>
            <a:br>
              <a:rPr lang="en-US" sz="2400" dirty="0">
                <a:solidFill>
                  <a:schemeClr val="tx1"/>
                </a:solidFill>
                <a:latin typeface="Arial" panose="020B0604020202020204" pitchFamily="34" charset="0"/>
                <a:cs typeface="Arial" panose="020B0604020202020204" pitchFamily="34" charset="0"/>
              </a:rPr>
            </a:br>
            <a:r>
              <a:rPr lang="en-US" sz="2400" b="1" dirty="0">
                <a:solidFill>
                  <a:schemeClr val="tx1"/>
                </a:solidFill>
                <a:latin typeface="Arial" panose="020B0604020202020204" pitchFamily="34" charset="0"/>
                <a:cs typeface="Arial" panose="020B0604020202020204" pitchFamily="34" charset="0"/>
              </a:rPr>
              <a:t>C) The CMHSP</a:t>
            </a:r>
            <a:br>
              <a:rPr lang="en-US" sz="2400" dirty="0">
                <a:solidFill>
                  <a:schemeClr val="tx1"/>
                </a:solidFill>
                <a:latin typeface="Arial" panose="020B0604020202020204" pitchFamily="34" charset="0"/>
                <a:cs typeface="Arial" panose="020B0604020202020204" pitchFamily="34" charset="0"/>
              </a:rPr>
            </a:br>
            <a:r>
              <a:rPr lang="en-US" sz="2400" dirty="0">
                <a:solidFill>
                  <a:schemeClr val="tx1"/>
                </a:solidFill>
                <a:latin typeface="Arial" panose="020B0604020202020204" pitchFamily="34" charset="0"/>
                <a:cs typeface="Arial" panose="020B0604020202020204" pitchFamily="34" charset="0"/>
              </a:rPr>
              <a:t>D) The Michigan Department of Health and Human Services (MDHHS)</a:t>
            </a:r>
          </a:p>
        </p:txBody>
      </p:sp>
      <p:pic>
        <p:nvPicPr>
          <p:cNvPr id="7" name="Audio 6">
            <a:extLst>
              <a:ext uri="{FF2B5EF4-FFF2-40B4-BE49-F238E27FC236}">
                <a16:creationId xmlns:a16="http://schemas.microsoft.com/office/drawing/2014/main" id="{C74E1CA3-19BF-723C-0566-EEAD9C4DA1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65012541"/>
      </p:ext>
    </p:extLst>
  </p:cSld>
  <p:clrMapOvr>
    <a:masterClrMapping/>
  </p:clrMapOvr>
  <mc:AlternateContent xmlns:mc="http://schemas.openxmlformats.org/markup-compatibility/2006" xmlns:p14="http://schemas.microsoft.com/office/powerpoint/2010/main">
    <mc:Choice Requires="p14">
      <p:transition spd="slow" p14:dur="2000" advTm="12947"/>
    </mc:Choice>
    <mc:Fallback xmlns="">
      <p:transition spd="slow" advTm="12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B371B-EB63-4E22-D3AE-5C445841AD22}"/>
              </a:ext>
            </a:extLst>
          </p:cNvPr>
          <p:cNvSpPr>
            <a:spLocks noGrp="1"/>
          </p:cNvSpPr>
          <p:nvPr>
            <p:ph type="title"/>
          </p:nvPr>
        </p:nvSpPr>
        <p:spPr>
          <a:xfrm>
            <a:off x="188843" y="419038"/>
            <a:ext cx="8229600" cy="981810"/>
          </a:xfrm>
        </p:spPr>
        <p:txBody>
          <a:bodyPr>
            <a:normAutofit fontScale="90000"/>
          </a:bodyPr>
          <a:lstStyle/>
          <a:p>
            <a:r>
              <a:rPr lang="en-US" b="1" dirty="0">
                <a:latin typeface="Arial" panose="020B0604020202020204" pitchFamily="34" charset="0"/>
                <a:cs typeface="Arial" panose="020B0604020202020204" pitchFamily="34" charset="0"/>
              </a:rPr>
              <a:t>The Children’s Waiver Program (CWP)</a:t>
            </a:r>
          </a:p>
        </p:txBody>
      </p:sp>
      <p:sp>
        <p:nvSpPr>
          <p:cNvPr id="3" name="Content Placeholder 2">
            <a:extLst>
              <a:ext uri="{FF2B5EF4-FFF2-40B4-BE49-F238E27FC236}">
                <a16:creationId xmlns:a16="http://schemas.microsoft.com/office/drawing/2014/main" id="{2C689729-F08B-9C12-7EB1-9F020597B7AA}"/>
              </a:ext>
            </a:extLst>
          </p:cNvPr>
          <p:cNvSpPr>
            <a:spLocks noGrp="1"/>
          </p:cNvSpPr>
          <p:nvPr>
            <p:ph idx="1"/>
          </p:nvPr>
        </p:nvSpPr>
        <p:spPr>
          <a:xfrm>
            <a:off x="327990" y="1395752"/>
            <a:ext cx="8408505" cy="4865900"/>
          </a:xfrm>
        </p:spPr>
        <p:txBody>
          <a:bodyPr/>
          <a:lstStyle/>
          <a:p>
            <a:r>
              <a:rPr lang="en-US" sz="2200" dirty="0">
                <a:solidFill>
                  <a:schemeClr val="tx1"/>
                </a:solidFill>
                <a:latin typeface="Arial" panose="020B0604020202020204" pitchFamily="34" charset="0"/>
                <a:cs typeface="Arial" panose="020B0604020202020204" pitchFamily="34" charset="0"/>
              </a:rPr>
              <a:t>The CWP is the only waiver that can waive parental income and resources in determining Medicaid eligibility for those who meet the other CWP eligibility criteria. </a:t>
            </a:r>
            <a:endParaRPr lang="en-US" sz="2200" dirty="0">
              <a:solidFill>
                <a:schemeClr val="tx1"/>
              </a:solidFill>
              <a:effectLst/>
              <a:latin typeface="Arial" panose="020B0604020202020204" pitchFamily="34" charset="0"/>
              <a:cs typeface="Arial" panose="020B0604020202020204" pitchFamily="34" charset="0"/>
            </a:endParaRPr>
          </a:p>
          <a:p>
            <a:pPr marL="0" indent="0">
              <a:buNone/>
            </a:pPr>
            <a:endParaRPr lang="en-US" sz="2200" dirty="0">
              <a:solidFill>
                <a:schemeClr val="tx1"/>
              </a:solidFill>
              <a:effectLst/>
              <a:latin typeface="Arial" panose="020B0604020202020204" pitchFamily="34" charset="0"/>
              <a:cs typeface="Arial" panose="020B0604020202020204" pitchFamily="34" charset="0"/>
            </a:endParaRPr>
          </a:p>
          <a:p>
            <a:r>
              <a:rPr lang="en-US" sz="2200" dirty="0">
                <a:solidFill>
                  <a:schemeClr val="tx1"/>
                </a:solidFill>
                <a:effectLst/>
                <a:latin typeface="Arial" panose="020B0604020202020204" pitchFamily="34" charset="0"/>
                <a:cs typeface="Arial" panose="020B0604020202020204" pitchFamily="34" charset="0"/>
              </a:rPr>
              <a:t>The CWP enables Medicaid to fund necessary HCBS for children with I/DD who reside with their birth or legally adoptive parent(s) or with a relative who has been named legal guardian under State law.</a:t>
            </a:r>
          </a:p>
          <a:p>
            <a:pPr marL="0" indent="0">
              <a:buNone/>
            </a:pPr>
            <a:endParaRPr lang="en-US" sz="2200" dirty="0">
              <a:solidFill>
                <a:schemeClr val="tx1"/>
              </a:solidFill>
              <a:effectLst/>
              <a:latin typeface="Arial" panose="020B0604020202020204" pitchFamily="34" charset="0"/>
              <a:cs typeface="Arial" panose="020B0604020202020204" pitchFamily="34" charset="0"/>
            </a:endParaRPr>
          </a:p>
          <a:p>
            <a:r>
              <a:rPr lang="en-US" sz="2200" dirty="0">
                <a:solidFill>
                  <a:schemeClr val="tx1"/>
                </a:solidFill>
                <a:latin typeface="Arial" panose="020B0604020202020204" pitchFamily="34" charset="0"/>
                <a:cs typeface="Arial" panose="020B0604020202020204" pitchFamily="34" charset="0"/>
              </a:rPr>
              <a:t>Some services such as Environmental Accessibility Adaptations (EAA’s) require prior authorization from MDHHS.</a:t>
            </a:r>
            <a:endParaRPr lang="en-US" sz="2200" dirty="0">
              <a:solidFill>
                <a:schemeClr val="tx1"/>
              </a:solidFill>
              <a:effectLst/>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pPr marL="0" indent="0">
              <a:buNone/>
            </a:pPr>
            <a:endParaRPr lang="en-US" dirty="0"/>
          </a:p>
        </p:txBody>
      </p:sp>
      <p:pic>
        <p:nvPicPr>
          <p:cNvPr id="14" name="Audio 13">
            <a:extLst>
              <a:ext uri="{FF2B5EF4-FFF2-40B4-BE49-F238E27FC236}">
                <a16:creationId xmlns:a16="http://schemas.microsoft.com/office/drawing/2014/main" id="{7B5AA6C6-A1D5-51C4-78C5-F897CF0D04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87837982"/>
      </p:ext>
    </p:extLst>
  </p:cSld>
  <p:clrMapOvr>
    <a:masterClrMapping/>
  </p:clrMapOvr>
  <mc:AlternateContent xmlns:mc="http://schemas.openxmlformats.org/markup-compatibility/2006" xmlns:p14="http://schemas.microsoft.com/office/powerpoint/2010/main">
    <mc:Choice Requires="p14">
      <p:transition spd="slow" p14:dur="2000" advTm="40789"/>
    </mc:Choice>
    <mc:Fallback xmlns="">
      <p:transition spd="slow" advTm="40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6B286-26D3-043F-1669-AD6266327DD0}"/>
              </a:ext>
            </a:extLst>
          </p:cNvPr>
          <p:cNvSpPr>
            <a:spLocks noGrp="1"/>
          </p:cNvSpPr>
          <p:nvPr>
            <p:ph type="title"/>
          </p:nvPr>
        </p:nvSpPr>
        <p:spPr>
          <a:xfrm>
            <a:off x="457200" y="1681308"/>
            <a:ext cx="8229600" cy="981810"/>
          </a:xfrm>
        </p:spPr>
        <p:txBody>
          <a:bodyPr lIns="91440" tIns="45720" rIns="91440" bIns="45720" anchor="t">
            <a:normAutofit/>
          </a:bodyPr>
          <a:lstStyle/>
          <a:p>
            <a:r>
              <a:rPr lang="en-US" sz="4800" b="1" dirty="0">
                <a:latin typeface="Arial" panose="020B0604020202020204" pitchFamily="34" charset="0"/>
                <a:ea typeface="ＭＳ Ｐゴシック"/>
                <a:cs typeface="Arial" panose="020B0604020202020204" pitchFamily="34" charset="0"/>
              </a:rPr>
              <a:t>PART 1:</a:t>
            </a:r>
            <a:endParaRPr lang="en-US" sz="48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FD075AC-D17F-979D-150B-B49F80C74C66}"/>
              </a:ext>
            </a:extLst>
          </p:cNvPr>
          <p:cNvSpPr>
            <a:spLocks noGrp="1"/>
          </p:cNvSpPr>
          <p:nvPr>
            <p:ph idx="1"/>
          </p:nvPr>
        </p:nvSpPr>
        <p:spPr>
          <a:xfrm>
            <a:off x="457200" y="2953554"/>
            <a:ext cx="8229600" cy="2175607"/>
          </a:xfrm>
        </p:spPr>
        <p:txBody>
          <a:bodyPr lIns="91440" tIns="45720" rIns="91440" bIns="45720" anchor="t"/>
          <a:lstStyle/>
          <a:p>
            <a:pPr marL="0" indent="0">
              <a:buNone/>
            </a:pPr>
            <a:r>
              <a:rPr lang="en-US" sz="4800" b="1" dirty="0">
                <a:latin typeface="Arial" panose="020B0604020202020204" pitchFamily="34" charset="0"/>
                <a:ea typeface="ＭＳ Ｐゴシック"/>
                <a:cs typeface="Arial" panose="020B0604020202020204" pitchFamily="34" charset="0"/>
              </a:rPr>
              <a:t>The Evolution of HCBS in Michigan</a:t>
            </a:r>
          </a:p>
        </p:txBody>
      </p:sp>
      <p:pic>
        <p:nvPicPr>
          <p:cNvPr id="7" name="Audio 6">
            <a:extLst>
              <a:ext uri="{FF2B5EF4-FFF2-40B4-BE49-F238E27FC236}">
                <a16:creationId xmlns:a16="http://schemas.microsoft.com/office/drawing/2014/main" id="{DB604F43-5908-A45C-DA97-FD6DFE781C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35531183"/>
      </p:ext>
    </p:extLst>
  </p:cSld>
  <p:clrMapOvr>
    <a:masterClrMapping/>
  </p:clrMapOvr>
  <mc:AlternateContent xmlns:mc="http://schemas.openxmlformats.org/markup-compatibility/2006" xmlns:p14="http://schemas.microsoft.com/office/powerpoint/2010/main">
    <mc:Choice Requires="p14">
      <p:transition spd="slow" p14:dur="2000" advTm="5951"/>
    </mc:Choice>
    <mc:Fallback xmlns="">
      <p:transition spd="slow" advTm="5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B371B-EB63-4E22-D3AE-5C445841AD22}"/>
              </a:ext>
            </a:extLst>
          </p:cNvPr>
          <p:cNvSpPr>
            <a:spLocks noGrp="1"/>
          </p:cNvSpPr>
          <p:nvPr>
            <p:ph type="title"/>
          </p:nvPr>
        </p:nvSpPr>
        <p:spPr>
          <a:xfrm>
            <a:off x="188843" y="419038"/>
            <a:ext cx="8229600" cy="981810"/>
          </a:xfrm>
        </p:spPr>
        <p:txBody>
          <a:bodyPr/>
          <a:lstStyle/>
          <a:p>
            <a:r>
              <a:rPr lang="en-US" b="1" dirty="0">
                <a:latin typeface="Arial" panose="020B0604020202020204" pitchFamily="34" charset="0"/>
                <a:cs typeface="Arial" panose="020B0604020202020204" pitchFamily="34" charset="0"/>
              </a:rPr>
              <a:t>CWP- Key Provisions</a:t>
            </a:r>
          </a:p>
        </p:txBody>
      </p:sp>
      <p:sp>
        <p:nvSpPr>
          <p:cNvPr id="3" name="Content Placeholder 2">
            <a:extLst>
              <a:ext uri="{FF2B5EF4-FFF2-40B4-BE49-F238E27FC236}">
                <a16:creationId xmlns:a16="http://schemas.microsoft.com/office/drawing/2014/main" id="{2C689729-F08B-9C12-7EB1-9F020597B7AA}"/>
              </a:ext>
            </a:extLst>
          </p:cNvPr>
          <p:cNvSpPr>
            <a:spLocks noGrp="1"/>
          </p:cNvSpPr>
          <p:nvPr>
            <p:ph idx="1"/>
          </p:nvPr>
        </p:nvSpPr>
        <p:spPr>
          <a:xfrm>
            <a:off x="149086" y="1093305"/>
            <a:ext cx="8845827" cy="4880112"/>
          </a:xfrm>
        </p:spPr>
        <p:txBody>
          <a:bodyPr/>
          <a:lstStyle/>
          <a:p>
            <a:endParaRPr lang="en-US" sz="2000" dirty="0">
              <a:solidFill>
                <a:schemeClr val="tx1"/>
              </a:solidFill>
              <a:latin typeface="Arial" panose="020B0604020202020204" pitchFamily="34" charset="0"/>
              <a:cs typeface="Arial" panose="020B0604020202020204" pitchFamily="34" charset="0"/>
            </a:endParaRPr>
          </a:p>
          <a:p>
            <a:r>
              <a:rPr lang="en-US" sz="2000" dirty="0">
                <a:solidFill>
                  <a:schemeClr val="tx1"/>
                </a:solidFill>
                <a:effectLst/>
                <a:latin typeface="Arial" panose="020B0604020202020204" pitchFamily="34" charset="0"/>
                <a:cs typeface="Arial" panose="020B0604020202020204" pitchFamily="34" charset="0"/>
              </a:rPr>
              <a:t>The CMHSP is responsible for assessing individuals for waiver eligibility. The CMHSP is also responsible for referring potential waiver enrollees by completing the CWP "pre-screen" form and sending it to the MDHHS to determine priority rating.</a:t>
            </a:r>
          </a:p>
          <a:p>
            <a:pPr marL="0" indent="0">
              <a:buNone/>
            </a:pPr>
            <a:endParaRPr lang="en-US" sz="2000" dirty="0">
              <a:solidFill>
                <a:schemeClr val="tx1"/>
              </a:solidFill>
              <a:latin typeface="Arial" panose="020B0604020202020204" pitchFamily="34" charset="0"/>
              <a:cs typeface="Arial" panose="020B0604020202020204" pitchFamily="34" charset="0"/>
            </a:endParaRPr>
          </a:p>
          <a:p>
            <a:r>
              <a:rPr lang="en-US" sz="2000" dirty="0">
                <a:solidFill>
                  <a:schemeClr val="tx1"/>
                </a:solidFill>
                <a:effectLst/>
                <a:latin typeface="Arial" panose="020B0604020202020204" pitchFamily="34" charset="0"/>
                <a:cs typeface="Arial" panose="020B0604020202020204" pitchFamily="34" charset="0"/>
              </a:rPr>
              <a:t>The CMHSP is responsible for the coordination of the child’s waiver services. The case manager, the child and their family, friends, and other professional members of the planning team work cooperatively to identify the child’s needs and to secure the necessary services. </a:t>
            </a:r>
          </a:p>
          <a:p>
            <a:endParaRPr lang="en-US" sz="2000" dirty="0">
              <a:solidFill>
                <a:schemeClr val="tx1"/>
              </a:solidFill>
              <a:latin typeface="Arial" panose="020B0604020202020204" pitchFamily="34" charset="0"/>
              <a:cs typeface="Arial" panose="020B0604020202020204" pitchFamily="34" charset="0"/>
            </a:endParaRPr>
          </a:p>
          <a:p>
            <a:r>
              <a:rPr lang="en-US" sz="2000" dirty="0">
                <a:solidFill>
                  <a:schemeClr val="tx1"/>
                </a:solidFill>
                <a:effectLst/>
                <a:latin typeface="Arial" panose="020B0604020202020204" pitchFamily="34" charset="0"/>
                <a:cs typeface="Arial" panose="020B0604020202020204" pitchFamily="34" charset="0"/>
              </a:rPr>
              <a:t>A CWP beneficiary must receive at least one children’s waiver service per month in order to retain eligibility. </a:t>
            </a:r>
            <a:endParaRPr lang="en-US" sz="2000" dirty="0">
              <a:solidFill>
                <a:schemeClr val="tx1"/>
              </a:solidFill>
              <a:latin typeface="Arial" panose="020B0604020202020204" pitchFamily="34" charset="0"/>
              <a:cs typeface="Arial" panose="020B0604020202020204" pitchFamily="34" charset="0"/>
            </a:endParaRPr>
          </a:p>
          <a:p>
            <a:endParaRPr lang="en-US" dirty="0"/>
          </a:p>
        </p:txBody>
      </p:sp>
      <p:pic>
        <p:nvPicPr>
          <p:cNvPr id="6" name="Audio 5">
            <a:extLst>
              <a:ext uri="{FF2B5EF4-FFF2-40B4-BE49-F238E27FC236}">
                <a16:creationId xmlns:a16="http://schemas.microsoft.com/office/drawing/2014/main" id="{AC84A9A5-73F4-4B1A-DCFF-841B6CF371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15612730"/>
      </p:ext>
    </p:extLst>
  </p:cSld>
  <p:clrMapOvr>
    <a:masterClrMapping/>
  </p:clrMapOvr>
  <mc:AlternateContent xmlns:mc="http://schemas.openxmlformats.org/markup-compatibility/2006" xmlns:p14="http://schemas.microsoft.com/office/powerpoint/2010/main">
    <mc:Choice Requires="p14">
      <p:transition spd="slow" p14:dur="2000" advTm="47874"/>
    </mc:Choice>
    <mc:Fallback xmlns="">
      <p:transition spd="slow" advTm="47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B371B-EB63-4E22-D3AE-5C445841AD22}"/>
              </a:ext>
            </a:extLst>
          </p:cNvPr>
          <p:cNvSpPr>
            <a:spLocks noGrp="1"/>
          </p:cNvSpPr>
          <p:nvPr>
            <p:ph type="title"/>
          </p:nvPr>
        </p:nvSpPr>
        <p:spPr>
          <a:xfrm>
            <a:off x="109330" y="309708"/>
            <a:ext cx="8229600" cy="455605"/>
          </a:xfrm>
        </p:spPr>
        <p:txBody>
          <a:bodyPr>
            <a:noAutofit/>
          </a:bodyPr>
          <a:lstStyle/>
          <a:p>
            <a:r>
              <a:rPr lang="en-US" sz="3000" b="1" dirty="0">
                <a:latin typeface="Arial" panose="020B0604020202020204" pitchFamily="34" charset="0"/>
                <a:cs typeface="Arial" panose="020B0604020202020204" pitchFamily="34" charset="0"/>
              </a:rPr>
              <a:t>CWP- Eligibility</a:t>
            </a:r>
          </a:p>
        </p:txBody>
      </p:sp>
      <p:sp>
        <p:nvSpPr>
          <p:cNvPr id="3" name="Content Placeholder 2">
            <a:extLst>
              <a:ext uri="{FF2B5EF4-FFF2-40B4-BE49-F238E27FC236}">
                <a16:creationId xmlns:a16="http://schemas.microsoft.com/office/drawing/2014/main" id="{2C689729-F08B-9C12-7EB1-9F020597B7AA}"/>
              </a:ext>
            </a:extLst>
          </p:cNvPr>
          <p:cNvSpPr>
            <a:spLocks noGrp="1"/>
          </p:cNvSpPr>
          <p:nvPr>
            <p:ph idx="1"/>
          </p:nvPr>
        </p:nvSpPr>
        <p:spPr>
          <a:xfrm>
            <a:off x="109330" y="955733"/>
            <a:ext cx="8845827" cy="5227982"/>
          </a:xfrm>
        </p:spPr>
        <p:txBody>
          <a:bodyPr/>
          <a:lstStyle/>
          <a:p>
            <a:pPr marL="0" indent="0">
              <a:buNone/>
            </a:pPr>
            <a:r>
              <a:rPr lang="en-US" sz="1500" dirty="0">
                <a:solidFill>
                  <a:schemeClr val="tx1"/>
                </a:solidFill>
                <a:effectLst/>
                <a:latin typeface="Arial" panose="020B0604020202020204" pitchFamily="34" charset="0"/>
                <a:cs typeface="Arial" panose="020B0604020202020204" pitchFamily="34" charset="0"/>
              </a:rPr>
              <a:t>The following eligibility requirements must be met: </a:t>
            </a:r>
          </a:p>
          <a:p>
            <a:pPr marL="0" indent="0">
              <a:buNone/>
            </a:pPr>
            <a:endParaRPr lang="en-US" sz="1500" dirty="0">
              <a:solidFill>
                <a:schemeClr val="tx1"/>
              </a:solidFill>
              <a:latin typeface="Arial" panose="020B0604020202020204" pitchFamily="34" charset="0"/>
              <a:cs typeface="Arial" panose="020B0604020202020204" pitchFamily="34" charset="0"/>
            </a:endParaRPr>
          </a:p>
          <a:p>
            <a:r>
              <a:rPr lang="en-US" sz="1500" dirty="0">
                <a:solidFill>
                  <a:schemeClr val="tx1"/>
                </a:solidFill>
                <a:effectLst/>
                <a:latin typeface="Arial" panose="020B0604020202020204" pitchFamily="34" charset="0"/>
                <a:cs typeface="Arial" panose="020B0604020202020204" pitchFamily="34" charset="0"/>
              </a:rPr>
              <a:t>The child must have an I/DD (as defined in Michigan state law), be less than 18 years of age and in need of habilitation services. </a:t>
            </a:r>
          </a:p>
          <a:p>
            <a:endParaRPr lang="en-US" sz="1500" dirty="0">
              <a:solidFill>
                <a:schemeClr val="tx1"/>
              </a:solidFill>
              <a:latin typeface="Arial" panose="020B0604020202020204" pitchFamily="34" charset="0"/>
              <a:cs typeface="Arial" panose="020B0604020202020204" pitchFamily="34" charset="0"/>
            </a:endParaRPr>
          </a:p>
          <a:p>
            <a:r>
              <a:rPr lang="en-US" sz="1500" dirty="0">
                <a:solidFill>
                  <a:schemeClr val="tx1"/>
                </a:solidFill>
                <a:effectLst/>
                <a:latin typeface="Arial" panose="020B0604020202020204" pitchFamily="34" charset="0"/>
                <a:cs typeface="Arial" panose="020B0604020202020204" pitchFamily="34" charset="0"/>
              </a:rPr>
              <a:t>The child must have a score on the Global Assessment of Functioning (GAF) Scale of 50 or below. </a:t>
            </a:r>
          </a:p>
          <a:p>
            <a:endParaRPr lang="en-US" sz="1500" dirty="0">
              <a:solidFill>
                <a:schemeClr val="tx1"/>
              </a:solidFill>
              <a:latin typeface="Arial" panose="020B0604020202020204" pitchFamily="34" charset="0"/>
              <a:cs typeface="Arial" panose="020B0604020202020204" pitchFamily="34" charset="0"/>
            </a:endParaRPr>
          </a:p>
          <a:p>
            <a:r>
              <a:rPr lang="en-US" sz="1500" dirty="0">
                <a:solidFill>
                  <a:schemeClr val="tx1"/>
                </a:solidFill>
                <a:effectLst/>
                <a:latin typeface="Arial" panose="020B0604020202020204" pitchFamily="34" charset="0"/>
                <a:cs typeface="Arial" panose="020B0604020202020204" pitchFamily="34" charset="0"/>
              </a:rPr>
              <a:t>The child must reside with their birth or legally adoptive parent(s) or with a relative who has been named their legal guardian under the laws of the State of Michigan, provided the relative is not paid to provide foster care for that child. </a:t>
            </a:r>
          </a:p>
          <a:p>
            <a:endParaRPr lang="en-US" sz="1500" dirty="0">
              <a:solidFill>
                <a:schemeClr val="tx1"/>
              </a:solidFill>
              <a:latin typeface="Arial" panose="020B0604020202020204" pitchFamily="34" charset="0"/>
              <a:cs typeface="Arial" panose="020B0604020202020204" pitchFamily="34" charset="0"/>
            </a:endParaRPr>
          </a:p>
          <a:p>
            <a:r>
              <a:rPr lang="en-US" sz="1500" dirty="0">
                <a:solidFill>
                  <a:schemeClr val="tx1"/>
                </a:solidFill>
                <a:effectLst/>
                <a:latin typeface="Arial" panose="020B0604020202020204" pitchFamily="34" charset="0"/>
                <a:cs typeface="Arial" panose="020B0604020202020204" pitchFamily="34" charset="0"/>
              </a:rPr>
              <a:t>The child is at risk of  out-of</a:t>
            </a:r>
            <a:r>
              <a:rPr lang="en-US" sz="1500" dirty="0">
                <a:solidFill>
                  <a:schemeClr val="tx1"/>
                </a:solidFill>
                <a:latin typeface="Arial" panose="020B0604020202020204" pitchFamily="34" charset="0"/>
                <a:cs typeface="Arial" panose="020B0604020202020204" pitchFamily="34" charset="0"/>
              </a:rPr>
              <a:t>-home placement and requires the level of care available in an ICF/IID facility because of the intensity of the child’s care and the lack of needed support in the family home. </a:t>
            </a:r>
          </a:p>
          <a:p>
            <a:pPr marL="0" indent="0">
              <a:buNone/>
            </a:pPr>
            <a:endParaRPr lang="en-US" sz="1500" dirty="0">
              <a:solidFill>
                <a:schemeClr val="tx1"/>
              </a:solidFill>
              <a:effectLst/>
              <a:latin typeface="Arial" panose="020B0604020202020204" pitchFamily="34" charset="0"/>
              <a:cs typeface="Arial" panose="020B0604020202020204" pitchFamily="34" charset="0"/>
            </a:endParaRPr>
          </a:p>
          <a:p>
            <a:r>
              <a:rPr lang="en-US" sz="1500" dirty="0">
                <a:solidFill>
                  <a:schemeClr val="tx1"/>
                </a:solidFill>
                <a:effectLst/>
                <a:latin typeface="Arial" panose="020B0604020202020204" pitchFamily="34" charset="0"/>
                <a:cs typeface="Arial" panose="020B0604020202020204" pitchFamily="34" charset="0"/>
              </a:rPr>
              <a:t>The child must meet Medicaid income and asset limits when viewed as a family of one (the parent's income is waived). </a:t>
            </a:r>
          </a:p>
          <a:p>
            <a:endParaRPr lang="en-US" sz="1500" dirty="0">
              <a:solidFill>
                <a:schemeClr val="tx1"/>
              </a:solidFill>
              <a:effectLst/>
              <a:latin typeface="Arial" panose="020B0604020202020204" pitchFamily="34" charset="0"/>
              <a:cs typeface="Arial" panose="020B0604020202020204" pitchFamily="34" charset="0"/>
            </a:endParaRPr>
          </a:p>
          <a:p>
            <a:r>
              <a:rPr lang="en-US" sz="1500" dirty="0">
                <a:solidFill>
                  <a:schemeClr val="tx1"/>
                </a:solidFill>
                <a:effectLst/>
                <a:latin typeface="Arial" panose="020B0604020202020204" pitchFamily="34" charset="0"/>
                <a:cs typeface="Arial" panose="020B0604020202020204" pitchFamily="34" charset="0"/>
              </a:rPr>
              <a:t>The child’s intellectual or functional limitations indicate that they would be eligible for health, habilitative and active treatment services provided at the ICF/IID level of care. </a:t>
            </a:r>
          </a:p>
          <a:p>
            <a:endParaRPr lang="en-US" dirty="0"/>
          </a:p>
        </p:txBody>
      </p:sp>
      <p:pic>
        <p:nvPicPr>
          <p:cNvPr id="6" name="Audio 5">
            <a:extLst>
              <a:ext uri="{FF2B5EF4-FFF2-40B4-BE49-F238E27FC236}">
                <a16:creationId xmlns:a16="http://schemas.microsoft.com/office/drawing/2014/main" id="{DDAD5A2B-3253-8DB1-02C9-94D32A6AD1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79790345"/>
      </p:ext>
    </p:extLst>
  </p:cSld>
  <p:clrMapOvr>
    <a:masterClrMapping/>
  </p:clrMapOvr>
  <mc:AlternateContent xmlns:mc="http://schemas.openxmlformats.org/markup-compatibility/2006" xmlns:p14="http://schemas.microsoft.com/office/powerpoint/2010/main">
    <mc:Choice Requires="p14">
      <p:transition spd="slow" p14:dur="2000" advTm="72792"/>
    </mc:Choice>
    <mc:Fallback xmlns="">
      <p:transition spd="slow" advTm="72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B371B-EB63-4E22-D3AE-5C445841AD22}"/>
              </a:ext>
            </a:extLst>
          </p:cNvPr>
          <p:cNvSpPr>
            <a:spLocks noGrp="1"/>
          </p:cNvSpPr>
          <p:nvPr>
            <p:ph type="title"/>
          </p:nvPr>
        </p:nvSpPr>
        <p:spPr>
          <a:xfrm>
            <a:off x="109330" y="309708"/>
            <a:ext cx="8229600" cy="455605"/>
          </a:xfrm>
        </p:spPr>
        <p:txBody>
          <a:bodyPr>
            <a:noAutofit/>
          </a:bodyPr>
          <a:lstStyle/>
          <a:p>
            <a:r>
              <a:rPr lang="en-US" sz="3000" b="1" dirty="0">
                <a:latin typeface="Arial" panose="020B0604020202020204" pitchFamily="34" charset="0"/>
                <a:cs typeface="Arial" panose="020B0604020202020204" pitchFamily="34" charset="0"/>
              </a:rPr>
              <a:t>CWP- Covered Services</a:t>
            </a:r>
          </a:p>
        </p:txBody>
      </p:sp>
      <p:sp>
        <p:nvSpPr>
          <p:cNvPr id="3" name="Content Placeholder 2">
            <a:extLst>
              <a:ext uri="{FF2B5EF4-FFF2-40B4-BE49-F238E27FC236}">
                <a16:creationId xmlns:a16="http://schemas.microsoft.com/office/drawing/2014/main" id="{2C689729-F08B-9C12-7EB1-9F020597B7AA}"/>
              </a:ext>
            </a:extLst>
          </p:cNvPr>
          <p:cNvSpPr>
            <a:spLocks noGrp="1"/>
          </p:cNvSpPr>
          <p:nvPr>
            <p:ph idx="1"/>
          </p:nvPr>
        </p:nvSpPr>
        <p:spPr>
          <a:xfrm>
            <a:off x="298174" y="1133061"/>
            <a:ext cx="8557591" cy="4522304"/>
          </a:xfrm>
        </p:spPr>
        <p:txBody>
          <a:bodyPr/>
          <a:lstStyle/>
          <a:p>
            <a:r>
              <a:rPr lang="en-US" sz="1900" dirty="0">
                <a:solidFill>
                  <a:schemeClr val="tx1"/>
                </a:solidFill>
                <a:latin typeface="Arial" panose="020B0604020202020204" pitchFamily="34" charset="0"/>
                <a:cs typeface="Arial" panose="020B0604020202020204" pitchFamily="34" charset="0"/>
              </a:rPr>
              <a:t>Community Living Supports.</a:t>
            </a:r>
          </a:p>
          <a:p>
            <a:r>
              <a:rPr lang="en-US" sz="1900" dirty="0">
                <a:solidFill>
                  <a:schemeClr val="tx1"/>
                </a:solidFill>
                <a:latin typeface="Arial" panose="020B0604020202020204" pitchFamily="34" charset="0"/>
                <a:cs typeface="Arial" panose="020B0604020202020204" pitchFamily="34" charset="0"/>
              </a:rPr>
              <a:t>Enhanced Transportation.</a:t>
            </a:r>
          </a:p>
          <a:p>
            <a:r>
              <a:rPr lang="en-US" sz="1900" dirty="0">
                <a:solidFill>
                  <a:schemeClr val="tx1"/>
                </a:solidFill>
                <a:latin typeface="Arial" panose="020B0604020202020204" pitchFamily="34" charset="0"/>
                <a:cs typeface="Arial" panose="020B0604020202020204" pitchFamily="34" charset="0"/>
              </a:rPr>
              <a:t>Environmental Accessibility Adaptations (EAA). </a:t>
            </a:r>
          </a:p>
          <a:p>
            <a:r>
              <a:rPr lang="en-US" sz="1900" dirty="0">
                <a:solidFill>
                  <a:schemeClr val="tx1"/>
                </a:solidFill>
                <a:latin typeface="Arial" panose="020B0604020202020204" pitchFamily="34" charset="0"/>
                <a:cs typeface="Arial" panose="020B0604020202020204" pitchFamily="34" charset="0"/>
              </a:rPr>
              <a:t>Family Training.</a:t>
            </a:r>
          </a:p>
          <a:p>
            <a:r>
              <a:rPr lang="en-US" sz="1900" dirty="0">
                <a:solidFill>
                  <a:schemeClr val="tx1"/>
                </a:solidFill>
                <a:latin typeface="Arial" panose="020B0604020202020204" pitchFamily="34" charset="0"/>
                <a:cs typeface="Arial" panose="020B0604020202020204" pitchFamily="34" charset="0"/>
              </a:rPr>
              <a:t>Non-Family Training.</a:t>
            </a:r>
          </a:p>
          <a:p>
            <a:r>
              <a:rPr lang="en-US" sz="1900" dirty="0">
                <a:solidFill>
                  <a:schemeClr val="tx1"/>
                </a:solidFill>
                <a:latin typeface="Arial" panose="020B0604020202020204" pitchFamily="34" charset="0"/>
                <a:cs typeface="Arial" panose="020B0604020202020204" pitchFamily="34" charset="0"/>
              </a:rPr>
              <a:t>Financial Management Services.</a:t>
            </a:r>
          </a:p>
          <a:p>
            <a:r>
              <a:rPr lang="en-US" sz="1900" dirty="0">
                <a:solidFill>
                  <a:schemeClr val="tx1"/>
                </a:solidFill>
                <a:latin typeface="Arial" panose="020B0604020202020204" pitchFamily="34" charset="0"/>
                <a:cs typeface="Arial" panose="020B0604020202020204" pitchFamily="34" charset="0"/>
              </a:rPr>
              <a:t>Overnight Health and Safety Supports.</a:t>
            </a:r>
          </a:p>
          <a:p>
            <a:r>
              <a:rPr lang="en-US" sz="1900" dirty="0">
                <a:solidFill>
                  <a:schemeClr val="tx1"/>
                </a:solidFill>
                <a:latin typeface="Arial" panose="020B0604020202020204" pitchFamily="34" charset="0"/>
                <a:cs typeface="Arial" panose="020B0604020202020204" pitchFamily="34" charset="0"/>
              </a:rPr>
              <a:t>Respite Care.</a:t>
            </a:r>
          </a:p>
          <a:p>
            <a:r>
              <a:rPr lang="en-US" sz="1900" dirty="0">
                <a:solidFill>
                  <a:schemeClr val="tx1"/>
                </a:solidFill>
                <a:latin typeface="Arial" panose="020B0604020202020204" pitchFamily="34" charset="0"/>
                <a:cs typeface="Arial" panose="020B0604020202020204" pitchFamily="34" charset="0"/>
              </a:rPr>
              <a:t>Specialized Medical Equipment and Supplies.</a:t>
            </a:r>
          </a:p>
          <a:p>
            <a:r>
              <a:rPr lang="en-US" sz="1900" dirty="0">
                <a:solidFill>
                  <a:schemeClr val="tx1"/>
                </a:solidFill>
                <a:latin typeface="Arial" panose="020B0604020202020204" pitchFamily="34" charset="0"/>
                <a:cs typeface="Arial" panose="020B0604020202020204" pitchFamily="34" charset="0"/>
              </a:rPr>
              <a:t>Specialty Services.</a:t>
            </a:r>
          </a:p>
          <a:p>
            <a:pPr lvl="1"/>
            <a:r>
              <a:rPr lang="en-US" sz="1600" dirty="0">
                <a:solidFill>
                  <a:schemeClr val="tx1"/>
                </a:solidFill>
                <a:latin typeface="Arial" panose="020B0604020202020204" pitchFamily="34" charset="0"/>
                <a:cs typeface="Arial" panose="020B0604020202020204" pitchFamily="34" charset="0"/>
              </a:rPr>
              <a:t>Music Therapies.</a:t>
            </a:r>
          </a:p>
          <a:p>
            <a:pPr lvl="1"/>
            <a:r>
              <a:rPr lang="en-US" sz="1600" dirty="0">
                <a:solidFill>
                  <a:schemeClr val="tx1"/>
                </a:solidFill>
                <a:latin typeface="Arial" panose="020B0604020202020204" pitchFamily="34" charset="0"/>
                <a:cs typeface="Arial" panose="020B0604020202020204" pitchFamily="34" charset="0"/>
              </a:rPr>
              <a:t>Recreation Therapies.</a:t>
            </a:r>
          </a:p>
          <a:p>
            <a:pPr lvl="1"/>
            <a:r>
              <a:rPr lang="en-US" sz="1600" dirty="0">
                <a:solidFill>
                  <a:schemeClr val="tx1"/>
                </a:solidFill>
                <a:latin typeface="Arial" panose="020B0604020202020204" pitchFamily="34" charset="0"/>
                <a:cs typeface="Arial" panose="020B0604020202020204" pitchFamily="34" charset="0"/>
              </a:rPr>
              <a:t>Art Therapies.</a:t>
            </a:r>
          </a:p>
          <a:p>
            <a:pPr lvl="1"/>
            <a:r>
              <a:rPr lang="en-US" sz="1600" dirty="0">
                <a:solidFill>
                  <a:schemeClr val="tx1"/>
                </a:solidFill>
                <a:latin typeface="Arial" panose="020B0604020202020204" pitchFamily="34" charset="0"/>
                <a:cs typeface="Arial" panose="020B0604020202020204" pitchFamily="34" charset="0"/>
              </a:rPr>
              <a:t>Massage Therapies.</a:t>
            </a:r>
          </a:p>
          <a:p>
            <a:pPr lvl="1"/>
            <a:r>
              <a:rPr lang="en-US" sz="1600" dirty="0">
                <a:solidFill>
                  <a:schemeClr val="tx1"/>
                </a:solidFill>
                <a:latin typeface="Arial" panose="020B0604020202020204" pitchFamily="34" charset="0"/>
                <a:cs typeface="Arial" panose="020B0604020202020204" pitchFamily="34" charset="0"/>
              </a:rPr>
              <a:t>Equine Therapy.</a:t>
            </a:r>
          </a:p>
          <a:p>
            <a:endParaRPr lang="en-US" dirty="0"/>
          </a:p>
        </p:txBody>
      </p:sp>
      <p:pic>
        <p:nvPicPr>
          <p:cNvPr id="10" name="Audio 9">
            <a:extLst>
              <a:ext uri="{FF2B5EF4-FFF2-40B4-BE49-F238E27FC236}">
                <a16:creationId xmlns:a16="http://schemas.microsoft.com/office/drawing/2014/main" id="{3EFD7666-D3D8-158D-D055-C1F3E69B2C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5363026"/>
      </p:ext>
    </p:extLst>
  </p:cSld>
  <p:clrMapOvr>
    <a:masterClrMapping/>
  </p:clrMapOvr>
  <mc:AlternateContent xmlns:mc="http://schemas.openxmlformats.org/markup-compatibility/2006" xmlns:p14="http://schemas.microsoft.com/office/powerpoint/2010/main">
    <mc:Choice Requires="p14">
      <p:transition spd="slow" p14:dur="2000" advTm="36760"/>
    </mc:Choice>
    <mc:Fallback xmlns="">
      <p:transition spd="slow" advTm="36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0D5FF-E39E-4891-FE98-F3D29F32844E}"/>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CWP- Additional Resources</a:t>
            </a:r>
          </a:p>
        </p:txBody>
      </p:sp>
      <p:sp>
        <p:nvSpPr>
          <p:cNvPr id="3" name="Content Placeholder 2">
            <a:extLst>
              <a:ext uri="{FF2B5EF4-FFF2-40B4-BE49-F238E27FC236}">
                <a16:creationId xmlns:a16="http://schemas.microsoft.com/office/drawing/2014/main" id="{FD48DFA3-0ED4-CCF8-3470-055FBDC52787}"/>
              </a:ext>
            </a:extLst>
          </p:cNvPr>
          <p:cNvSpPr>
            <a:spLocks noGrp="1"/>
          </p:cNvSpPr>
          <p:nvPr>
            <p:ph idx="1"/>
          </p:nvPr>
        </p:nvSpPr>
        <p:spPr>
          <a:xfrm>
            <a:off x="377687" y="1728840"/>
            <a:ext cx="8229600" cy="4066495"/>
          </a:xfrm>
        </p:spPr>
        <p:txBody>
          <a:bodyPr/>
          <a:lstStyle/>
          <a:p>
            <a:r>
              <a:rPr lang="en-US" dirty="0">
                <a:latin typeface="Arial" panose="020B0604020202020204" pitchFamily="34" charset="0"/>
                <a:cs typeface="Arial" panose="020B0604020202020204" pitchFamily="34" charset="0"/>
                <a:hlinkClick r:id="rId5"/>
              </a:rPr>
              <a:t>Medicaid Provider Manual, Section 14 </a:t>
            </a: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hlinkClick r:id="rId6"/>
              </a:rPr>
              <a:t>MDHHS- Children’s Waiver Program</a:t>
            </a:r>
            <a:endParaRPr lang="en-US" dirty="0">
              <a:latin typeface="Arial" panose="020B0604020202020204" pitchFamily="34" charset="0"/>
              <a:cs typeface="Arial" panose="020B0604020202020204" pitchFamily="34" charset="0"/>
            </a:endParaRPr>
          </a:p>
        </p:txBody>
      </p:sp>
      <p:pic>
        <p:nvPicPr>
          <p:cNvPr id="6" name="Audio 5">
            <a:extLst>
              <a:ext uri="{FF2B5EF4-FFF2-40B4-BE49-F238E27FC236}">
                <a16:creationId xmlns:a16="http://schemas.microsoft.com/office/drawing/2014/main" id="{174BC8CC-2B0F-34F9-09A7-E064754B4D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8146519"/>
      </p:ext>
    </p:extLst>
  </p:cSld>
  <p:clrMapOvr>
    <a:masterClrMapping/>
  </p:clrMapOvr>
  <mc:AlternateContent xmlns:mc="http://schemas.openxmlformats.org/markup-compatibility/2006" xmlns:p14="http://schemas.microsoft.com/office/powerpoint/2010/main">
    <mc:Choice Requires="p14">
      <p:transition spd="slow" p14:dur="2000" advTm="5228"/>
    </mc:Choice>
    <mc:Fallback xmlns="">
      <p:transition spd="slow" advTm="5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93BFC-7216-5D01-0218-F0AEFF6696CD}"/>
              </a:ext>
            </a:extLst>
          </p:cNvPr>
          <p:cNvSpPr>
            <a:spLocks noGrp="1"/>
          </p:cNvSpPr>
          <p:nvPr>
            <p:ph type="title"/>
          </p:nvPr>
        </p:nvSpPr>
        <p:spPr>
          <a:xfrm>
            <a:off x="470338" y="505293"/>
            <a:ext cx="8229600" cy="981810"/>
          </a:xfrm>
        </p:spPr>
        <p:txBody>
          <a:bodyPr/>
          <a:lstStyle/>
          <a:p>
            <a:r>
              <a:rPr lang="en-US" b="1" dirty="0">
                <a:latin typeface="Arial" panose="020B0604020202020204" pitchFamily="34" charset="0"/>
                <a:cs typeface="Arial" panose="020B0604020202020204" pitchFamily="34" charset="0"/>
              </a:rPr>
              <a:t>Final Note</a:t>
            </a:r>
          </a:p>
        </p:txBody>
      </p:sp>
      <p:sp>
        <p:nvSpPr>
          <p:cNvPr id="3" name="Content Placeholder 2">
            <a:extLst>
              <a:ext uri="{FF2B5EF4-FFF2-40B4-BE49-F238E27FC236}">
                <a16:creationId xmlns:a16="http://schemas.microsoft.com/office/drawing/2014/main" id="{5D609501-42A2-C188-BDD4-CDD64C0B6F9B}"/>
              </a:ext>
            </a:extLst>
          </p:cNvPr>
          <p:cNvSpPr>
            <a:spLocks noGrp="1"/>
          </p:cNvSpPr>
          <p:nvPr>
            <p:ph idx="1"/>
          </p:nvPr>
        </p:nvSpPr>
        <p:spPr>
          <a:xfrm>
            <a:off x="352097" y="1712827"/>
            <a:ext cx="8466082" cy="4066495"/>
          </a:xfrm>
        </p:spPr>
        <p:txBody>
          <a:bodyPr/>
          <a:lstStyle/>
          <a:p>
            <a:pPr marL="0" indent="0">
              <a:buNone/>
            </a:pPr>
            <a:r>
              <a:rPr lang="en-US" dirty="0">
                <a:solidFill>
                  <a:schemeClr val="tx1"/>
                </a:solidFill>
                <a:latin typeface="Arial" panose="020B0604020202020204" pitchFamily="34" charset="0"/>
                <a:cs typeface="Arial" panose="020B0604020202020204" pitchFamily="34" charset="0"/>
              </a:rPr>
              <a:t>For the remainder of this training, we will focus on the HCBS Final Rule set as it relates to the HSW and the role and responsibilities of the CM/SC.</a:t>
            </a:r>
          </a:p>
        </p:txBody>
      </p:sp>
      <p:pic>
        <p:nvPicPr>
          <p:cNvPr id="6" name="Audio 5">
            <a:extLst>
              <a:ext uri="{FF2B5EF4-FFF2-40B4-BE49-F238E27FC236}">
                <a16:creationId xmlns:a16="http://schemas.microsoft.com/office/drawing/2014/main" id="{BF2A27C0-DBEC-73B7-637F-1B44BCBD16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05292537"/>
      </p:ext>
    </p:extLst>
  </p:cSld>
  <p:clrMapOvr>
    <a:masterClrMapping/>
  </p:clrMapOvr>
  <mc:AlternateContent xmlns:mc="http://schemas.openxmlformats.org/markup-compatibility/2006" xmlns:p14="http://schemas.microsoft.com/office/powerpoint/2010/main">
    <mc:Choice Requires="p14">
      <p:transition spd="slow" p14:dur="2000" advTm="15579"/>
    </mc:Choice>
    <mc:Fallback xmlns="">
      <p:transition spd="slow" advTm="15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6B286-26D3-043F-1669-AD6266327DD0}"/>
              </a:ext>
            </a:extLst>
          </p:cNvPr>
          <p:cNvSpPr>
            <a:spLocks noGrp="1"/>
          </p:cNvSpPr>
          <p:nvPr>
            <p:ph type="title"/>
          </p:nvPr>
        </p:nvSpPr>
        <p:spPr>
          <a:xfrm>
            <a:off x="457200" y="1701187"/>
            <a:ext cx="8229600" cy="981810"/>
          </a:xfrm>
        </p:spPr>
        <p:txBody>
          <a:bodyPr lIns="91440" tIns="45720" rIns="91440" bIns="45720" anchor="t">
            <a:normAutofit/>
          </a:bodyPr>
          <a:lstStyle/>
          <a:p>
            <a:r>
              <a:rPr lang="en-US" sz="4800" b="1" dirty="0">
                <a:latin typeface="Arial" panose="020B0604020202020204" pitchFamily="34" charset="0"/>
                <a:ea typeface="ＭＳ Ｐゴシック"/>
                <a:cs typeface="Arial" panose="020B0604020202020204" pitchFamily="34" charset="0"/>
              </a:rPr>
              <a:t>PART 2:</a:t>
            </a:r>
            <a:endParaRPr lang="en-US" sz="48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FD075AC-D17F-979D-150B-B49F80C74C66}"/>
              </a:ext>
            </a:extLst>
          </p:cNvPr>
          <p:cNvSpPr>
            <a:spLocks noGrp="1"/>
          </p:cNvSpPr>
          <p:nvPr>
            <p:ph idx="1"/>
          </p:nvPr>
        </p:nvSpPr>
        <p:spPr>
          <a:xfrm>
            <a:off x="457200" y="2981206"/>
            <a:ext cx="8229600" cy="2175607"/>
          </a:xfrm>
        </p:spPr>
        <p:txBody>
          <a:bodyPr lIns="91440" tIns="45720" rIns="91440" bIns="45720" anchor="t"/>
          <a:lstStyle/>
          <a:p>
            <a:pPr marL="0" indent="0">
              <a:buNone/>
            </a:pPr>
            <a:r>
              <a:rPr lang="en-US" sz="4800" b="1" dirty="0">
                <a:latin typeface="Arial" panose="020B0604020202020204" pitchFamily="34" charset="0"/>
                <a:ea typeface="ＭＳ Ｐゴシック"/>
                <a:cs typeface="Arial" panose="020B0604020202020204" pitchFamily="34" charset="0"/>
              </a:rPr>
              <a:t>Introduction to the </a:t>
            </a:r>
          </a:p>
          <a:p>
            <a:pPr marL="0" indent="0">
              <a:buNone/>
            </a:pPr>
            <a:r>
              <a:rPr lang="en-US" sz="4800" b="1" dirty="0">
                <a:latin typeface="Arial" panose="020B0604020202020204" pitchFamily="34" charset="0"/>
                <a:ea typeface="ＭＳ Ｐゴシック"/>
                <a:cs typeface="Arial" panose="020B0604020202020204" pitchFamily="34" charset="0"/>
              </a:rPr>
              <a:t>HCBS Final Rule Set</a:t>
            </a:r>
          </a:p>
        </p:txBody>
      </p:sp>
      <p:pic>
        <p:nvPicPr>
          <p:cNvPr id="6" name="Audio 5">
            <a:extLst>
              <a:ext uri="{FF2B5EF4-FFF2-40B4-BE49-F238E27FC236}">
                <a16:creationId xmlns:a16="http://schemas.microsoft.com/office/drawing/2014/main" id="{2139E784-2E2D-22B1-4166-612CD0A8AE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63918087"/>
      </p:ext>
    </p:extLst>
  </p:cSld>
  <p:clrMapOvr>
    <a:masterClrMapping/>
  </p:clrMapOvr>
  <mc:AlternateContent xmlns:mc="http://schemas.openxmlformats.org/markup-compatibility/2006" xmlns:p14="http://schemas.microsoft.com/office/powerpoint/2010/main">
    <mc:Choice Requires="p14">
      <p:transition spd="slow" p14:dur="2000" advTm="6438"/>
    </mc:Choice>
    <mc:Fallback xmlns="">
      <p:transition spd="slow" advTm="6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AA84C-EDCC-048D-E9F0-3563980E8F83}"/>
              </a:ext>
            </a:extLst>
          </p:cNvPr>
          <p:cNvSpPr>
            <a:spLocks noGrp="1"/>
          </p:cNvSpPr>
          <p:nvPr>
            <p:ph type="title"/>
          </p:nvPr>
        </p:nvSpPr>
        <p:spPr>
          <a:xfrm>
            <a:off x="162232" y="378320"/>
            <a:ext cx="8229600" cy="981810"/>
          </a:xfrm>
        </p:spPr>
        <p:txBody>
          <a:bodyPr>
            <a:normAutofit/>
          </a:bodyPr>
          <a:lstStyle/>
          <a:p>
            <a:r>
              <a:rPr lang="en-US" b="1" dirty="0">
                <a:latin typeface="Arial" panose="020B0604020202020204" pitchFamily="34" charset="0"/>
                <a:cs typeface="Arial" panose="020B0604020202020204" pitchFamily="34" charset="0"/>
              </a:rPr>
              <a:t>Intent of the HCBS Final Rule Set</a:t>
            </a:r>
          </a:p>
        </p:txBody>
      </p:sp>
      <p:sp>
        <p:nvSpPr>
          <p:cNvPr id="3" name="Content Placeholder 2">
            <a:extLst>
              <a:ext uri="{FF2B5EF4-FFF2-40B4-BE49-F238E27FC236}">
                <a16:creationId xmlns:a16="http://schemas.microsoft.com/office/drawing/2014/main" id="{2BAA49C1-A0E9-837E-BB49-AE89589870D5}"/>
              </a:ext>
            </a:extLst>
          </p:cNvPr>
          <p:cNvSpPr>
            <a:spLocks noGrp="1"/>
          </p:cNvSpPr>
          <p:nvPr>
            <p:ph idx="1"/>
          </p:nvPr>
        </p:nvSpPr>
        <p:spPr>
          <a:xfrm>
            <a:off x="162232" y="1360130"/>
            <a:ext cx="8819536" cy="4066495"/>
          </a:xfrm>
        </p:spPr>
        <p:txBody>
          <a:bodyPr/>
          <a:lstStyle/>
          <a:p>
            <a:pPr rtl="0" fontAlgn="base"/>
            <a:r>
              <a:rPr lang="en-US" sz="2400" dirty="0">
                <a:solidFill>
                  <a:schemeClr val="tx1"/>
                </a:solidFill>
                <a:latin typeface="Arial" panose="020B0604020202020204" pitchFamily="34" charset="0"/>
                <a:cs typeface="Arial" panose="020B0604020202020204" pitchFamily="34" charset="0"/>
              </a:rPr>
              <a:t>To provide the framework for ensuring that HCBS are truly person-centered, and that settings within which individuals live and/or receive services facilitate autonomy and independence.</a:t>
            </a:r>
          </a:p>
          <a:p>
            <a:pPr rtl="0" fontAlgn="base"/>
            <a:endParaRPr lang="en-US" sz="2000" dirty="0">
              <a:solidFill>
                <a:schemeClr val="tx1"/>
              </a:solidFill>
              <a:latin typeface="Arial" panose="020B0604020202020204" pitchFamily="34" charset="0"/>
              <a:cs typeface="Arial" panose="020B0604020202020204" pitchFamily="34" charset="0"/>
            </a:endParaRPr>
          </a:p>
          <a:p>
            <a:pPr rtl="0" fontAlgn="base"/>
            <a:r>
              <a:rPr lang="en-US" sz="2400" dirty="0">
                <a:solidFill>
                  <a:schemeClr val="tx1"/>
                </a:solidFill>
                <a:latin typeface="Arial" panose="020B0604020202020204" pitchFamily="34" charset="0"/>
                <a:cs typeface="Arial" panose="020B0604020202020204" pitchFamily="34" charset="0"/>
              </a:rPr>
              <a:t>To ensure that individuals receiving LTSS through HCBS programs have full access to benefits of community living and the opportunity to receive services in the most integrated setting appropriate.</a:t>
            </a:r>
          </a:p>
          <a:p>
            <a:pPr rtl="0" fontAlgn="base"/>
            <a:endParaRPr lang="en-US" sz="2000" dirty="0">
              <a:solidFill>
                <a:schemeClr val="tx1"/>
              </a:solidFill>
              <a:latin typeface="Arial" panose="020B0604020202020204" pitchFamily="34" charset="0"/>
              <a:cs typeface="Arial" panose="020B0604020202020204" pitchFamily="34" charset="0"/>
            </a:endParaRPr>
          </a:p>
          <a:p>
            <a:pPr rtl="0" fontAlgn="base"/>
            <a:r>
              <a:rPr lang="en-US" sz="2400" dirty="0">
                <a:solidFill>
                  <a:schemeClr val="tx1"/>
                </a:solidFill>
                <a:latin typeface="Arial" panose="020B0604020202020204" pitchFamily="34" charset="0"/>
                <a:cs typeface="Arial" panose="020B0604020202020204" pitchFamily="34" charset="0"/>
              </a:rPr>
              <a:t>To enhance the quality of HCBS and provide protections to participants.</a:t>
            </a:r>
          </a:p>
        </p:txBody>
      </p:sp>
      <p:pic>
        <p:nvPicPr>
          <p:cNvPr id="6" name="Audio 5">
            <a:extLst>
              <a:ext uri="{FF2B5EF4-FFF2-40B4-BE49-F238E27FC236}">
                <a16:creationId xmlns:a16="http://schemas.microsoft.com/office/drawing/2014/main" id="{C76B63B5-4386-7199-2894-A20EAFFA32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01381119"/>
      </p:ext>
    </p:extLst>
  </p:cSld>
  <p:clrMapOvr>
    <a:masterClrMapping/>
  </p:clrMapOvr>
  <mc:AlternateContent xmlns:mc="http://schemas.openxmlformats.org/markup-compatibility/2006" xmlns:p14="http://schemas.microsoft.com/office/powerpoint/2010/main">
    <mc:Choice Requires="p14">
      <p:transition spd="slow" p14:dur="2000" advTm="39477"/>
    </mc:Choice>
    <mc:Fallback xmlns="">
      <p:transition spd="slow" advTm="39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6D8B-8822-53D4-3623-48187F082722}"/>
              </a:ext>
            </a:extLst>
          </p:cNvPr>
          <p:cNvSpPr>
            <a:spLocks noGrp="1"/>
          </p:cNvSpPr>
          <p:nvPr>
            <p:ph type="title"/>
          </p:nvPr>
        </p:nvSpPr>
        <p:spPr>
          <a:xfrm>
            <a:off x="243192" y="413942"/>
            <a:ext cx="8229600" cy="981810"/>
          </a:xfrm>
        </p:spPr>
        <p:txBody>
          <a:bodyPr/>
          <a:lstStyle/>
          <a:p>
            <a:r>
              <a:rPr lang="en-US" b="1" dirty="0">
                <a:latin typeface="Arial" panose="020B0604020202020204" pitchFamily="34" charset="0"/>
                <a:cs typeface="Arial" panose="020B0604020202020204" pitchFamily="34" charset="0"/>
              </a:rPr>
              <a:t>HCBS Requirements  </a:t>
            </a:r>
          </a:p>
        </p:txBody>
      </p:sp>
      <p:sp>
        <p:nvSpPr>
          <p:cNvPr id="3" name="Content Placeholder 2">
            <a:extLst>
              <a:ext uri="{FF2B5EF4-FFF2-40B4-BE49-F238E27FC236}">
                <a16:creationId xmlns:a16="http://schemas.microsoft.com/office/drawing/2014/main" id="{7A3D52E8-E600-A19A-FB8C-C7FDE928A614}"/>
              </a:ext>
            </a:extLst>
          </p:cNvPr>
          <p:cNvSpPr>
            <a:spLocks noGrp="1"/>
          </p:cNvSpPr>
          <p:nvPr>
            <p:ph idx="1"/>
          </p:nvPr>
        </p:nvSpPr>
        <p:spPr>
          <a:xfrm>
            <a:off x="457200" y="1395752"/>
            <a:ext cx="8229600" cy="5048306"/>
          </a:xfrm>
        </p:spPr>
        <p:txBody>
          <a:bodyPr/>
          <a:lstStyle/>
          <a:p>
            <a:pPr marL="0" indent="0">
              <a:buNone/>
            </a:pPr>
            <a:r>
              <a:rPr lang="en-US" sz="2400" dirty="0">
                <a:solidFill>
                  <a:schemeClr val="tx1"/>
                </a:solidFill>
                <a:effectLst/>
                <a:latin typeface="Arial" panose="020B0604020202020204" pitchFamily="34" charset="0"/>
                <a:cs typeface="Arial" panose="020B0604020202020204" pitchFamily="34" charset="0"/>
              </a:rPr>
              <a:t>The </a:t>
            </a:r>
            <a:r>
              <a:rPr lang="en-US" sz="2400" dirty="0">
                <a:solidFill>
                  <a:schemeClr val="tx1"/>
                </a:solidFill>
                <a:latin typeface="Arial" panose="020B0604020202020204" pitchFamily="34" charset="0"/>
                <a:cs typeface="Arial" panose="020B0604020202020204" pitchFamily="34" charset="0"/>
              </a:rPr>
              <a:t>HCBS F</a:t>
            </a:r>
            <a:r>
              <a:rPr lang="en-US" sz="2400" dirty="0">
                <a:solidFill>
                  <a:schemeClr val="tx1"/>
                </a:solidFill>
                <a:effectLst/>
                <a:latin typeface="Arial" panose="020B0604020202020204" pitchFamily="34" charset="0"/>
                <a:cs typeface="Arial" panose="020B0604020202020204" pitchFamily="34" charset="0"/>
              </a:rPr>
              <a:t>inal </a:t>
            </a:r>
            <a:r>
              <a:rPr lang="en-US" sz="2400" dirty="0">
                <a:solidFill>
                  <a:schemeClr val="tx1"/>
                </a:solidFill>
                <a:latin typeface="Arial" panose="020B0604020202020204" pitchFamily="34" charset="0"/>
                <a:cs typeface="Arial" panose="020B0604020202020204" pitchFamily="34" charset="0"/>
              </a:rPr>
              <a:t>R</a:t>
            </a:r>
            <a:r>
              <a:rPr lang="en-US" sz="2400" dirty="0">
                <a:solidFill>
                  <a:schemeClr val="tx1"/>
                </a:solidFill>
                <a:effectLst/>
                <a:latin typeface="Arial" panose="020B0604020202020204" pitchFamily="34" charset="0"/>
                <a:cs typeface="Arial" panose="020B0604020202020204" pitchFamily="34" charset="0"/>
              </a:rPr>
              <a:t>ule Set:</a:t>
            </a:r>
          </a:p>
          <a:p>
            <a:pPr marL="0" indent="0">
              <a:buNone/>
            </a:pPr>
            <a:endParaRPr lang="en-US" sz="2400" dirty="0">
              <a:solidFill>
                <a:schemeClr val="tx1"/>
              </a:solidFill>
              <a:effectLst/>
              <a:latin typeface="Arial" panose="020B0604020202020204" pitchFamily="34" charset="0"/>
              <a:cs typeface="Arial" panose="020B0604020202020204" pitchFamily="34" charset="0"/>
            </a:endParaRPr>
          </a:p>
          <a:p>
            <a:r>
              <a:rPr lang="en-US" sz="2400" dirty="0">
                <a:solidFill>
                  <a:schemeClr val="tx1"/>
                </a:solidFill>
                <a:latin typeface="Arial" panose="020B0604020202020204" pitchFamily="34" charset="0"/>
                <a:cs typeface="Arial" panose="020B0604020202020204" pitchFamily="34" charset="0"/>
              </a:rPr>
              <a:t>Establishes m</a:t>
            </a:r>
            <a:r>
              <a:rPr lang="en-US" sz="2400" dirty="0">
                <a:solidFill>
                  <a:schemeClr val="tx1"/>
                </a:solidFill>
                <a:effectLst/>
                <a:latin typeface="Arial" panose="020B0604020202020204" pitchFamily="34" charset="0"/>
                <a:cs typeface="Arial" panose="020B0604020202020204" pitchFamily="34" charset="0"/>
              </a:rPr>
              <a:t>andatory requirements for settings providing HCBS.</a:t>
            </a:r>
          </a:p>
          <a:p>
            <a:pPr marL="0" indent="0">
              <a:buNone/>
            </a:pPr>
            <a:endParaRPr lang="en-US" sz="2400" dirty="0">
              <a:solidFill>
                <a:schemeClr val="tx1"/>
              </a:solidFill>
              <a:effectLst/>
              <a:latin typeface="Arial" panose="020B0604020202020204" pitchFamily="34" charset="0"/>
              <a:cs typeface="Arial" panose="020B0604020202020204" pitchFamily="34" charset="0"/>
            </a:endParaRPr>
          </a:p>
          <a:p>
            <a:r>
              <a:rPr lang="en-US" sz="2400" dirty="0">
                <a:solidFill>
                  <a:schemeClr val="tx1"/>
                </a:solidFill>
                <a:effectLst/>
                <a:latin typeface="Arial" panose="020B0604020202020204" pitchFamily="34" charset="0"/>
                <a:cs typeface="Arial" panose="020B0604020202020204" pitchFamily="34" charset="0"/>
              </a:rPr>
              <a:t>Distinguishes between settings that are HCB and those that can not be due to their characteristics.</a:t>
            </a:r>
          </a:p>
          <a:p>
            <a:pPr marL="0" indent="0">
              <a:buNone/>
            </a:pPr>
            <a:endParaRPr lang="en-US" sz="2400" dirty="0">
              <a:solidFill>
                <a:schemeClr val="tx1"/>
              </a:solidFill>
              <a:effectLst/>
              <a:latin typeface="Arial" panose="020B0604020202020204" pitchFamily="34" charset="0"/>
              <a:cs typeface="Arial" panose="020B0604020202020204" pitchFamily="34" charset="0"/>
            </a:endParaRPr>
          </a:p>
          <a:p>
            <a:r>
              <a:rPr lang="en-US" sz="2400" dirty="0">
                <a:solidFill>
                  <a:schemeClr val="tx1"/>
                </a:solidFill>
                <a:effectLst/>
                <a:latin typeface="Arial" panose="020B0604020202020204" pitchFamily="34" charset="0"/>
                <a:cs typeface="Arial" panose="020B0604020202020204" pitchFamily="34" charset="0"/>
              </a:rPr>
              <a:t>Establishes state compliance and transition requirements.</a:t>
            </a:r>
          </a:p>
          <a:p>
            <a:endParaRPr lang="en-US" sz="2400" dirty="0">
              <a:effectLst/>
              <a:latin typeface="Arial" panose="020B0604020202020204" pitchFamily="34" charset="0"/>
              <a:cs typeface="Arial" panose="020B0604020202020204" pitchFamily="34" charset="0"/>
            </a:endParaRPr>
          </a:p>
          <a:p>
            <a:pPr marL="0" indent="0">
              <a:buNone/>
            </a:pPr>
            <a:r>
              <a:rPr lang="en-US" sz="2200" dirty="0">
                <a:effectLst/>
                <a:latin typeface="Arial" panose="020B0604020202020204" pitchFamily="34" charset="0"/>
                <a:cs typeface="Arial" panose="020B0604020202020204" pitchFamily="34" charset="0"/>
              </a:rPr>
              <a:t> </a:t>
            </a:r>
            <a:endParaRPr lang="en-US" sz="2200" dirty="0">
              <a:latin typeface="Arial" panose="020B0604020202020204" pitchFamily="34" charset="0"/>
              <a:cs typeface="Arial" panose="020B0604020202020204" pitchFamily="34" charset="0"/>
            </a:endParaRPr>
          </a:p>
          <a:p>
            <a:endParaRPr lang="en-US" dirty="0"/>
          </a:p>
        </p:txBody>
      </p:sp>
      <p:pic>
        <p:nvPicPr>
          <p:cNvPr id="10" name="Audio 9">
            <a:extLst>
              <a:ext uri="{FF2B5EF4-FFF2-40B4-BE49-F238E27FC236}">
                <a16:creationId xmlns:a16="http://schemas.microsoft.com/office/drawing/2014/main" id="{CD0C6159-A3AE-8487-39F9-D10949ECA4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71104007"/>
      </p:ext>
    </p:extLst>
  </p:cSld>
  <p:clrMapOvr>
    <a:masterClrMapping/>
  </p:clrMapOvr>
  <mc:AlternateContent xmlns:mc="http://schemas.openxmlformats.org/markup-compatibility/2006" xmlns:p14="http://schemas.microsoft.com/office/powerpoint/2010/main">
    <mc:Choice Requires="p14">
      <p:transition spd="slow" p14:dur="2000" advTm="24073"/>
    </mc:Choice>
    <mc:Fallback xmlns="">
      <p:transition spd="slow" advTm="24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6D8B-8822-53D4-3623-48187F082722}"/>
              </a:ext>
            </a:extLst>
          </p:cNvPr>
          <p:cNvSpPr>
            <a:spLocks noGrp="1"/>
          </p:cNvSpPr>
          <p:nvPr>
            <p:ph type="title"/>
          </p:nvPr>
        </p:nvSpPr>
        <p:spPr>
          <a:xfrm>
            <a:off x="243192" y="413942"/>
            <a:ext cx="8229600" cy="981810"/>
          </a:xfrm>
        </p:spPr>
        <p:txBody>
          <a:bodyPr/>
          <a:lstStyle/>
          <a:p>
            <a:r>
              <a:rPr lang="en-US" b="1" dirty="0">
                <a:latin typeface="Arial" panose="020B0604020202020204" pitchFamily="34" charset="0"/>
                <a:cs typeface="Arial" panose="020B0604020202020204" pitchFamily="34" charset="0"/>
              </a:rPr>
              <a:t>HCBS Requirements (cont’d)</a:t>
            </a:r>
          </a:p>
        </p:txBody>
      </p:sp>
      <p:sp>
        <p:nvSpPr>
          <p:cNvPr id="3" name="Content Placeholder 2">
            <a:extLst>
              <a:ext uri="{FF2B5EF4-FFF2-40B4-BE49-F238E27FC236}">
                <a16:creationId xmlns:a16="http://schemas.microsoft.com/office/drawing/2014/main" id="{7A3D52E8-E600-A19A-FB8C-C7FDE928A614}"/>
              </a:ext>
            </a:extLst>
          </p:cNvPr>
          <p:cNvSpPr>
            <a:spLocks noGrp="1"/>
          </p:cNvSpPr>
          <p:nvPr>
            <p:ph idx="1"/>
          </p:nvPr>
        </p:nvSpPr>
        <p:spPr>
          <a:xfrm>
            <a:off x="457200" y="1395752"/>
            <a:ext cx="8229600" cy="5048306"/>
          </a:xfrm>
        </p:spPr>
        <p:txBody>
          <a:bodyPr lIns="91440" tIns="45720" rIns="91440" bIns="45720" anchor="t"/>
          <a:lstStyle/>
          <a:p>
            <a:pPr marL="0" indent="0">
              <a:buNone/>
            </a:pPr>
            <a:r>
              <a:rPr lang="en-US" sz="2600" dirty="0">
                <a:solidFill>
                  <a:schemeClr val="tx1"/>
                </a:solidFill>
                <a:latin typeface="Arial"/>
                <a:ea typeface="ＭＳ Ｐゴシック"/>
                <a:cs typeface="Arial"/>
              </a:rPr>
              <a:t>The final rule defines, describes, and aligns setting requirements for HCBS provided under three Medicaid authorities:</a:t>
            </a:r>
          </a:p>
          <a:p>
            <a:pPr marL="0" indent="0">
              <a:buNone/>
            </a:pPr>
            <a:endParaRPr lang="en-US" sz="2600" dirty="0">
              <a:solidFill>
                <a:schemeClr val="tx1"/>
              </a:solidFill>
              <a:latin typeface="Arial" panose="020B0604020202020204" pitchFamily="34" charset="0"/>
              <a:cs typeface="Arial" panose="020B0604020202020204" pitchFamily="34" charset="0"/>
            </a:endParaRPr>
          </a:p>
          <a:p>
            <a:pPr marL="648970" lvl="1" indent="-342900"/>
            <a:r>
              <a:rPr lang="en-US" sz="2600" dirty="0">
                <a:solidFill>
                  <a:schemeClr val="tx1"/>
                </a:solidFill>
                <a:latin typeface="Arial" panose="020B0604020202020204" pitchFamily="34" charset="0"/>
                <a:cs typeface="Arial" panose="020B0604020202020204" pitchFamily="34" charset="0"/>
              </a:rPr>
              <a:t>1915(c)-HCBS Waivers</a:t>
            </a:r>
          </a:p>
          <a:p>
            <a:pPr marL="648970" lvl="1" indent="-342900"/>
            <a:endParaRPr lang="en-US" sz="2600" dirty="0">
              <a:solidFill>
                <a:schemeClr val="tx1"/>
              </a:solidFill>
              <a:latin typeface="Arial" panose="020B0604020202020204" pitchFamily="34" charset="0"/>
              <a:cs typeface="Arial" panose="020B0604020202020204" pitchFamily="34" charset="0"/>
            </a:endParaRPr>
          </a:p>
          <a:p>
            <a:pPr marL="648970" lvl="1" indent="-342900"/>
            <a:r>
              <a:rPr lang="en-US" sz="2600" dirty="0">
                <a:solidFill>
                  <a:schemeClr val="tx1"/>
                </a:solidFill>
                <a:latin typeface="Arial"/>
                <a:ea typeface="ＭＳ Ｐゴシック"/>
                <a:cs typeface="Arial"/>
              </a:rPr>
              <a:t>1915(</a:t>
            </a:r>
            <a:r>
              <a:rPr lang="en-US" sz="2600" dirty="0" err="1">
                <a:solidFill>
                  <a:schemeClr val="tx1"/>
                </a:solidFill>
                <a:latin typeface="Arial"/>
                <a:ea typeface="ＭＳ Ｐゴシック"/>
                <a:cs typeface="Arial"/>
              </a:rPr>
              <a:t>i</a:t>
            </a:r>
            <a:r>
              <a:rPr lang="en-US" sz="2600" dirty="0">
                <a:solidFill>
                  <a:schemeClr val="tx1"/>
                </a:solidFill>
                <a:latin typeface="Arial"/>
                <a:ea typeface="ＭＳ Ｐゴシック"/>
                <a:cs typeface="Arial"/>
              </a:rPr>
              <a:t>)-State Plan HCBS </a:t>
            </a:r>
            <a:endParaRPr lang="en-US" sz="2600" dirty="0">
              <a:solidFill>
                <a:schemeClr val="tx1"/>
              </a:solidFill>
              <a:highlight>
                <a:srgbClr val="FFFF00"/>
              </a:highlight>
              <a:latin typeface="Arial" panose="020B0604020202020204" pitchFamily="34" charset="0"/>
              <a:cs typeface="Arial" panose="020B0604020202020204" pitchFamily="34" charset="0"/>
            </a:endParaRPr>
          </a:p>
          <a:p>
            <a:pPr lvl="2">
              <a:buClr>
                <a:srgbClr val="404040"/>
              </a:buClr>
            </a:pPr>
            <a:r>
              <a:rPr lang="en-US" sz="2600" dirty="0">
                <a:latin typeface="Arial"/>
                <a:ea typeface="ＭＳ Ｐゴシック"/>
                <a:cs typeface="Arial"/>
                <a:hlinkClick r:id="rId5"/>
              </a:rPr>
              <a:t>Includes 1915(i) SPA </a:t>
            </a:r>
            <a:r>
              <a:rPr lang="en-US" sz="2600" dirty="0">
                <a:latin typeface="Arial"/>
                <a:ea typeface="ＭＳ Ｐゴシック"/>
                <a:cs typeface="Arial"/>
              </a:rPr>
              <a:t> </a:t>
            </a:r>
          </a:p>
          <a:p>
            <a:pPr marL="914400" lvl="2" indent="0">
              <a:buClr>
                <a:srgbClr val="404040"/>
              </a:buClr>
              <a:buNone/>
            </a:pPr>
            <a:endParaRPr lang="en-US" sz="2600" dirty="0">
              <a:solidFill>
                <a:schemeClr val="tx1"/>
              </a:solidFill>
              <a:latin typeface="Arial"/>
              <a:ea typeface="ＭＳ Ｐゴシック"/>
              <a:cs typeface="Arial"/>
            </a:endParaRPr>
          </a:p>
          <a:p>
            <a:pPr marL="648970" lvl="1" indent="-342900"/>
            <a:r>
              <a:rPr lang="en-US" sz="2600" dirty="0">
                <a:solidFill>
                  <a:schemeClr val="tx1"/>
                </a:solidFill>
                <a:latin typeface="Arial" panose="020B0604020202020204" pitchFamily="34" charset="0"/>
                <a:cs typeface="Arial" panose="020B0604020202020204" pitchFamily="34" charset="0"/>
              </a:rPr>
              <a:t>1915(k)-Community First Choice</a:t>
            </a:r>
          </a:p>
          <a:p>
            <a:pPr marL="0" indent="0">
              <a:buNone/>
            </a:pPr>
            <a:r>
              <a:rPr lang="en-US" sz="2200" dirty="0">
                <a:effectLst/>
                <a:latin typeface="Arial" panose="020B0604020202020204" pitchFamily="34" charset="0"/>
                <a:cs typeface="Arial" panose="020B0604020202020204" pitchFamily="34" charset="0"/>
              </a:rPr>
              <a:t> </a:t>
            </a:r>
            <a:endParaRPr lang="en-US" sz="2200" dirty="0">
              <a:latin typeface="Arial" panose="020B0604020202020204" pitchFamily="34" charset="0"/>
              <a:cs typeface="Arial" panose="020B0604020202020204" pitchFamily="34" charset="0"/>
            </a:endParaRPr>
          </a:p>
          <a:p>
            <a:endParaRPr lang="en-US" dirty="0"/>
          </a:p>
        </p:txBody>
      </p:sp>
      <p:pic>
        <p:nvPicPr>
          <p:cNvPr id="10" name="Audio 9">
            <a:extLst>
              <a:ext uri="{FF2B5EF4-FFF2-40B4-BE49-F238E27FC236}">
                <a16:creationId xmlns:a16="http://schemas.microsoft.com/office/drawing/2014/main" id="{BD322E52-224A-9F79-948C-377E708242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16130399"/>
      </p:ext>
    </p:extLst>
  </p:cSld>
  <p:clrMapOvr>
    <a:masterClrMapping/>
  </p:clrMapOvr>
  <mc:AlternateContent xmlns:mc="http://schemas.openxmlformats.org/markup-compatibility/2006" xmlns:p14="http://schemas.microsoft.com/office/powerpoint/2010/main">
    <mc:Choice Requires="p14">
      <p:transition spd="slow" p14:dur="2000" advTm="29271"/>
    </mc:Choice>
    <mc:Fallback xmlns="">
      <p:transition spd="slow" advTm="29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6D8B-8822-53D4-3623-48187F082722}"/>
              </a:ext>
            </a:extLst>
          </p:cNvPr>
          <p:cNvSpPr>
            <a:spLocks noGrp="1"/>
          </p:cNvSpPr>
          <p:nvPr>
            <p:ph type="title"/>
          </p:nvPr>
        </p:nvSpPr>
        <p:spPr>
          <a:xfrm>
            <a:off x="243192" y="413942"/>
            <a:ext cx="8229600" cy="981810"/>
          </a:xfrm>
        </p:spPr>
        <p:txBody>
          <a:bodyPr/>
          <a:lstStyle/>
          <a:p>
            <a:r>
              <a:rPr lang="en-US" b="1" dirty="0">
                <a:latin typeface="Arial" panose="020B0604020202020204" pitchFamily="34" charset="0"/>
                <a:cs typeface="Arial" panose="020B0604020202020204" pitchFamily="34" charset="0"/>
              </a:rPr>
              <a:t>HCBS Final Rule Set</a:t>
            </a:r>
          </a:p>
        </p:txBody>
      </p:sp>
      <p:sp>
        <p:nvSpPr>
          <p:cNvPr id="3" name="Content Placeholder 2">
            <a:extLst>
              <a:ext uri="{FF2B5EF4-FFF2-40B4-BE49-F238E27FC236}">
                <a16:creationId xmlns:a16="http://schemas.microsoft.com/office/drawing/2014/main" id="{7A3D52E8-E600-A19A-FB8C-C7FDE928A614}"/>
              </a:ext>
            </a:extLst>
          </p:cNvPr>
          <p:cNvSpPr>
            <a:spLocks noGrp="1"/>
          </p:cNvSpPr>
          <p:nvPr>
            <p:ph idx="1"/>
          </p:nvPr>
        </p:nvSpPr>
        <p:spPr>
          <a:xfrm>
            <a:off x="130629" y="1291772"/>
            <a:ext cx="9013371" cy="5311944"/>
          </a:xfrm>
        </p:spPr>
        <p:txBody>
          <a:bodyPr/>
          <a:lstStyle/>
          <a:p>
            <a:r>
              <a:rPr lang="en-US" sz="2000" dirty="0">
                <a:solidFill>
                  <a:schemeClr val="tx1"/>
                </a:solidFill>
                <a:effectLst/>
                <a:latin typeface="Arial" panose="020B0604020202020204" pitchFamily="34" charset="0"/>
                <a:cs typeface="Arial" panose="020B0604020202020204" pitchFamily="34" charset="0"/>
              </a:rPr>
              <a:t>The final rule addresses several sections of Medicaid law under which states may use federal Medicaid funds to pay for HCBS. </a:t>
            </a:r>
          </a:p>
          <a:p>
            <a:endParaRPr lang="en-US" sz="2000" dirty="0">
              <a:solidFill>
                <a:schemeClr val="tx1"/>
              </a:solidFill>
              <a:effectLst/>
              <a:latin typeface="Arial" panose="020B0604020202020204" pitchFamily="34" charset="0"/>
              <a:cs typeface="Arial" panose="020B0604020202020204" pitchFamily="34" charset="0"/>
            </a:endParaRPr>
          </a:p>
          <a:p>
            <a:r>
              <a:rPr lang="en-US" sz="2000" dirty="0">
                <a:solidFill>
                  <a:schemeClr val="tx1"/>
                </a:solidFill>
                <a:effectLst/>
                <a:latin typeface="Arial" panose="020B0604020202020204" pitchFamily="34" charset="0"/>
                <a:cs typeface="Arial" panose="020B0604020202020204" pitchFamily="34" charset="0"/>
              </a:rPr>
              <a:t>The rule supports enhanced quality in HCBS programs, adds protections for individuals receiving services and includes requirements for states to receive feedback directly from waiver participants. </a:t>
            </a:r>
          </a:p>
          <a:p>
            <a:endParaRPr lang="en-US" sz="2000" dirty="0">
              <a:solidFill>
                <a:schemeClr val="tx1"/>
              </a:solidFill>
              <a:effectLst/>
              <a:latin typeface="Arial" panose="020B0604020202020204" pitchFamily="34" charset="0"/>
              <a:cs typeface="Arial" panose="020B0604020202020204" pitchFamily="34" charset="0"/>
            </a:endParaRPr>
          </a:p>
          <a:p>
            <a:r>
              <a:rPr lang="en-US" sz="2000" dirty="0">
                <a:solidFill>
                  <a:schemeClr val="tx1"/>
                </a:solidFill>
                <a:effectLst/>
                <a:latin typeface="Arial" panose="020B0604020202020204" pitchFamily="34" charset="0"/>
                <a:cs typeface="Arial" panose="020B0604020202020204" pitchFamily="34" charset="0"/>
              </a:rPr>
              <a:t>This rule reflects CMS’ intent to ensure that individuals receiving services and supports through Medicaid’s HCBS programs have full access to the benefits of community living and can receive services in the most integrated setting.</a:t>
            </a:r>
          </a:p>
          <a:p>
            <a:pPr marL="0" indent="0">
              <a:buNone/>
            </a:pPr>
            <a:endParaRPr lang="en-US" sz="2000" dirty="0">
              <a:solidFill>
                <a:schemeClr val="tx1"/>
              </a:solidFill>
              <a:effectLst/>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In addition to access to the community, the rule focuses on the individual’s experience receiving HCBS in the setting.  </a:t>
            </a:r>
            <a:endParaRPr lang="en-US" sz="2000" dirty="0">
              <a:solidFill>
                <a:schemeClr val="tx1"/>
              </a:solidFill>
              <a:effectLst/>
              <a:latin typeface="Arial" panose="020B0604020202020204" pitchFamily="34" charset="0"/>
              <a:cs typeface="Arial" panose="020B0604020202020204" pitchFamily="34" charset="0"/>
            </a:endParaRPr>
          </a:p>
          <a:p>
            <a:pPr marL="0" indent="0">
              <a:buNone/>
            </a:pPr>
            <a:r>
              <a:rPr lang="en-US" sz="2200" dirty="0">
                <a:effectLst/>
                <a:latin typeface="Arial" panose="020B0604020202020204" pitchFamily="34" charset="0"/>
                <a:cs typeface="Arial" panose="020B0604020202020204" pitchFamily="34" charset="0"/>
              </a:rPr>
              <a:t> </a:t>
            </a:r>
            <a:endParaRPr lang="en-US" sz="2200" dirty="0">
              <a:latin typeface="Arial" panose="020B0604020202020204" pitchFamily="34" charset="0"/>
              <a:cs typeface="Arial" panose="020B0604020202020204" pitchFamily="34" charset="0"/>
            </a:endParaRPr>
          </a:p>
          <a:p>
            <a:endParaRPr lang="en-US" dirty="0"/>
          </a:p>
        </p:txBody>
      </p:sp>
      <p:pic>
        <p:nvPicPr>
          <p:cNvPr id="6" name="Audio 5">
            <a:extLst>
              <a:ext uri="{FF2B5EF4-FFF2-40B4-BE49-F238E27FC236}">
                <a16:creationId xmlns:a16="http://schemas.microsoft.com/office/drawing/2014/main" id="{483DF997-A1BC-1836-B5C1-4EC6166097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58423898"/>
      </p:ext>
    </p:extLst>
  </p:cSld>
  <p:clrMapOvr>
    <a:masterClrMapping/>
  </p:clrMapOvr>
  <mc:AlternateContent xmlns:mc="http://schemas.openxmlformats.org/markup-compatibility/2006" xmlns:p14="http://schemas.microsoft.com/office/powerpoint/2010/main">
    <mc:Choice Requires="p14">
      <p:transition spd="slow" p14:dur="2000" advTm="61621"/>
    </mc:Choice>
    <mc:Fallback xmlns="">
      <p:transition spd="slow" advTm="61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63A6F-A2D4-129C-E489-06673C80C5FD}"/>
              </a:ext>
            </a:extLst>
          </p:cNvPr>
          <p:cNvSpPr>
            <a:spLocks noGrp="1"/>
          </p:cNvSpPr>
          <p:nvPr>
            <p:ph type="title"/>
          </p:nvPr>
        </p:nvSpPr>
        <p:spPr>
          <a:xfrm>
            <a:off x="188258" y="451195"/>
            <a:ext cx="8955741" cy="981810"/>
          </a:xfrm>
        </p:spPr>
        <p:txBody>
          <a:bodyPr>
            <a:normAutofit/>
          </a:bodyPr>
          <a:lstStyle/>
          <a:p>
            <a:r>
              <a:rPr lang="en-US" b="1" dirty="0">
                <a:latin typeface="Arial" panose="020B0604020202020204" pitchFamily="34" charset="0"/>
                <a:cs typeface="Arial" panose="020B0604020202020204" pitchFamily="34" charset="0"/>
              </a:rPr>
              <a:t>Michigan as a Pioneer in HCBS</a:t>
            </a:r>
          </a:p>
        </p:txBody>
      </p:sp>
      <p:sp>
        <p:nvSpPr>
          <p:cNvPr id="3" name="Content Placeholder 2">
            <a:extLst>
              <a:ext uri="{FF2B5EF4-FFF2-40B4-BE49-F238E27FC236}">
                <a16:creationId xmlns:a16="http://schemas.microsoft.com/office/drawing/2014/main" id="{FD72114F-000F-B3A0-3642-75DD797B2155}"/>
              </a:ext>
            </a:extLst>
          </p:cNvPr>
          <p:cNvSpPr>
            <a:spLocks noGrp="1"/>
          </p:cNvSpPr>
          <p:nvPr>
            <p:ph idx="1"/>
          </p:nvPr>
        </p:nvSpPr>
        <p:spPr>
          <a:xfrm>
            <a:off x="161365" y="1048871"/>
            <a:ext cx="8794377" cy="5252145"/>
          </a:xfrm>
        </p:spPr>
        <p:txBody>
          <a:bodyPr/>
          <a:lstStyle/>
          <a:p>
            <a:pPr marL="0" indent="0">
              <a:buNone/>
            </a:pPr>
            <a:endParaRPr lang="en-US" sz="2200" dirty="0">
              <a:solidFill>
                <a:schemeClr val="tx1"/>
              </a:solidFill>
              <a:latin typeface="Arial" panose="020B0604020202020204" pitchFamily="34" charset="0"/>
              <a:cs typeface="Arial" panose="020B0604020202020204" pitchFamily="34" charset="0"/>
            </a:endParaRPr>
          </a:p>
          <a:p>
            <a:pPr marL="0" indent="0">
              <a:buNone/>
            </a:pPr>
            <a:r>
              <a:rPr lang="en-US" sz="2200" dirty="0">
                <a:solidFill>
                  <a:schemeClr val="tx1"/>
                </a:solidFill>
                <a:latin typeface="Arial" panose="020B0604020202020204" pitchFamily="34" charset="0"/>
                <a:cs typeface="Arial" panose="020B0604020202020204" pitchFamily="34" charset="0"/>
              </a:rPr>
              <a:t>Michigan has a rich history of serving individuals in the community with Medicaid dollars. </a:t>
            </a:r>
          </a:p>
          <a:p>
            <a:endParaRPr lang="en-US" sz="2200" dirty="0">
              <a:solidFill>
                <a:schemeClr val="tx1"/>
              </a:solidFill>
              <a:latin typeface="Arial" panose="020B0604020202020204" pitchFamily="34" charset="0"/>
              <a:cs typeface="Arial" panose="020B0604020202020204" pitchFamily="34" charset="0"/>
            </a:endParaRPr>
          </a:p>
          <a:p>
            <a:r>
              <a:rPr lang="en-US" sz="2200" dirty="0">
                <a:solidFill>
                  <a:schemeClr val="tx1"/>
                </a:solidFill>
                <a:latin typeface="Arial" panose="020B0604020202020204" pitchFamily="34" charset="0"/>
                <a:cs typeface="Arial" panose="020B0604020202020204" pitchFamily="34" charset="0"/>
              </a:rPr>
              <a:t>The purpose of the </a:t>
            </a:r>
            <a:r>
              <a:rPr lang="en-US" sz="2400" dirty="0">
                <a:solidFill>
                  <a:schemeClr val="tx1"/>
                </a:solidFill>
                <a:latin typeface="Arial" panose="020B0604020202020204" pitchFamily="34" charset="0"/>
                <a:cs typeface="Arial" panose="020B0604020202020204" pitchFamily="34" charset="0"/>
              </a:rPr>
              <a:t>Community Mental Health Services Program (</a:t>
            </a:r>
            <a:r>
              <a:rPr lang="en-US" sz="2200" dirty="0">
                <a:solidFill>
                  <a:schemeClr val="tx1"/>
                </a:solidFill>
                <a:latin typeface="Arial" panose="020B0604020202020204" pitchFamily="34" charset="0"/>
                <a:cs typeface="Arial" panose="020B0604020202020204" pitchFamily="34" charset="0"/>
              </a:rPr>
              <a:t>CMHSP) system is to support adults and children with Intellectual/Developmental Disabilities (I/DD), adults with serious mental illness and co‐occurring disorders (including co‐occurring substance use disorders), and children with Serious Emotional Disturbance (SED) to live successfully in their communities- </a:t>
            </a:r>
            <a:r>
              <a:rPr lang="en-US" sz="2200" b="1" dirty="0">
                <a:solidFill>
                  <a:schemeClr val="tx1"/>
                </a:solidFill>
                <a:latin typeface="Arial" panose="020B0604020202020204" pitchFamily="34" charset="0"/>
                <a:cs typeface="Arial" panose="020B0604020202020204" pitchFamily="34" charset="0"/>
              </a:rPr>
              <a:t>achieving community inclusion and participation, independence, and productivity. </a:t>
            </a:r>
          </a:p>
          <a:p>
            <a:pPr marL="0" indent="0">
              <a:buNone/>
            </a:pPr>
            <a:endParaRPr lang="en-US" sz="2200" b="1"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dirty="0"/>
          </a:p>
          <a:p>
            <a:endParaRPr lang="en-US" dirty="0"/>
          </a:p>
        </p:txBody>
      </p:sp>
      <p:pic>
        <p:nvPicPr>
          <p:cNvPr id="25" name="Audio 24">
            <a:extLst>
              <a:ext uri="{FF2B5EF4-FFF2-40B4-BE49-F238E27FC236}">
                <a16:creationId xmlns:a16="http://schemas.microsoft.com/office/drawing/2014/main" id="{110C1E67-3B4C-29DE-7436-F13EAF2318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750195464"/>
      </p:ext>
    </p:extLst>
  </p:cSld>
  <p:clrMapOvr>
    <a:masterClrMapping/>
  </p:clrMapOvr>
  <mc:AlternateContent xmlns:mc="http://schemas.openxmlformats.org/markup-compatibility/2006" xmlns:p14="http://schemas.microsoft.com/office/powerpoint/2010/main">
    <mc:Choice Requires="p14">
      <p:transition spd="slow" p14:dur="2000" advTm="36984"/>
    </mc:Choice>
    <mc:Fallback xmlns="">
      <p:transition spd="slow" advTm="36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6D8B-8822-53D4-3623-48187F082722}"/>
              </a:ext>
            </a:extLst>
          </p:cNvPr>
          <p:cNvSpPr>
            <a:spLocks noGrp="1"/>
          </p:cNvSpPr>
          <p:nvPr>
            <p:ph type="title"/>
          </p:nvPr>
        </p:nvSpPr>
        <p:spPr>
          <a:xfrm>
            <a:off x="152400" y="297087"/>
            <a:ext cx="8229600" cy="981810"/>
          </a:xfrm>
        </p:spPr>
        <p:txBody>
          <a:bodyPr/>
          <a:lstStyle/>
          <a:p>
            <a:r>
              <a:rPr lang="en-US" b="1" dirty="0">
                <a:latin typeface="Arial" panose="020B0604020202020204" pitchFamily="34" charset="0"/>
                <a:cs typeface="Arial" panose="020B0604020202020204" pitchFamily="34" charset="0"/>
              </a:rPr>
              <a:t>Highlights of the Final Rule</a:t>
            </a:r>
          </a:p>
        </p:txBody>
      </p:sp>
      <p:sp>
        <p:nvSpPr>
          <p:cNvPr id="3" name="Content Placeholder 2">
            <a:extLst>
              <a:ext uri="{FF2B5EF4-FFF2-40B4-BE49-F238E27FC236}">
                <a16:creationId xmlns:a16="http://schemas.microsoft.com/office/drawing/2014/main" id="{7A3D52E8-E600-A19A-FB8C-C7FDE928A614}"/>
              </a:ext>
            </a:extLst>
          </p:cNvPr>
          <p:cNvSpPr>
            <a:spLocks noGrp="1"/>
          </p:cNvSpPr>
          <p:nvPr>
            <p:ph idx="1"/>
          </p:nvPr>
        </p:nvSpPr>
        <p:spPr>
          <a:xfrm>
            <a:off x="152400" y="1278897"/>
            <a:ext cx="8839200" cy="5704114"/>
          </a:xfrm>
        </p:spPr>
        <p:txBody>
          <a:bodyPr/>
          <a:lstStyle/>
          <a:p>
            <a:pPr>
              <a:buFont typeface="Arial" panose="020B0604020202020204" pitchFamily="34" charset="0"/>
              <a:buChar char="•"/>
            </a:pPr>
            <a:r>
              <a:rPr lang="en-US" sz="2200" dirty="0">
                <a:solidFill>
                  <a:schemeClr val="tx1"/>
                </a:solidFill>
                <a:effectLst/>
                <a:latin typeface="Arial" panose="020B0604020202020204" pitchFamily="34" charset="0"/>
                <a:cs typeface="Arial" panose="020B0604020202020204" pitchFamily="34" charset="0"/>
              </a:rPr>
              <a:t>Provides implementation regulations for section 1915(</a:t>
            </a:r>
            <a:r>
              <a:rPr lang="en-US" sz="2200" dirty="0" err="1">
                <a:solidFill>
                  <a:schemeClr val="tx1"/>
                </a:solidFill>
                <a:effectLst/>
                <a:latin typeface="Arial" panose="020B0604020202020204" pitchFamily="34" charset="0"/>
                <a:cs typeface="Arial" panose="020B0604020202020204" pitchFamily="34" charset="0"/>
              </a:rPr>
              <a:t>i</a:t>
            </a:r>
            <a:r>
              <a:rPr lang="en-US" sz="2200" dirty="0">
                <a:solidFill>
                  <a:schemeClr val="tx1"/>
                </a:solidFill>
                <a:effectLst/>
                <a:latin typeface="Arial" panose="020B0604020202020204" pitchFamily="34" charset="0"/>
                <a:cs typeface="Arial" panose="020B0604020202020204" pitchFamily="34" charset="0"/>
              </a:rPr>
              <a:t>) State Plan HCBS, including new flexibilities enacted under the Affordable Care Act to offer expanded HCBS and to target services to specific populations; </a:t>
            </a:r>
          </a:p>
          <a:p>
            <a:pPr>
              <a:buFont typeface="Arial" panose="020B0604020202020204" pitchFamily="34" charset="0"/>
              <a:buChar char="•"/>
            </a:pPr>
            <a:endParaRPr lang="en-US" sz="2200" dirty="0">
              <a:solidFill>
                <a:schemeClr val="tx1"/>
              </a:solidFill>
              <a:effectLst/>
              <a:latin typeface="Arial" panose="020B0604020202020204" pitchFamily="34" charset="0"/>
              <a:cs typeface="Arial" panose="020B0604020202020204" pitchFamily="34" charset="0"/>
            </a:endParaRPr>
          </a:p>
          <a:p>
            <a:pPr>
              <a:buFont typeface="Arial" panose="020B0604020202020204" pitchFamily="34" charset="0"/>
              <a:buChar char="•"/>
            </a:pPr>
            <a:r>
              <a:rPr lang="en-US" sz="2200" dirty="0">
                <a:solidFill>
                  <a:schemeClr val="tx1"/>
                </a:solidFill>
                <a:effectLst/>
                <a:latin typeface="Arial" panose="020B0604020202020204" pitchFamily="34" charset="0"/>
                <a:cs typeface="Arial" panose="020B0604020202020204" pitchFamily="34" charset="0"/>
              </a:rPr>
              <a:t>Defines and describes the requirements for HCBS under section 1915(c) HCBS waivers, section 1915(</a:t>
            </a:r>
            <a:r>
              <a:rPr lang="en-US" sz="2200" dirty="0" err="1">
                <a:solidFill>
                  <a:schemeClr val="tx1"/>
                </a:solidFill>
                <a:effectLst/>
                <a:latin typeface="Arial" panose="020B0604020202020204" pitchFamily="34" charset="0"/>
                <a:cs typeface="Arial" panose="020B0604020202020204" pitchFamily="34" charset="0"/>
              </a:rPr>
              <a:t>i</a:t>
            </a:r>
            <a:r>
              <a:rPr lang="en-US" sz="2200" dirty="0">
                <a:solidFill>
                  <a:schemeClr val="tx1"/>
                </a:solidFill>
                <a:effectLst/>
                <a:latin typeface="Arial" panose="020B0604020202020204" pitchFamily="34" charset="0"/>
                <a:cs typeface="Arial" panose="020B0604020202020204" pitchFamily="34" charset="0"/>
              </a:rPr>
              <a:t>) State Plan HCBS and section 1915(k) (Community First Choice) authorities; </a:t>
            </a:r>
          </a:p>
          <a:p>
            <a:pPr>
              <a:buFont typeface="Arial" panose="020B0604020202020204" pitchFamily="34" charset="0"/>
              <a:buChar char="•"/>
            </a:pPr>
            <a:endParaRPr lang="en-US" sz="2200" dirty="0">
              <a:solidFill>
                <a:schemeClr val="tx1"/>
              </a:solidFill>
              <a:effectLst/>
              <a:latin typeface="Arial" panose="020B0604020202020204" pitchFamily="34" charset="0"/>
              <a:cs typeface="Arial" panose="020B0604020202020204" pitchFamily="34" charset="0"/>
            </a:endParaRPr>
          </a:p>
          <a:p>
            <a:pPr>
              <a:buFont typeface="Arial" panose="020B0604020202020204" pitchFamily="34" charset="0"/>
              <a:buChar char="•"/>
            </a:pPr>
            <a:r>
              <a:rPr lang="en-US" sz="2200" dirty="0">
                <a:solidFill>
                  <a:schemeClr val="tx1"/>
                </a:solidFill>
                <a:effectLst/>
                <a:latin typeface="Arial" panose="020B0604020202020204" pitchFamily="34" charset="0"/>
                <a:cs typeface="Arial" panose="020B0604020202020204" pitchFamily="34" charset="0"/>
              </a:rPr>
              <a:t>Defines PCP requirements across the section 1915(c) and 1915(i) HCBS authorities. </a:t>
            </a:r>
          </a:p>
          <a:p>
            <a:pPr marL="0" indent="0">
              <a:buNone/>
            </a:pPr>
            <a:endParaRPr lang="en-US" dirty="0"/>
          </a:p>
        </p:txBody>
      </p:sp>
      <p:pic>
        <p:nvPicPr>
          <p:cNvPr id="6" name="Audio 5">
            <a:extLst>
              <a:ext uri="{FF2B5EF4-FFF2-40B4-BE49-F238E27FC236}">
                <a16:creationId xmlns:a16="http://schemas.microsoft.com/office/drawing/2014/main" id="{E2DC23F2-3774-4BF1-3052-BA1A1CE92E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04425720"/>
      </p:ext>
    </p:extLst>
  </p:cSld>
  <p:clrMapOvr>
    <a:masterClrMapping/>
  </p:clrMapOvr>
  <mc:AlternateContent xmlns:mc="http://schemas.openxmlformats.org/markup-compatibility/2006" xmlns:p14="http://schemas.microsoft.com/office/powerpoint/2010/main">
    <mc:Choice Requires="p14">
      <p:transition spd="slow" p14:dur="2000" advTm="48631"/>
    </mc:Choice>
    <mc:Fallback xmlns="">
      <p:transition spd="slow" advTm="48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6D8B-8822-53D4-3623-48187F082722}"/>
              </a:ext>
            </a:extLst>
          </p:cNvPr>
          <p:cNvSpPr>
            <a:spLocks noGrp="1"/>
          </p:cNvSpPr>
          <p:nvPr>
            <p:ph type="title"/>
          </p:nvPr>
        </p:nvSpPr>
        <p:spPr>
          <a:xfrm>
            <a:off x="132736" y="304578"/>
            <a:ext cx="8229600" cy="981810"/>
          </a:xfrm>
        </p:spPr>
        <p:txBody>
          <a:bodyPr/>
          <a:lstStyle/>
          <a:p>
            <a:r>
              <a:rPr lang="en-US" b="1" dirty="0">
                <a:latin typeface="Arial" panose="020B0604020202020204" pitchFamily="34" charset="0"/>
                <a:cs typeface="Arial" panose="020B0604020202020204" pitchFamily="34" charset="0"/>
              </a:rPr>
              <a:t>Implementation of the Final Rule</a:t>
            </a:r>
          </a:p>
        </p:txBody>
      </p:sp>
      <p:sp>
        <p:nvSpPr>
          <p:cNvPr id="3" name="Content Placeholder 2">
            <a:extLst>
              <a:ext uri="{FF2B5EF4-FFF2-40B4-BE49-F238E27FC236}">
                <a16:creationId xmlns:a16="http://schemas.microsoft.com/office/drawing/2014/main" id="{7A3D52E8-E600-A19A-FB8C-C7FDE928A614}"/>
              </a:ext>
            </a:extLst>
          </p:cNvPr>
          <p:cNvSpPr>
            <a:spLocks noGrp="1"/>
          </p:cNvSpPr>
          <p:nvPr>
            <p:ph idx="1"/>
          </p:nvPr>
        </p:nvSpPr>
        <p:spPr>
          <a:xfrm>
            <a:off x="132737" y="625642"/>
            <a:ext cx="8878528" cy="5730913"/>
          </a:xfrm>
        </p:spPr>
        <p:txBody>
          <a:bodyPr/>
          <a:lstStyle/>
          <a:p>
            <a:pPr marL="0" indent="0">
              <a:buNone/>
            </a:pPr>
            <a:endParaRPr lang="en-US" sz="1800" dirty="0">
              <a:solidFill>
                <a:schemeClr val="tx1"/>
              </a:solidFill>
              <a:latin typeface="Arial" panose="020B0604020202020204" pitchFamily="34" charset="0"/>
              <a:cs typeface="Arial" panose="020B0604020202020204" pitchFamily="34" charset="0"/>
            </a:endParaRPr>
          </a:p>
          <a:p>
            <a:pPr>
              <a:buFont typeface="Wingdings" pitchFamily="2" charset="2"/>
              <a:buChar char="§"/>
            </a:pPr>
            <a:r>
              <a:rPr lang="en-US" sz="1800" dirty="0">
                <a:solidFill>
                  <a:schemeClr val="tx1"/>
                </a:solidFill>
                <a:latin typeface="Arial" panose="020B0604020202020204" pitchFamily="34" charset="0"/>
                <a:cs typeface="Arial" panose="020B0604020202020204" pitchFamily="34" charset="0"/>
              </a:rPr>
              <a:t>In response to the Public Health Emergency (PHE), CMS extended the date for full compliance. The final date for full compliance was March 17, 2023.</a:t>
            </a:r>
          </a:p>
          <a:p>
            <a:pPr>
              <a:buFont typeface="Wingdings" pitchFamily="2" charset="2"/>
              <a:buChar char="§"/>
            </a:pPr>
            <a:endParaRPr lang="en-US" sz="1800" dirty="0">
              <a:solidFill>
                <a:schemeClr val="tx1"/>
              </a:solidFill>
              <a:latin typeface="Arial" panose="020B0604020202020204" pitchFamily="34" charset="0"/>
              <a:cs typeface="Arial" panose="020B0604020202020204" pitchFamily="34" charset="0"/>
            </a:endParaRPr>
          </a:p>
          <a:p>
            <a:pPr>
              <a:buFont typeface="Wingdings" pitchFamily="2" charset="2"/>
              <a:buChar char="§"/>
            </a:pPr>
            <a:r>
              <a:rPr lang="en-US" sz="1800" dirty="0">
                <a:solidFill>
                  <a:schemeClr val="tx1"/>
                </a:solidFill>
                <a:latin typeface="Arial" panose="020B0604020202020204" pitchFamily="34" charset="0"/>
                <a:cs typeface="Arial" panose="020B0604020202020204" pitchFamily="34" charset="0"/>
              </a:rPr>
              <a:t>Despite delaying the deadline for full compliance, CMS still required compliance with the aspects of the rule that were not directly impacted by the PHE: </a:t>
            </a:r>
          </a:p>
          <a:p>
            <a:pPr lvl="1">
              <a:buFont typeface="Wingdings" pitchFamily="2" charset="2"/>
              <a:buChar char="§"/>
            </a:pPr>
            <a:r>
              <a:rPr lang="en-US" sz="1800" dirty="0">
                <a:solidFill>
                  <a:schemeClr val="tx1"/>
                </a:solidFill>
                <a:latin typeface="Arial" panose="020B0604020202020204" pitchFamily="34" charset="0"/>
                <a:cs typeface="Arial" panose="020B0604020202020204" pitchFamily="34" charset="0"/>
              </a:rPr>
              <a:t>Privacy, dignity, respect, and freedom from coercion and restraint.</a:t>
            </a:r>
          </a:p>
          <a:p>
            <a:pPr lvl="1">
              <a:buFont typeface="Wingdings" pitchFamily="2" charset="2"/>
              <a:buChar char="§"/>
            </a:pPr>
            <a:r>
              <a:rPr lang="en-US" sz="1800" dirty="0">
                <a:solidFill>
                  <a:schemeClr val="tx1"/>
                </a:solidFill>
                <a:latin typeface="Arial" panose="020B0604020202020204" pitchFamily="34" charset="0"/>
                <a:cs typeface="Arial" panose="020B0604020202020204" pitchFamily="34" charset="0"/>
              </a:rPr>
              <a:t>Control of personal resources.</a:t>
            </a:r>
          </a:p>
          <a:p>
            <a:pPr lvl="1">
              <a:buFont typeface="Wingdings" pitchFamily="2" charset="2"/>
              <a:buChar char="§"/>
            </a:pPr>
            <a:r>
              <a:rPr lang="en-US" sz="1800" dirty="0">
                <a:solidFill>
                  <a:schemeClr val="tx1"/>
                </a:solidFill>
                <a:latin typeface="Arial" panose="020B0604020202020204" pitchFamily="34" charset="0"/>
                <a:cs typeface="Arial" panose="020B0604020202020204" pitchFamily="34" charset="0"/>
              </a:rPr>
              <a:t>Personal agency/autonomy.</a:t>
            </a:r>
          </a:p>
          <a:p>
            <a:pPr lvl="1">
              <a:buFont typeface="Wingdings" pitchFamily="2" charset="2"/>
              <a:buChar char="§"/>
            </a:pPr>
            <a:r>
              <a:rPr lang="en-US" sz="1800" dirty="0">
                <a:solidFill>
                  <a:schemeClr val="tx1"/>
                </a:solidFill>
                <a:effectLst/>
                <a:latin typeface="Arial" panose="020B0604020202020204" pitchFamily="34" charset="0"/>
                <a:cs typeface="Arial" panose="020B0604020202020204" pitchFamily="34" charset="0"/>
              </a:rPr>
              <a:t>A lease or other legally enforceable agreement providing similar protections.</a:t>
            </a:r>
          </a:p>
          <a:p>
            <a:pPr lvl="1">
              <a:buFont typeface="Wingdings" pitchFamily="2" charset="2"/>
              <a:buChar char="§"/>
            </a:pPr>
            <a:r>
              <a:rPr lang="en-US" sz="1800" dirty="0">
                <a:solidFill>
                  <a:schemeClr val="tx1"/>
                </a:solidFill>
                <a:effectLst/>
                <a:latin typeface="Arial" panose="020B0604020202020204" pitchFamily="34" charset="0"/>
                <a:cs typeface="Arial" panose="020B0604020202020204" pitchFamily="34" charset="0"/>
              </a:rPr>
              <a:t>Privacy in their unit, including lockable doors, and freedom to furnish or decorate the unit.</a:t>
            </a:r>
          </a:p>
          <a:p>
            <a:pPr lvl="1">
              <a:buFont typeface="Wingdings" pitchFamily="2" charset="2"/>
              <a:buChar char="§"/>
            </a:pPr>
            <a:r>
              <a:rPr lang="en-US" sz="1800" dirty="0">
                <a:solidFill>
                  <a:schemeClr val="tx1"/>
                </a:solidFill>
                <a:effectLst/>
                <a:latin typeface="Arial" panose="020B0604020202020204" pitchFamily="34" charset="0"/>
                <a:cs typeface="Arial" panose="020B0604020202020204" pitchFamily="34" charset="0"/>
              </a:rPr>
              <a:t>Access to food at any time.</a:t>
            </a:r>
          </a:p>
          <a:p>
            <a:pPr lvl="1">
              <a:buFont typeface="Wingdings" pitchFamily="2" charset="2"/>
              <a:buChar char="§"/>
            </a:pPr>
            <a:r>
              <a:rPr lang="en-US" sz="1800" dirty="0">
                <a:solidFill>
                  <a:schemeClr val="tx1"/>
                </a:solidFill>
                <a:effectLst/>
                <a:latin typeface="Arial" panose="020B0604020202020204" pitchFamily="34" charset="0"/>
                <a:cs typeface="Arial" panose="020B0604020202020204" pitchFamily="34" charset="0"/>
              </a:rPr>
              <a:t>Access to visitors at any time.</a:t>
            </a:r>
          </a:p>
          <a:p>
            <a:pPr lvl="1">
              <a:buFont typeface="Wingdings" pitchFamily="2" charset="2"/>
              <a:buChar char="§"/>
            </a:pPr>
            <a:r>
              <a:rPr lang="en-US" sz="1800" dirty="0">
                <a:solidFill>
                  <a:schemeClr val="tx1"/>
                </a:solidFill>
                <a:effectLst/>
                <a:latin typeface="Arial" panose="020B0604020202020204" pitchFamily="34" charset="0"/>
                <a:cs typeface="Arial" panose="020B0604020202020204" pitchFamily="34" charset="0"/>
              </a:rPr>
              <a:t>Physical accessibility</a:t>
            </a:r>
            <a:r>
              <a:rPr lang="en-US" sz="1800" dirty="0">
                <a:solidFill>
                  <a:schemeClr val="tx1"/>
                </a:solidFill>
                <a:latin typeface="Arial" panose="020B0604020202020204" pitchFamily="34" charset="0"/>
                <a:cs typeface="Arial" panose="020B0604020202020204" pitchFamily="34" charset="0"/>
              </a:rPr>
              <a:t>.</a:t>
            </a:r>
          </a:p>
          <a:p>
            <a:pPr lvl="1">
              <a:buFont typeface="Wingdings" pitchFamily="2" charset="2"/>
              <a:buChar char="§"/>
            </a:pPr>
            <a:r>
              <a:rPr lang="en-US" sz="1800">
                <a:solidFill>
                  <a:schemeClr val="tx1"/>
                </a:solidFill>
                <a:latin typeface="Arial" panose="020B0604020202020204" pitchFamily="34" charset="0"/>
                <a:cs typeface="Arial" panose="020B0604020202020204" pitchFamily="34" charset="0"/>
              </a:rPr>
              <a:t>IPOS </a:t>
            </a:r>
            <a:r>
              <a:rPr lang="en-US" sz="1800" dirty="0">
                <a:solidFill>
                  <a:schemeClr val="tx1"/>
                </a:solidFill>
                <a:effectLst/>
                <a:latin typeface="Arial" panose="020B0604020202020204" pitchFamily="34" charset="0"/>
                <a:cs typeface="Arial" panose="020B0604020202020204" pitchFamily="34" charset="0"/>
              </a:rPr>
              <a:t>documentation of modifications to relevant </a:t>
            </a:r>
            <a:r>
              <a:rPr lang="en-US" sz="1800">
                <a:solidFill>
                  <a:schemeClr val="tx1"/>
                </a:solidFill>
                <a:effectLst/>
                <a:latin typeface="Arial" panose="020B0604020202020204" pitchFamily="34" charset="0"/>
                <a:cs typeface="Arial" panose="020B0604020202020204" pitchFamily="34" charset="0"/>
              </a:rPr>
              <a:t>regulatory criteria.</a:t>
            </a:r>
            <a:endParaRPr lang="en-US" sz="1800" dirty="0">
              <a:solidFill>
                <a:schemeClr val="tx1"/>
              </a:solidFill>
              <a:effectLst/>
              <a:latin typeface="Arial" panose="020B0604020202020204" pitchFamily="34" charset="0"/>
              <a:cs typeface="Arial" panose="020B0604020202020204" pitchFamily="34" charset="0"/>
            </a:endParaRPr>
          </a:p>
          <a:p>
            <a:pPr lvl="1">
              <a:buFont typeface="Wingdings" pitchFamily="2" charset="2"/>
              <a:buChar char="§"/>
            </a:pPr>
            <a:endParaRPr lang="en-US" dirty="0">
              <a:latin typeface="Arial" panose="020B0604020202020204" pitchFamily="34" charset="0"/>
              <a:cs typeface="Arial" panose="020B0604020202020204" pitchFamily="34" charset="0"/>
            </a:endParaRPr>
          </a:p>
          <a:p>
            <a:pPr marL="363474" lvl="1" indent="0">
              <a:buNone/>
            </a:pPr>
            <a:endParaRPr lang="en-US" dirty="0">
              <a:latin typeface="Arial" panose="020B0604020202020204" pitchFamily="34" charset="0"/>
              <a:cs typeface="Arial" panose="020B0604020202020204" pitchFamily="34" charset="0"/>
            </a:endParaRPr>
          </a:p>
          <a:p>
            <a:pPr marL="57150" indent="0">
              <a:buNone/>
            </a:pPr>
            <a:endParaRPr lang="en-US" sz="2600" dirty="0">
              <a:latin typeface="Arial" panose="020B0604020202020204" pitchFamily="34" charset="0"/>
              <a:cs typeface="Arial" panose="020B0604020202020204" pitchFamily="34" charset="0"/>
            </a:endParaRPr>
          </a:p>
          <a:p>
            <a:endParaRPr lang="en-US" dirty="0"/>
          </a:p>
        </p:txBody>
      </p:sp>
      <p:pic>
        <p:nvPicPr>
          <p:cNvPr id="14" name="Audio 13">
            <a:extLst>
              <a:ext uri="{FF2B5EF4-FFF2-40B4-BE49-F238E27FC236}">
                <a16:creationId xmlns:a16="http://schemas.microsoft.com/office/drawing/2014/main" id="{C0DC7BC9-3F87-7129-7FF0-E9514EF1EF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211401048"/>
      </p:ext>
    </p:extLst>
  </p:cSld>
  <p:clrMapOvr>
    <a:masterClrMapping/>
  </p:clrMapOvr>
  <mc:AlternateContent xmlns:mc="http://schemas.openxmlformats.org/markup-compatibility/2006" xmlns:p14="http://schemas.microsoft.com/office/powerpoint/2010/main">
    <mc:Choice Requires="p14">
      <p:transition spd="slow" p14:dur="2000" advTm="63392"/>
    </mc:Choice>
    <mc:Fallback xmlns="">
      <p:transition spd="slow" advTm="63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6D8B-8822-53D4-3623-48187F082722}"/>
              </a:ext>
            </a:extLst>
          </p:cNvPr>
          <p:cNvSpPr>
            <a:spLocks noGrp="1"/>
          </p:cNvSpPr>
          <p:nvPr>
            <p:ph type="title"/>
          </p:nvPr>
        </p:nvSpPr>
        <p:spPr>
          <a:xfrm>
            <a:off x="0" y="393068"/>
            <a:ext cx="8229600" cy="981810"/>
          </a:xfrm>
        </p:spPr>
        <p:txBody>
          <a:bodyPr>
            <a:normAutofit fontScale="90000"/>
          </a:bodyPr>
          <a:lstStyle/>
          <a:p>
            <a:r>
              <a:rPr lang="en-US" b="1" dirty="0">
                <a:latin typeface="Arial" panose="020B0604020202020204" pitchFamily="34" charset="0"/>
                <a:cs typeface="Arial" panose="020B0604020202020204" pitchFamily="34" charset="0"/>
              </a:rPr>
              <a:t>Key to Implementation of the Final Rule</a:t>
            </a:r>
          </a:p>
        </p:txBody>
      </p:sp>
      <p:sp>
        <p:nvSpPr>
          <p:cNvPr id="3" name="Content Placeholder 2">
            <a:extLst>
              <a:ext uri="{FF2B5EF4-FFF2-40B4-BE49-F238E27FC236}">
                <a16:creationId xmlns:a16="http://schemas.microsoft.com/office/drawing/2014/main" id="{7A3D52E8-E600-A19A-FB8C-C7FDE928A614}"/>
              </a:ext>
            </a:extLst>
          </p:cNvPr>
          <p:cNvSpPr>
            <a:spLocks noGrp="1"/>
          </p:cNvSpPr>
          <p:nvPr>
            <p:ph idx="1"/>
          </p:nvPr>
        </p:nvSpPr>
        <p:spPr>
          <a:xfrm>
            <a:off x="191729" y="1273499"/>
            <a:ext cx="8775290" cy="5304281"/>
          </a:xfrm>
        </p:spPr>
        <p:txBody>
          <a:bodyPr/>
          <a:lstStyle/>
          <a:p>
            <a:r>
              <a:rPr lang="en-US" sz="2400" dirty="0">
                <a:solidFill>
                  <a:schemeClr val="tx1"/>
                </a:solidFill>
                <a:latin typeface="Arial" panose="020B0604020202020204" pitchFamily="34" charset="0"/>
                <a:cs typeface="Arial" panose="020B0604020202020204" pitchFamily="34" charset="0"/>
              </a:rPr>
              <a:t>Person-Centered Planning (PCP) is key to achieving the intent of the Final Rule at the level of the individual receiving HCBS.</a:t>
            </a:r>
          </a:p>
          <a:p>
            <a:endParaRPr lang="en-US" sz="2400" dirty="0">
              <a:solidFill>
                <a:schemeClr val="tx1"/>
              </a:solidFill>
              <a:latin typeface="Arial" panose="020B0604020202020204" pitchFamily="34" charset="0"/>
              <a:cs typeface="Arial" panose="020B0604020202020204" pitchFamily="34" charset="0"/>
            </a:endParaRPr>
          </a:p>
          <a:p>
            <a:r>
              <a:rPr lang="en-US" sz="2400" dirty="0">
                <a:solidFill>
                  <a:schemeClr val="tx1"/>
                </a:solidFill>
                <a:effectLst/>
                <a:latin typeface="Arial" panose="020B0604020202020204" pitchFamily="34" charset="0"/>
                <a:cs typeface="Arial" panose="020B0604020202020204" pitchFamily="34" charset="0"/>
              </a:rPr>
              <a:t>CMS specifies that service planning for participants in Medicaid HCBS programs under section 1915(c),1915(</a:t>
            </a:r>
            <a:r>
              <a:rPr lang="en-US" sz="2400" dirty="0" err="1">
                <a:solidFill>
                  <a:schemeClr val="tx1"/>
                </a:solidFill>
                <a:effectLst/>
                <a:latin typeface="Arial" panose="020B0604020202020204" pitchFamily="34" charset="0"/>
                <a:cs typeface="Arial" panose="020B0604020202020204" pitchFamily="34" charset="0"/>
              </a:rPr>
              <a:t>i</a:t>
            </a:r>
            <a:r>
              <a:rPr lang="en-US" sz="2400" dirty="0">
                <a:solidFill>
                  <a:schemeClr val="tx1"/>
                </a:solidFill>
                <a:effectLst/>
                <a:latin typeface="Arial" panose="020B0604020202020204" pitchFamily="34" charset="0"/>
                <a:cs typeface="Arial" panose="020B0604020202020204" pitchFamily="34" charset="0"/>
              </a:rPr>
              <a:t>), and 1915(k) of the Act must be developed through a PCP process that addresses health and LTSS needs in a manner that reflects individual preferences and goals. </a:t>
            </a:r>
          </a:p>
          <a:p>
            <a:endParaRPr lang="en-US" sz="2400" dirty="0">
              <a:solidFill>
                <a:schemeClr val="tx1"/>
              </a:solidFill>
              <a:effectLst/>
              <a:latin typeface="Arial" panose="020B0604020202020204" pitchFamily="34" charset="0"/>
              <a:cs typeface="Arial" panose="020B0604020202020204" pitchFamily="34" charset="0"/>
            </a:endParaRPr>
          </a:p>
          <a:p>
            <a:r>
              <a:rPr lang="en-US" sz="2400" dirty="0">
                <a:solidFill>
                  <a:schemeClr val="tx1"/>
                </a:solidFill>
                <a:latin typeface="Arial" panose="020B0604020202020204" pitchFamily="34" charset="0"/>
                <a:cs typeface="Arial" panose="020B0604020202020204" pitchFamily="34" charset="0"/>
              </a:rPr>
              <a:t>The PCP process will be discussed in detail in Module 2. </a:t>
            </a:r>
          </a:p>
          <a:p>
            <a:pPr marL="0" indent="0">
              <a:buNone/>
            </a:pPr>
            <a:endParaRPr lang="en-US" dirty="0"/>
          </a:p>
        </p:txBody>
      </p:sp>
      <p:pic>
        <p:nvPicPr>
          <p:cNvPr id="6" name="Audio 5">
            <a:extLst>
              <a:ext uri="{FF2B5EF4-FFF2-40B4-BE49-F238E27FC236}">
                <a16:creationId xmlns:a16="http://schemas.microsoft.com/office/drawing/2014/main" id="{C10F0DF5-534E-6540-BE83-A4EF712F1B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39079313"/>
      </p:ext>
    </p:extLst>
  </p:cSld>
  <p:clrMapOvr>
    <a:masterClrMapping/>
  </p:clrMapOvr>
  <mc:AlternateContent xmlns:mc="http://schemas.openxmlformats.org/markup-compatibility/2006" xmlns:p14="http://schemas.microsoft.com/office/powerpoint/2010/main">
    <mc:Choice Requires="p14">
      <p:transition spd="slow" p14:dur="2000" advTm="44003"/>
    </mc:Choice>
    <mc:Fallback xmlns="">
      <p:transition spd="slow" advTm="44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AA84C-EDCC-048D-E9F0-3563980E8F83}"/>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Additional Resources</a:t>
            </a:r>
          </a:p>
        </p:txBody>
      </p:sp>
      <p:sp>
        <p:nvSpPr>
          <p:cNvPr id="3" name="Content Placeholder 2">
            <a:extLst>
              <a:ext uri="{FF2B5EF4-FFF2-40B4-BE49-F238E27FC236}">
                <a16:creationId xmlns:a16="http://schemas.microsoft.com/office/drawing/2014/main" id="{2BAA49C1-A0E9-837E-BB49-AE89589870D5}"/>
              </a:ext>
            </a:extLst>
          </p:cNvPr>
          <p:cNvSpPr>
            <a:spLocks noGrp="1"/>
          </p:cNvSpPr>
          <p:nvPr>
            <p:ph idx="1"/>
          </p:nvPr>
        </p:nvSpPr>
        <p:spPr>
          <a:xfrm>
            <a:off x="274320" y="1493520"/>
            <a:ext cx="8412480" cy="4301815"/>
          </a:xfrm>
        </p:spPr>
        <p:txBody>
          <a:bodyPr/>
          <a:lstStyle/>
          <a:p>
            <a:pPr algn="l" rtl="0" fontAlgn="base"/>
            <a:endParaRPr lang="en-US" sz="2400" dirty="0">
              <a:latin typeface="Arial" panose="020B0604020202020204" pitchFamily="34" charset="0"/>
              <a:cs typeface="Arial" panose="020B0604020202020204" pitchFamily="34" charset="0"/>
            </a:endParaRPr>
          </a:p>
          <a:p>
            <a:pPr algn="l" rtl="0" fontAlgn="base"/>
            <a:r>
              <a:rPr lang="en-US" sz="2400" b="0" i="0" u="sng" strike="noStrike" dirty="0">
                <a:solidFill>
                  <a:srgbClr val="0563C1"/>
                </a:solidFill>
                <a:effectLst/>
                <a:latin typeface="Arial" panose="020B0604020202020204" pitchFamily="34" charset="0"/>
                <a:cs typeface="Arial" panose="020B0604020202020204" pitchFamily="34" charset="0"/>
                <a:hlinkClick r:id="rId5"/>
              </a:rPr>
              <a:t>Medicaid.gov- Guidance &amp; Additional Resources- Home &amp; Community Based Services Final Regulation</a:t>
            </a:r>
            <a:endParaRPr lang="en-US" sz="2400" b="0" i="0" u="sng" strike="noStrike" dirty="0">
              <a:solidFill>
                <a:srgbClr val="0563C1"/>
              </a:solidFill>
              <a:effectLst/>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hlinkClick r:id="rId6"/>
              </a:rPr>
              <a:t>HCBS Advocacy Coalition </a:t>
            </a:r>
            <a:endParaRPr lang="en-US" sz="24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pPr algn="l" rtl="0" fontAlgn="base"/>
            <a:endParaRPr lang="en-US" dirty="0"/>
          </a:p>
        </p:txBody>
      </p:sp>
      <p:pic>
        <p:nvPicPr>
          <p:cNvPr id="6" name="Audio 5">
            <a:extLst>
              <a:ext uri="{FF2B5EF4-FFF2-40B4-BE49-F238E27FC236}">
                <a16:creationId xmlns:a16="http://schemas.microsoft.com/office/drawing/2014/main" id="{21A2D9AF-7BF8-6848-88D6-D3067D3AD8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11631418"/>
      </p:ext>
    </p:extLst>
  </p:cSld>
  <p:clrMapOvr>
    <a:masterClrMapping/>
  </p:clrMapOvr>
  <mc:AlternateContent xmlns:mc="http://schemas.openxmlformats.org/markup-compatibility/2006" xmlns:p14="http://schemas.microsoft.com/office/powerpoint/2010/main">
    <mc:Choice Requires="p14">
      <p:transition spd="slow" p14:dur="2000" advTm="9361"/>
    </mc:Choice>
    <mc:Fallback xmlns="">
      <p:transition spd="slow" advTm="9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5F3A2-693B-7D2C-2756-D59F79FA04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415FAD-C509-0EA0-2F3C-54DEBF12111C}"/>
              </a:ext>
            </a:extLst>
          </p:cNvPr>
          <p:cNvSpPr>
            <a:spLocks noGrp="1"/>
          </p:cNvSpPr>
          <p:nvPr>
            <p:ph type="title"/>
          </p:nvPr>
        </p:nvSpPr>
        <p:spPr>
          <a:xfrm>
            <a:off x="184825" y="533021"/>
            <a:ext cx="8229600" cy="981810"/>
          </a:xfrm>
        </p:spPr>
        <p:txBody>
          <a:bodyPr/>
          <a:lstStyle/>
          <a:p>
            <a:r>
              <a:rPr lang="en-US" b="1" dirty="0">
                <a:latin typeface="Arial" panose="020B0604020202020204" pitchFamily="34" charset="0"/>
                <a:cs typeface="Arial" panose="020B0604020202020204" pitchFamily="34" charset="0"/>
              </a:rPr>
              <a:t>Knowledge Checkpoint</a:t>
            </a:r>
          </a:p>
        </p:txBody>
      </p:sp>
      <p:sp>
        <p:nvSpPr>
          <p:cNvPr id="3" name="Content Placeholder 2">
            <a:extLst>
              <a:ext uri="{FF2B5EF4-FFF2-40B4-BE49-F238E27FC236}">
                <a16:creationId xmlns:a16="http://schemas.microsoft.com/office/drawing/2014/main" id="{CF458DCF-C060-89CE-43A6-5167C80BA819}"/>
              </a:ext>
            </a:extLst>
          </p:cNvPr>
          <p:cNvSpPr>
            <a:spLocks noGrp="1"/>
          </p:cNvSpPr>
          <p:nvPr>
            <p:ph idx="1"/>
          </p:nvPr>
        </p:nvSpPr>
        <p:spPr>
          <a:xfrm>
            <a:off x="330740" y="1514832"/>
            <a:ext cx="8404698" cy="5041612"/>
          </a:xfrm>
        </p:spPr>
        <p:txBody>
          <a:bodyPr/>
          <a:lstStyle/>
          <a:p>
            <a:pPr marL="0" indent="0">
              <a:buNone/>
            </a:pPr>
            <a:r>
              <a:rPr lang="en-US" dirty="0">
                <a:solidFill>
                  <a:schemeClr val="tx1"/>
                </a:solidFill>
                <a:latin typeface="Arial" panose="020B0604020202020204" pitchFamily="34" charset="0"/>
                <a:cs typeface="Arial" panose="020B0604020202020204" pitchFamily="34" charset="0"/>
              </a:rPr>
              <a:t>True or False?</a:t>
            </a:r>
          </a:p>
          <a:p>
            <a:pPr marL="0" indent="0">
              <a:buNone/>
            </a:pPr>
            <a:endParaRPr lang="en-US" dirty="0">
              <a:solidFill>
                <a:schemeClr val="tx1"/>
              </a:solidFill>
              <a:latin typeface="Arial" panose="020B0604020202020204" pitchFamily="34" charset="0"/>
              <a:cs typeface="Arial" panose="020B0604020202020204" pitchFamily="34" charset="0"/>
            </a:endParaRPr>
          </a:p>
          <a:p>
            <a:pPr marL="0" indent="0">
              <a:buNone/>
            </a:pPr>
            <a:r>
              <a:rPr lang="en-US" sz="2800" dirty="0">
                <a:solidFill>
                  <a:schemeClr val="tx1"/>
                </a:solidFill>
                <a:latin typeface="Arial" panose="020B0604020202020204" pitchFamily="34" charset="0"/>
                <a:cs typeface="Arial" panose="020B0604020202020204" pitchFamily="34" charset="0"/>
              </a:rPr>
              <a:t>Person-Centered Planning (PCP) is key to helping demonstrate compliance with HCBS requirements.</a:t>
            </a:r>
          </a:p>
          <a:p>
            <a:pPr marL="514350" indent="-514350">
              <a:buAutoNum type="alphaUcPeriod"/>
            </a:pPr>
            <a:endParaRPr lang="en-US" dirty="0"/>
          </a:p>
        </p:txBody>
      </p:sp>
      <p:pic>
        <p:nvPicPr>
          <p:cNvPr id="10" name="Audio 9">
            <a:extLst>
              <a:ext uri="{FF2B5EF4-FFF2-40B4-BE49-F238E27FC236}">
                <a16:creationId xmlns:a16="http://schemas.microsoft.com/office/drawing/2014/main" id="{6773B7CA-2239-50C7-9312-B5B943D43F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10080428"/>
      </p:ext>
    </p:extLst>
  </p:cSld>
  <p:clrMapOvr>
    <a:masterClrMapping/>
  </p:clrMapOvr>
  <mc:AlternateContent xmlns:mc="http://schemas.openxmlformats.org/markup-compatibility/2006" xmlns:p14="http://schemas.microsoft.com/office/powerpoint/2010/main">
    <mc:Choice Requires="p14">
      <p:transition spd="slow" p14:dur="2000" advTm="11295"/>
    </mc:Choice>
    <mc:Fallback xmlns="">
      <p:transition spd="slow" advTm="11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DCF29-D12E-A62A-6160-7142287816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4AD50D-71B3-49F2-7A59-BA00E0D00803}"/>
              </a:ext>
            </a:extLst>
          </p:cNvPr>
          <p:cNvSpPr>
            <a:spLocks noGrp="1"/>
          </p:cNvSpPr>
          <p:nvPr>
            <p:ph type="title"/>
          </p:nvPr>
        </p:nvSpPr>
        <p:spPr>
          <a:xfrm>
            <a:off x="184825" y="533021"/>
            <a:ext cx="8229600" cy="981810"/>
          </a:xfrm>
        </p:spPr>
        <p:txBody>
          <a:bodyPr/>
          <a:lstStyle/>
          <a:p>
            <a:r>
              <a:rPr lang="en-US" b="1" dirty="0">
                <a:latin typeface="Arial" panose="020B0604020202020204" pitchFamily="34" charset="0"/>
                <a:cs typeface="Arial" panose="020B0604020202020204" pitchFamily="34" charset="0"/>
              </a:rPr>
              <a:t>Knowledge Checkpoint</a:t>
            </a:r>
          </a:p>
        </p:txBody>
      </p:sp>
      <p:sp>
        <p:nvSpPr>
          <p:cNvPr id="3" name="Content Placeholder 2">
            <a:extLst>
              <a:ext uri="{FF2B5EF4-FFF2-40B4-BE49-F238E27FC236}">
                <a16:creationId xmlns:a16="http://schemas.microsoft.com/office/drawing/2014/main" id="{E4280B43-021C-CE7C-45BE-4CCD2B116E24}"/>
              </a:ext>
            </a:extLst>
          </p:cNvPr>
          <p:cNvSpPr>
            <a:spLocks noGrp="1"/>
          </p:cNvSpPr>
          <p:nvPr>
            <p:ph idx="1"/>
          </p:nvPr>
        </p:nvSpPr>
        <p:spPr>
          <a:xfrm>
            <a:off x="330740" y="1514832"/>
            <a:ext cx="8404698" cy="5041612"/>
          </a:xfrm>
        </p:spPr>
        <p:txBody>
          <a:bodyPr/>
          <a:lstStyle/>
          <a:p>
            <a:pPr marL="0" indent="0">
              <a:buNone/>
            </a:pPr>
            <a:r>
              <a:rPr lang="en-US" b="1" dirty="0">
                <a:solidFill>
                  <a:schemeClr val="tx1"/>
                </a:solidFill>
                <a:latin typeface="Arial" panose="020B0604020202020204" pitchFamily="34" charset="0"/>
                <a:cs typeface="Arial" panose="020B0604020202020204" pitchFamily="34" charset="0"/>
              </a:rPr>
              <a:t>True </a:t>
            </a:r>
            <a:r>
              <a:rPr lang="en-US" dirty="0">
                <a:solidFill>
                  <a:schemeClr val="tx1"/>
                </a:solidFill>
                <a:latin typeface="Arial" panose="020B0604020202020204" pitchFamily="34" charset="0"/>
                <a:cs typeface="Arial" panose="020B0604020202020204" pitchFamily="34" charset="0"/>
              </a:rPr>
              <a:t>or False?</a:t>
            </a:r>
          </a:p>
          <a:p>
            <a:pPr marL="0" indent="0">
              <a:buNone/>
            </a:pPr>
            <a:endParaRPr lang="en-US" dirty="0">
              <a:solidFill>
                <a:schemeClr val="tx1"/>
              </a:solidFill>
              <a:latin typeface="Arial" panose="020B0604020202020204" pitchFamily="34" charset="0"/>
              <a:cs typeface="Arial" panose="020B0604020202020204" pitchFamily="34" charset="0"/>
            </a:endParaRPr>
          </a:p>
          <a:p>
            <a:pPr marL="0" indent="0">
              <a:buNone/>
            </a:pPr>
            <a:r>
              <a:rPr lang="en-US" sz="2800" dirty="0">
                <a:solidFill>
                  <a:schemeClr val="tx1"/>
                </a:solidFill>
                <a:latin typeface="Arial" panose="020B0604020202020204" pitchFamily="34" charset="0"/>
                <a:cs typeface="Arial" panose="020B0604020202020204" pitchFamily="34" charset="0"/>
              </a:rPr>
              <a:t>Person-Centered Planning (PCP) is key to helping demonstrate compliance with HCBS requirements.</a:t>
            </a:r>
          </a:p>
          <a:p>
            <a:pPr marL="0" indent="0">
              <a:buNone/>
            </a:pPr>
            <a:endParaRPr lang="en-US" dirty="0">
              <a:solidFill>
                <a:schemeClr val="tx1"/>
              </a:solidFill>
              <a:latin typeface="Arial" panose="020B0604020202020204" pitchFamily="34" charset="0"/>
              <a:cs typeface="Arial" panose="020B0604020202020204" pitchFamily="34" charset="0"/>
            </a:endParaRPr>
          </a:p>
          <a:p>
            <a:pPr marL="0" indent="0">
              <a:buNone/>
            </a:pPr>
            <a:endParaRPr lang="en-US" sz="2800" dirty="0">
              <a:solidFill>
                <a:schemeClr val="tx1"/>
              </a:solidFill>
              <a:latin typeface="Arial" panose="020B0604020202020204" pitchFamily="34" charset="0"/>
              <a:cs typeface="Arial" panose="020B0604020202020204" pitchFamily="34" charset="0"/>
            </a:endParaRPr>
          </a:p>
          <a:p>
            <a:pPr marL="0" indent="0">
              <a:buNone/>
            </a:pPr>
            <a:r>
              <a:rPr lang="en-US" b="1" dirty="0">
                <a:solidFill>
                  <a:schemeClr val="tx1"/>
                </a:solidFill>
                <a:latin typeface="Arial" panose="020B0604020202020204" pitchFamily="34" charset="0"/>
                <a:cs typeface="Arial" panose="020B0604020202020204" pitchFamily="34" charset="0"/>
              </a:rPr>
              <a:t>True</a:t>
            </a:r>
            <a:endParaRPr lang="en-US" sz="2800" b="1" dirty="0">
              <a:solidFill>
                <a:schemeClr val="tx1"/>
              </a:solidFill>
              <a:latin typeface="Arial" panose="020B0604020202020204" pitchFamily="34" charset="0"/>
              <a:cs typeface="Arial" panose="020B0604020202020204" pitchFamily="34" charset="0"/>
            </a:endParaRPr>
          </a:p>
          <a:p>
            <a:pPr marL="514350" indent="-514350">
              <a:buAutoNum type="alphaUcPeriod"/>
            </a:pPr>
            <a:endParaRPr lang="en-US" dirty="0"/>
          </a:p>
        </p:txBody>
      </p:sp>
      <p:pic>
        <p:nvPicPr>
          <p:cNvPr id="6" name="Audio 5">
            <a:extLst>
              <a:ext uri="{FF2B5EF4-FFF2-40B4-BE49-F238E27FC236}">
                <a16:creationId xmlns:a16="http://schemas.microsoft.com/office/drawing/2014/main" id="{F2740865-972F-B82C-DF80-D973F2F2FE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04958022"/>
      </p:ext>
    </p:extLst>
  </p:cSld>
  <p:clrMapOvr>
    <a:masterClrMapping/>
  </p:clrMapOvr>
  <mc:AlternateContent xmlns:mc="http://schemas.openxmlformats.org/markup-compatibility/2006" xmlns:p14="http://schemas.microsoft.com/office/powerpoint/2010/main">
    <mc:Choice Requires="p14">
      <p:transition spd="slow" p14:dur="2000" advTm="3898"/>
    </mc:Choice>
    <mc:Fallback xmlns="">
      <p:transition spd="slow" advTm="3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bwMode="auto">
          <a:xfrm>
            <a:off x="322118" y="1483130"/>
            <a:ext cx="8499764" cy="3578947"/>
          </a:xfrm>
          <a:noFill/>
          <a:ln>
            <a:miter lim="800000"/>
            <a:headEnd/>
            <a:tailEnd/>
          </a:ln>
        </p:spPr>
        <p:txBody>
          <a:bodyPr vert="horz" wrap="square" lIns="91440" tIns="45720" rIns="91440" bIns="45720" numCol="1" anchor="t" anchorCtr="0" compatLnSpc="1">
            <a:prstTxWarp prst="textNoShape">
              <a:avLst/>
            </a:prstTxWarp>
            <a:normAutofit/>
          </a:bodyPr>
          <a:lstStyle/>
          <a:p>
            <a:pPr algn="ctr" eaLnBrk="1" hangingPunct="1"/>
            <a:r>
              <a:rPr lang="en-US" sz="4400" b="1" dirty="0">
                <a:latin typeface="Arial" pitchFamily="34" charset="0"/>
                <a:ea typeface="Gotham-Bold" charset="0"/>
                <a:cs typeface="Arial" pitchFamily="34" charset="0"/>
              </a:rPr>
              <a:t>Congratulations! </a:t>
            </a:r>
            <a:br>
              <a:rPr lang="en-US" sz="4400" b="1" dirty="0">
                <a:latin typeface="Arial" pitchFamily="34" charset="0"/>
                <a:ea typeface="Gotham-Bold" charset="0"/>
                <a:cs typeface="Arial" pitchFamily="34" charset="0"/>
              </a:rPr>
            </a:br>
            <a:br>
              <a:rPr lang="en-US" sz="4400" b="1" dirty="0">
                <a:latin typeface="Arial" pitchFamily="34" charset="0"/>
                <a:ea typeface="Gotham-Bold" charset="0"/>
                <a:cs typeface="Arial" pitchFamily="34" charset="0"/>
              </a:rPr>
            </a:br>
            <a:r>
              <a:rPr lang="en-US" sz="4400" b="1" dirty="0">
                <a:latin typeface="Arial" pitchFamily="34" charset="0"/>
                <a:ea typeface="Gotham-Bold" charset="0"/>
                <a:cs typeface="Arial" pitchFamily="34" charset="0"/>
              </a:rPr>
              <a:t>You have completed Module 1!</a:t>
            </a:r>
            <a:br>
              <a:rPr lang="en-US" sz="4400" b="1" dirty="0">
                <a:latin typeface="Arial" pitchFamily="34" charset="0"/>
                <a:ea typeface="Gotham-Bold" charset="0"/>
                <a:cs typeface="Arial" pitchFamily="34" charset="0"/>
              </a:rPr>
            </a:br>
            <a:endParaRPr lang="en-US" sz="4400" b="1" dirty="0">
              <a:latin typeface="Arial" pitchFamily="34" charset="0"/>
              <a:ea typeface="Gotham-Bold" charset="0"/>
              <a:cs typeface="Arial" pitchFamily="34" charset="0"/>
            </a:endParaRPr>
          </a:p>
        </p:txBody>
      </p:sp>
      <p:pic>
        <p:nvPicPr>
          <p:cNvPr id="4" name="Audio 3">
            <a:extLst>
              <a:ext uri="{FF2B5EF4-FFF2-40B4-BE49-F238E27FC236}">
                <a16:creationId xmlns:a16="http://schemas.microsoft.com/office/drawing/2014/main" id="{82ADCB1A-6E90-C256-56ED-8F32FE1C24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52"/>
    </mc:Choice>
    <mc:Fallback xmlns="">
      <p:transition spd="slow" advTm="5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70EEC-C0B3-20BA-C2AF-CF056129CFD8}"/>
              </a:ext>
            </a:extLst>
          </p:cNvPr>
          <p:cNvSpPr>
            <a:spLocks noGrp="1"/>
          </p:cNvSpPr>
          <p:nvPr>
            <p:ph type="title"/>
          </p:nvPr>
        </p:nvSpPr>
        <p:spPr>
          <a:xfrm>
            <a:off x="130628" y="387802"/>
            <a:ext cx="9013371" cy="981810"/>
          </a:xfrm>
        </p:spPr>
        <p:txBody>
          <a:bodyPr>
            <a:normAutofit fontScale="90000"/>
          </a:bodyPr>
          <a:lstStyle/>
          <a:p>
            <a:r>
              <a:rPr lang="en-US" b="1" dirty="0">
                <a:latin typeface="Arial" panose="020B0604020202020204" pitchFamily="34" charset="0"/>
                <a:cs typeface="Arial" panose="020B0604020202020204" pitchFamily="34" charset="0"/>
              </a:rPr>
              <a:t>Transition from Institutional Care to HCBS</a:t>
            </a:r>
          </a:p>
        </p:txBody>
      </p:sp>
      <p:sp>
        <p:nvSpPr>
          <p:cNvPr id="3" name="Content Placeholder 2">
            <a:extLst>
              <a:ext uri="{FF2B5EF4-FFF2-40B4-BE49-F238E27FC236}">
                <a16:creationId xmlns:a16="http://schemas.microsoft.com/office/drawing/2014/main" id="{DEF1878A-2782-4276-F873-D53D4D706962}"/>
              </a:ext>
            </a:extLst>
          </p:cNvPr>
          <p:cNvSpPr>
            <a:spLocks noGrp="1"/>
          </p:cNvSpPr>
          <p:nvPr>
            <p:ph idx="1"/>
          </p:nvPr>
        </p:nvSpPr>
        <p:spPr>
          <a:xfrm>
            <a:off x="0" y="1000778"/>
            <a:ext cx="9144000" cy="5112831"/>
          </a:xfrm>
        </p:spPr>
        <p:txBody>
          <a:bodyPr/>
          <a:lstStyle/>
          <a:p>
            <a:pPr marL="0" indent="0">
              <a:buNone/>
            </a:pPr>
            <a:endParaRPr lang="en-US" sz="2400" dirty="0">
              <a:solidFill>
                <a:schemeClr val="tx1"/>
              </a:solidFill>
              <a:latin typeface="Arial" panose="020B0604020202020204" pitchFamily="34" charset="0"/>
              <a:cs typeface="Arial" panose="020B0604020202020204" pitchFamily="34" charset="0"/>
            </a:endParaRPr>
          </a:p>
          <a:p>
            <a:r>
              <a:rPr lang="en-US" sz="2200" dirty="0">
                <a:solidFill>
                  <a:schemeClr val="tx1"/>
                </a:solidFill>
                <a:latin typeface="Arial" panose="020B0604020202020204" pitchFamily="34" charset="0"/>
                <a:cs typeface="Arial" panose="020B0604020202020204" pitchFamily="34" charset="0"/>
              </a:rPr>
              <a:t>Since 1965, 36 hospitals serving adults with mental illnesses (MI), state regional centers serving persons with DD and programs serving emotionally disturbed children have been closed by the State of Michigan (SOM).</a:t>
            </a:r>
          </a:p>
          <a:p>
            <a:endParaRPr lang="en-US" sz="2200" dirty="0">
              <a:solidFill>
                <a:schemeClr val="tx1"/>
              </a:solidFill>
              <a:latin typeface="Arial" panose="020B0604020202020204" pitchFamily="34" charset="0"/>
              <a:cs typeface="Arial" panose="020B0604020202020204" pitchFamily="34" charset="0"/>
            </a:endParaRPr>
          </a:p>
          <a:p>
            <a:r>
              <a:rPr lang="en-US" sz="2200" dirty="0">
                <a:solidFill>
                  <a:schemeClr val="tx1"/>
                </a:solidFill>
                <a:latin typeface="Arial" panose="020B0604020202020204" pitchFamily="34" charset="0"/>
                <a:cs typeface="Arial" panose="020B0604020202020204" pitchFamily="34" charset="0"/>
              </a:rPr>
              <a:t>By 2014, all state regional centers were closed.</a:t>
            </a:r>
          </a:p>
          <a:p>
            <a:endParaRPr lang="en-US" sz="2200" dirty="0">
              <a:solidFill>
                <a:schemeClr val="tx1"/>
              </a:solidFill>
              <a:latin typeface="Arial" panose="020B0604020202020204" pitchFamily="34" charset="0"/>
              <a:cs typeface="Arial" panose="020B0604020202020204" pitchFamily="34" charset="0"/>
            </a:endParaRPr>
          </a:p>
          <a:p>
            <a:r>
              <a:rPr lang="en-US" sz="2200" dirty="0">
                <a:solidFill>
                  <a:schemeClr val="tx1"/>
                </a:solidFill>
                <a:latin typeface="Arial" panose="020B0604020202020204" pitchFamily="34" charset="0"/>
                <a:cs typeface="Arial" panose="020B0604020202020204" pitchFamily="34" charset="0"/>
              </a:rPr>
              <a:t>Deinstitutionalization required the development of appropriate community-based alternatives to institutional living.</a:t>
            </a:r>
          </a:p>
          <a:p>
            <a:pPr marL="0" indent="0">
              <a:buNone/>
            </a:pPr>
            <a:endParaRPr lang="en-US" sz="22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pic>
        <p:nvPicPr>
          <p:cNvPr id="14" name="Audio 13">
            <a:extLst>
              <a:ext uri="{FF2B5EF4-FFF2-40B4-BE49-F238E27FC236}">
                <a16:creationId xmlns:a16="http://schemas.microsoft.com/office/drawing/2014/main" id="{3E5DD11F-CCED-C963-37A1-6EAAE63CD6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83965394"/>
      </p:ext>
    </p:extLst>
  </p:cSld>
  <p:clrMapOvr>
    <a:masterClrMapping/>
  </p:clrMapOvr>
  <mc:AlternateContent xmlns:mc="http://schemas.openxmlformats.org/markup-compatibility/2006" xmlns:p14="http://schemas.microsoft.com/office/powerpoint/2010/main">
    <mc:Choice Requires="p14">
      <p:transition spd="slow" p14:dur="2000" advTm="33565"/>
    </mc:Choice>
    <mc:Fallback xmlns="">
      <p:transition spd="slow" advTm="33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F515-386E-ABE5-DA12-1ACE6395F24E}"/>
              </a:ext>
            </a:extLst>
          </p:cNvPr>
          <p:cNvSpPr>
            <a:spLocks noGrp="1"/>
          </p:cNvSpPr>
          <p:nvPr>
            <p:ph type="title"/>
          </p:nvPr>
        </p:nvSpPr>
        <p:spPr>
          <a:xfrm>
            <a:off x="112986" y="460623"/>
            <a:ext cx="8229600" cy="981810"/>
          </a:xfrm>
        </p:spPr>
        <p:txBody>
          <a:bodyPr lIns="91440" tIns="45720" rIns="91440" bIns="45720" anchor="t">
            <a:normAutofit/>
          </a:bodyPr>
          <a:lstStyle/>
          <a:p>
            <a:r>
              <a:rPr lang="en-US" b="1" dirty="0">
                <a:latin typeface="Arial" panose="020B0604020202020204" pitchFamily="34" charset="0"/>
                <a:ea typeface="ＭＳ Ｐゴシック"/>
                <a:cs typeface="Arial" panose="020B0604020202020204" pitchFamily="34" charset="0"/>
              </a:rPr>
              <a:t>HCBS Timeline</a:t>
            </a:r>
            <a:endParaRPr lang="en-US" b="1" dirty="0">
              <a:latin typeface="Arial" panose="020B0604020202020204" pitchFamily="34" charset="0"/>
              <a:cs typeface="Arial" panose="020B0604020202020204" pitchFamily="34" charset="0"/>
            </a:endParaRPr>
          </a:p>
        </p:txBody>
      </p:sp>
      <p:graphicFrame>
        <p:nvGraphicFramePr>
          <p:cNvPr id="530" name="Diagram 529">
            <a:extLst>
              <a:ext uri="{FF2B5EF4-FFF2-40B4-BE49-F238E27FC236}">
                <a16:creationId xmlns:a16="http://schemas.microsoft.com/office/drawing/2014/main" id="{4510814B-1888-6F62-3F89-462AE8F9171D}"/>
              </a:ext>
            </a:extLst>
          </p:cNvPr>
          <p:cNvGraphicFramePr/>
          <p:nvPr>
            <p:extLst>
              <p:ext uri="{D42A27DB-BD31-4B8C-83A1-F6EECF244321}">
                <p14:modId xmlns:p14="http://schemas.microsoft.com/office/powerpoint/2010/main" val="4090454244"/>
              </p:ext>
            </p:extLst>
          </p:nvPr>
        </p:nvGraphicFramePr>
        <p:xfrm>
          <a:off x="0" y="1237129"/>
          <a:ext cx="9031014" cy="481404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Audio 7">
            <a:extLst>
              <a:ext uri="{FF2B5EF4-FFF2-40B4-BE49-F238E27FC236}">
                <a16:creationId xmlns:a16="http://schemas.microsoft.com/office/drawing/2014/main" id="{571514DC-556B-9446-C1C4-437DC5268CF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049221989"/>
      </p:ext>
    </p:extLst>
  </p:cSld>
  <p:clrMapOvr>
    <a:masterClrMapping/>
  </p:clrMapOvr>
  <mc:AlternateContent xmlns:mc="http://schemas.openxmlformats.org/markup-compatibility/2006" xmlns:p14="http://schemas.microsoft.com/office/powerpoint/2010/main">
    <mc:Choice Requires="p14">
      <p:transition spd="slow" p14:dur="2000" advTm="93453"/>
    </mc:Choice>
    <mc:Fallback xmlns="">
      <p:transition spd="slow" advTm="93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70EEC-C0B3-20BA-C2AF-CF056129CFD8}"/>
              </a:ext>
            </a:extLst>
          </p:cNvPr>
          <p:cNvSpPr>
            <a:spLocks noGrp="1"/>
          </p:cNvSpPr>
          <p:nvPr>
            <p:ph type="title"/>
          </p:nvPr>
        </p:nvSpPr>
        <p:spPr>
          <a:xfrm>
            <a:off x="130629" y="387802"/>
            <a:ext cx="8229600" cy="981810"/>
          </a:xfrm>
        </p:spPr>
        <p:txBody>
          <a:bodyPr/>
          <a:lstStyle/>
          <a:p>
            <a:r>
              <a:rPr lang="en-US" b="1" dirty="0">
                <a:latin typeface="Arial" panose="020B0604020202020204" pitchFamily="34" charset="0"/>
                <a:cs typeface="Arial" panose="020B0604020202020204" pitchFamily="34" charset="0"/>
              </a:rPr>
              <a:t>Chief Funding Source of HCBS</a:t>
            </a:r>
          </a:p>
        </p:txBody>
      </p:sp>
      <p:sp>
        <p:nvSpPr>
          <p:cNvPr id="3" name="Content Placeholder 2">
            <a:extLst>
              <a:ext uri="{FF2B5EF4-FFF2-40B4-BE49-F238E27FC236}">
                <a16:creationId xmlns:a16="http://schemas.microsoft.com/office/drawing/2014/main" id="{DEF1878A-2782-4276-F873-D53D4D706962}"/>
              </a:ext>
            </a:extLst>
          </p:cNvPr>
          <p:cNvSpPr>
            <a:spLocks noGrp="1"/>
          </p:cNvSpPr>
          <p:nvPr>
            <p:ph idx="1"/>
          </p:nvPr>
        </p:nvSpPr>
        <p:spPr>
          <a:xfrm>
            <a:off x="0" y="1369612"/>
            <a:ext cx="9144000" cy="5112831"/>
          </a:xfrm>
        </p:spPr>
        <p:txBody>
          <a:bodyPr/>
          <a:lstStyle/>
          <a:p>
            <a:r>
              <a:rPr lang="en-US" sz="2000" dirty="0">
                <a:solidFill>
                  <a:schemeClr val="tx1"/>
                </a:solidFill>
                <a:latin typeface="Arial" panose="020B0604020202020204" pitchFamily="34" charset="0"/>
                <a:cs typeface="Arial" panose="020B0604020202020204" pitchFamily="34" charset="0"/>
              </a:rPr>
              <a:t>Medicaid became the major source of funding for mental health (MH) services during the 1980s and 1990s.</a:t>
            </a:r>
          </a:p>
          <a:p>
            <a:pPr marL="0" indent="0">
              <a:buNone/>
            </a:pPr>
            <a:endParaRPr lang="en-US" sz="2000" dirty="0">
              <a:solidFill>
                <a:schemeClr val="tx1"/>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Full management contracting and new sources of Medicaid revenue resulted in the major expansion of HCBS, and deinstitutionalization of individuals living in state operated facilities.</a:t>
            </a:r>
          </a:p>
          <a:p>
            <a:endParaRPr lang="en-US" sz="2000" dirty="0">
              <a:solidFill>
                <a:schemeClr val="tx1"/>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ea typeface="ＭＳ Ｐゴシック"/>
                <a:cs typeface="Arial" panose="020B0604020202020204" pitchFamily="34" charset="0"/>
              </a:rPr>
              <a:t>HCBS have been included in several of Michigan’s waiver programs, including the Habilitation Supports Waiver (HSW), the Children’s Waiver Program (CWP), the SED Waiver and the MI Choice Waiver.</a:t>
            </a:r>
            <a:endParaRPr lang="en-US" sz="2000" dirty="0">
              <a:solidFill>
                <a:schemeClr val="tx1"/>
              </a:solidFill>
              <a:latin typeface="Arial" panose="020B0604020202020204" pitchFamily="34" charset="0"/>
              <a:cs typeface="Arial" panose="020B0604020202020204" pitchFamily="34" charset="0"/>
            </a:endParaRPr>
          </a:p>
          <a:p>
            <a:endParaRPr lang="en-US" sz="2000" dirty="0">
              <a:solidFill>
                <a:schemeClr val="tx1"/>
              </a:solidFill>
              <a:latin typeface="Arial" panose="020B0604020202020204" pitchFamily="34" charset="0"/>
              <a:cs typeface="Arial" panose="020B0604020202020204" pitchFamily="34" charset="0"/>
            </a:endParaRPr>
          </a:p>
          <a:p>
            <a:r>
              <a:rPr lang="en-US" sz="2000" dirty="0">
                <a:solidFill>
                  <a:schemeClr val="tx1"/>
                </a:solidFill>
                <a:latin typeface="Arial" panose="020B0604020202020204" pitchFamily="34" charset="0"/>
                <a:cs typeface="Arial" panose="020B0604020202020204" pitchFamily="34" charset="0"/>
              </a:rPr>
              <a:t>CMHSP/Prepaid Inpatient Health Plans (PIHPs) provide the oversight of Long-Term Care (LTC) for persons with severe and persistent MI and I/DD. </a:t>
            </a:r>
          </a:p>
        </p:txBody>
      </p:sp>
      <p:pic>
        <p:nvPicPr>
          <p:cNvPr id="15" name="Audio 14">
            <a:extLst>
              <a:ext uri="{FF2B5EF4-FFF2-40B4-BE49-F238E27FC236}">
                <a16:creationId xmlns:a16="http://schemas.microsoft.com/office/drawing/2014/main" id="{F82AB7F2-456B-AFB4-5E76-5938F6D862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95780148"/>
      </p:ext>
    </p:extLst>
  </p:cSld>
  <p:clrMapOvr>
    <a:masterClrMapping/>
  </p:clrMapOvr>
  <mc:AlternateContent xmlns:mc="http://schemas.openxmlformats.org/markup-compatibility/2006" xmlns:p14="http://schemas.microsoft.com/office/powerpoint/2010/main">
    <mc:Choice Requires="p14">
      <p:transition spd="slow" p14:dur="2000" advTm="86786"/>
    </mc:Choice>
    <mc:Fallback xmlns="">
      <p:transition spd="slow" advTm="86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D6BD5-DC68-BFE5-FA7C-D691CDB919C3}"/>
              </a:ext>
            </a:extLst>
          </p:cNvPr>
          <p:cNvSpPr>
            <a:spLocks noGrp="1"/>
          </p:cNvSpPr>
          <p:nvPr>
            <p:ph type="title"/>
          </p:nvPr>
        </p:nvSpPr>
        <p:spPr>
          <a:xfrm>
            <a:off x="157162" y="309948"/>
            <a:ext cx="8229600" cy="981810"/>
          </a:xfrm>
        </p:spPr>
        <p:txBody>
          <a:bodyPr lIns="91440" tIns="45720" rIns="91440" bIns="45720" anchor="t">
            <a:normAutofit/>
          </a:bodyPr>
          <a:lstStyle/>
          <a:p>
            <a:r>
              <a:rPr lang="en-US" b="1" dirty="0">
                <a:latin typeface="Arial" panose="020B0604020202020204" pitchFamily="34" charset="0"/>
                <a:ea typeface="ＭＳ Ｐゴシック"/>
                <a:cs typeface="Arial" panose="020B0604020202020204" pitchFamily="34" charset="0"/>
              </a:rPr>
              <a:t>What are HCBS?</a:t>
            </a: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8439680-AB7F-AD58-E1A1-FBD62397E97E}"/>
              </a:ext>
            </a:extLst>
          </p:cNvPr>
          <p:cNvSpPr>
            <a:spLocks noGrp="1"/>
          </p:cNvSpPr>
          <p:nvPr>
            <p:ph idx="1"/>
          </p:nvPr>
        </p:nvSpPr>
        <p:spPr>
          <a:xfrm>
            <a:off x="157162" y="1103079"/>
            <a:ext cx="8829675" cy="4651842"/>
          </a:xfrm>
        </p:spPr>
        <p:txBody>
          <a:bodyPr lIns="91440" tIns="45720" rIns="91440" bIns="45720" anchor="t"/>
          <a:lstStyle/>
          <a:p>
            <a:r>
              <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HCBS provide opportunities for persons who are eligible for Medicaid to receive services in their own home or community rather than in institutions or other isolating settings. </a:t>
            </a:r>
          </a:p>
          <a:p>
            <a:pPr marL="0" indent="0">
              <a:buNone/>
            </a:pPr>
            <a:endParaRPr lang="en-US" sz="2000" kern="100" dirty="0">
              <a:solidFill>
                <a:schemeClr val="tx1"/>
              </a:solidFill>
              <a:latin typeface="Arial" panose="020B0604020202020204" pitchFamily="34" charset="0"/>
              <a:ea typeface="Calibri" panose="020F0502020204030204" pitchFamily="34" charset="0"/>
              <a:cs typeface="Arial" panose="020B0604020202020204" pitchFamily="34" charset="0"/>
            </a:endParaRPr>
          </a:p>
          <a:p>
            <a:r>
              <a:rPr lang="en-US" sz="2000" b="0" i="0" u="none" strike="noStrike" dirty="0">
                <a:solidFill>
                  <a:schemeClr val="tx1"/>
                </a:solidFill>
                <a:effectLst/>
                <a:latin typeface="Arial" panose="020B0604020202020204" pitchFamily="34" charset="0"/>
                <a:cs typeface="Arial" panose="020B0604020202020204" pitchFamily="34" charset="0"/>
              </a:rPr>
              <a:t>Programs that provide HCBS serve a variety of different population groups, including </a:t>
            </a:r>
            <a:r>
              <a:rPr lang="en-US" sz="2000" dirty="0">
                <a:solidFill>
                  <a:schemeClr val="tx1"/>
                </a:solidFill>
                <a:latin typeface="Arial" panose="020B0604020202020204" pitchFamily="34" charset="0"/>
                <a:cs typeface="Arial" panose="020B0604020202020204" pitchFamily="34" charset="0"/>
              </a:rPr>
              <a:t>adults</a:t>
            </a:r>
            <a:r>
              <a:rPr lang="en-US" sz="2000" b="0" i="0" u="none" strike="noStrike" dirty="0">
                <a:solidFill>
                  <a:schemeClr val="tx1"/>
                </a:solidFill>
                <a:effectLst/>
                <a:latin typeface="Arial" panose="020B0604020202020204" pitchFamily="34" charset="0"/>
                <a:cs typeface="Arial" panose="020B0604020202020204" pitchFamily="34" charset="0"/>
              </a:rPr>
              <a:t> with I/DD, children and young adults with SED or I/DD, persons with serious mental illnesses, and persons with physical disabilities.</a:t>
            </a:r>
          </a:p>
          <a:p>
            <a:pPr marL="0" indent="0">
              <a:buNone/>
            </a:pPr>
            <a:endParaRPr lang="en-US" sz="2000" kern="100" dirty="0">
              <a:solidFill>
                <a:schemeClr val="tx1"/>
              </a:solidFill>
              <a:latin typeface="Arial" panose="020B0604020202020204" pitchFamily="34" charset="0"/>
              <a:ea typeface="Calibri" panose="020F0502020204030204" pitchFamily="34" charset="0"/>
              <a:cs typeface="Arial" panose="020B0604020202020204" pitchFamily="34" charset="0"/>
            </a:endParaRPr>
          </a:p>
          <a:p>
            <a:r>
              <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HCBS include Community Living Supports (CLS), Skill Building Assistance, and more.</a:t>
            </a:r>
          </a:p>
          <a:p>
            <a:pPr marL="0" indent="0">
              <a:buNone/>
            </a:pP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r>
              <a:rPr lang="en-US" sz="2000" kern="100" dirty="0">
                <a:solidFill>
                  <a:schemeClr val="tx1"/>
                </a:solidFill>
                <a:latin typeface="Arial" panose="020B0604020202020204" pitchFamily="34" charset="0"/>
                <a:ea typeface="Calibri" panose="020F0502020204030204" pitchFamily="34" charset="0"/>
                <a:cs typeface="Arial" panose="020B0604020202020204" pitchFamily="34" charset="0"/>
              </a:rPr>
              <a:t>Supported Employment is considered an HCBS; since this service is provided in the community, it is presumed compliant with the HCBS rule.  </a:t>
            </a:r>
            <a:endParaRPr lang="en-US" sz="2000" kern="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2000" kern="100"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2000" kern="1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2000" kern="100" dirty="0">
              <a:effectLst/>
              <a:latin typeface="Calibri"/>
              <a:ea typeface="Calibri" panose="020F0502020204030204" pitchFamily="34" charset="0"/>
              <a:cs typeface="Times New Roman"/>
            </a:endParaRPr>
          </a:p>
          <a:p>
            <a:pPr marL="0" indent="0">
              <a:buNone/>
            </a:pPr>
            <a:endParaRPr lang="en-US" sz="2000" kern="100" dirty="0">
              <a:latin typeface="Calibri"/>
              <a:ea typeface="Calibri" panose="020F0502020204030204" pitchFamily="34" charset="0"/>
              <a:cs typeface="Times New Roman"/>
            </a:endParaRP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Audio 14">
            <a:extLst>
              <a:ext uri="{FF2B5EF4-FFF2-40B4-BE49-F238E27FC236}">
                <a16:creationId xmlns:a16="http://schemas.microsoft.com/office/drawing/2014/main" id="{ACAEDEFB-7BD5-D442-1894-414BE17965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34154280"/>
      </p:ext>
    </p:extLst>
  </p:cSld>
  <p:clrMapOvr>
    <a:masterClrMapping/>
  </p:clrMapOvr>
  <mc:AlternateContent xmlns:mc="http://schemas.openxmlformats.org/markup-compatibility/2006" xmlns:p14="http://schemas.microsoft.com/office/powerpoint/2010/main">
    <mc:Choice Requires="p14">
      <p:transition spd="slow" p14:dur="2000" advTm="56341"/>
    </mc:Choice>
    <mc:Fallback xmlns="">
      <p:transition spd="slow" advTm="56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D6BD5-DC68-BFE5-FA7C-D691CDB919C3}"/>
              </a:ext>
            </a:extLst>
          </p:cNvPr>
          <p:cNvSpPr>
            <a:spLocks noGrp="1"/>
          </p:cNvSpPr>
          <p:nvPr>
            <p:ph type="title"/>
          </p:nvPr>
        </p:nvSpPr>
        <p:spPr>
          <a:xfrm>
            <a:off x="157162" y="327878"/>
            <a:ext cx="8229600" cy="981810"/>
          </a:xfrm>
        </p:spPr>
        <p:txBody>
          <a:bodyPr lIns="91440" tIns="45720" rIns="91440" bIns="45720" anchor="t">
            <a:normAutofit/>
          </a:bodyPr>
          <a:lstStyle/>
          <a:p>
            <a:r>
              <a:rPr lang="en-US" b="1" dirty="0">
                <a:latin typeface="Arial" panose="020B0604020202020204" pitchFamily="34" charset="0"/>
                <a:ea typeface="ＭＳ Ｐゴシック"/>
                <a:cs typeface="Arial" panose="020B0604020202020204" pitchFamily="34" charset="0"/>
              </a:rPr>
              <a:t>What are HCBS? (cont’d)</a:t>
            </a: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8439680-AB7F-AD58-E1A1-FBD62397E97E}"/>
              </a:ext>
            </a:extLst>
          </p:cNvPr>
          <p:cNvSpPr>
            <a:spLocks noGrp="1"/>
          </p:cNvSpPr>
          <p:nvPr>
            <p:ph idx="1"/>
          </p:nvPr>
        </p:nvSpPr>
        <p:spPr>
          <a:xfrm>
            <a:off x="157162" y="1141863"/>
            <a:ext cx="8829675" cy="5037556"/>
          </a:xfrm>
        </p:spPr>
        <p:txBody>
          <a:bodyPr lIns="91440" tIns="45720" rIns="91440" bIns="45720" anchor="t"/>
          <a:lstStyle/>
          <a:p>
            <a:pPr>
              <a:lnSpc>
                <a:spcPct val="107000"/>
              </a:lnSpc>
              <a:spcBef>
                <a:spcPts val="0"/>
              </a:spcBef>
              <a:spcAft>
                <a:spcPts val="800"/>
              </a:spcAft>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In Michigan, people may receive HCBS services in their own homes which they own or rent. They may also receive services in a family member’s home, in instances where the individuals elect to live with parents or other relatives.</a:t>
            </a:r>
          </a:p>
          <a:p>
            <a:pPr>
              <a:lnSpc>
                <a:spcPct val="107000"/>
              </a:lnSpc>
              <a:spcBef>
                <a:spcPts val="0"/>
              </a:spcBef>
              <a:spcAft>
                <a:spcPts val="800"/>
              </a:spcAft>
            </a:pP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People may also receive HCBS services in Adult Foster Care </a:t>
            </a: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a:t>
            </a: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AFC) Homes or Specialized Residential group homes. </a:t>
            </a:r>
          </a:p>
          <a:p>
            <a:pPr>
              <a:lnSpc>
                <a:spcPct val="107000"/>
              </a:lnSpc>
              <a:spcBef>
                <a:spcPts val="0"/>
              </a:spcBef>
              <a:spcAft>
                <a:spcPts val="800"/>
              </a:spcAft>
            </a:pPr>
            <a:endParaRPr lang="en-US" sz="2000" dirty="0">
              <a:solidFill>
                <a:schemeClr val="tx1"/>
              </a:solidFill>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Individuals enrolled in the HSW cannot be in residential settings with over 12 residents.</a:t>
            </a:r>
          </a:p>
          <a:p>
            <a:pPr>
              <a:lnSpc>
                <a:spcPct val="107000"/>
              </a:lnSpc>
              <a:spcBef>
                <a:spcPts val="0"/>
              </a:spcBef>
              <a:spcAft>
                <a:spcPts val="800"/>
              </a:spcAft>
            </a:pP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0"/>
              </a:spcBef>
              <a:spcAft>
                <a:spcPts val="800"/>
              </a:spcAft>
            </a:pPr>
            <a:r>
              <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rPr>
              <a:t>HCBS can also be provided in non-residential settings and skills acquisition programs.</a:t>
            </a:r>
          </a:p>
          <a:p>
            <a:pPr marL="0" indent="0">
              <a:lnSpc>
                <a:spcPct val="107000"/>
              </a:lnSpc>
              <a:spcBef>
                <a:spcPts val="0"/>
              </a:spcBef>
              <a:spcAft>
                <a:spcPts val="800"/>
              </a:spcAft>
              <a:buNone/>
            </a:pP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2000" kern="1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2000" kern="100" dirty="0">
              <a:effectLst/>
              <a:latin typeface="Calibri"/>
              <a:ea typeface="Calibri" panose="020F0502020204030204" pitchFamily="34" charset="0"/>
              <a:cs typeface="Times New Roman"/>
            </a:endParaRPr>
          </a:p>
          <a:p>
            <a:pPr marL="0" indent="0">
              <a:buNone/>
            </a:pPr>
            <a:endParaRPr lang="en-US" sz="2000" kern="100" dirty="0">
              <a:latin typeface="Calibri"/>
              <a:ea typeface="Calibri" panose="020F0502020204030204" pitchFamily="34" charset="0"/>
              <a:cs typeface="Times New Roman"/>
            </a:endParaRP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Audio 9">
            <a:extLst>
              <a:ext uri="{FF2B5EF4-FFF2-40B4-BE49-F238E27FC236}">
                <a16:creationId xmlns:a16="http://schemas.microsoft.com/office/drawing/2014/main" id="{95F8D8E6-9DA9-8050-71B2-C6AC8F4301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2720899"/>
      </p:ext>
    </p:extLst>
  </p:cSld>
  <p:clrMapOvr>
    <a:masterClrMapping/>
  </p:clrMapOvr>
  <mc:AlternateContent xmlns:mc="http://schemas.openxmlformats.org/markup-compatibility/2006" xmlns:p14="http://schemas.microsoft.com/office/powerpoint/2010/main">
    <mc:Choice Requires="p14">
      <p:transition spd="slow" p14:dur="2000" advTm="38355"/>
    </mc:Choice>
    <mc:Fallback xmlns="">
      <p:transition spd="slow" advTm="38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Power-Point-Helme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5451F6747C6BC47AF462B91429EA2DE" ma:contentTypeVersion="11" ma:contentTypeDescription="Create a new document." ma:contentTypeScope="" ma:versionID="0ccdc7c9baaa4c7f5ff0fd483e846dce">
  <xsd:schema xmlns:xsd="http://www.w3.org/2001/XMLSchema" xmlns:xs="http://www.w3.org/2001/XMLSchema" xmlns:p="http://schemas.microsoft.com/office/2006/metadata/properties" xmlns:ns3="13325019-50f3-41c6-bf5b-9156c6e03c4f" xmlns:ns4="945c05ec-8cf1-4fa2-bcbb-0fa090941dd1" targetNamespace="http://schemas.microsoft.com/office/2006/metadata/properties" ma:root="true" ma:fieldsID="9e99126de5a6d4a92c6c62f5efa43eb8" ns3:_="" ns4:_="">
    <xsd:import namespace="13325019-50f3-41c6-bf5b-9156c6e03c4f"/>
    <xsd:import namespace="945c05ec-8cf1-4fa2-bcbb-0fa090941dd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325019-50f3-41c6-bf5b-9156c6e03c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45c05ec-8cf1-4fa2-bcbb-0fa090941dd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810CBD-8058-4016-BD7E-D683949CDE2B}">
  <ds:schemaRefs>
    <ds:schemaRef ds:uri="http://schemas.microsoft.com/sharepoint/v3/contenttype/forms"/>
  </ds:schemaRefs>
</ds:datastoreItem>
</file>

<file path=customXml/itemProps2.xml><?xml version="1.0" encoding="utf-8"?>
<ds:datastoreItem xmlns:ds="http://schemas.openxmlformats.org/officeDocument/2006/customXml" ds:itemID="{232B4136-C60D-4717-B325-4D9028A752EF}">
  <ds:schemaRefs>
    <ds:schemaRef ds:uri="http://purl.org/dc/term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945c05ec-8cf1-4fa2-bcbb-0fa090941dd1"/>
    <ds:schemaRef ds:uri="13325019-50f3-41c6-bf5b-9156c6e03c4f"/>
    <ds:schemaRef ds:uri="http://www.w3.org/XML/1998/namespace"/>
  </ds:schemaRefs>
</ds:datastoreItem>
</file>

<file path=customXml/itemProps3.xml><?xml version="1.0" encoding="utf-8"?>
<ds:datastoreItem xmlns:ds="http://schemas.openxmlformats.org/officeDocument/2006/customXml" ds:itemID="{328E1C50-88B7-4D4E-83EA-3B461562DEF8}">
  <ds:schemaRefs>
    <ds:schemaRef ds:uri="13325019-50f3-41c6-bf5b-9156c6e03c4f"/>
    <ds:schemaRef ds:uri="945c05ec-8cf1-4fa2-bcbb-0fa090941dd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22177130-642f-41d9-9211-74237ad5687d}" enabled="0" method="" siteId="{22177130-642f-41d9-9211-74237ad5687d}" removed="1"/>
</clbl:labelList>
</file>

<file path=docProps/app.xml><?xml version="1.0" encoding="utf-8"?>
<Properties xmlns="http://schemas.openxmlformats.org/officeDocument/2006/extended-properties" xmlns:vt="http://schemas.openxmlformats.org/officeDocument/2006/docPropsVTypes">
  <Template>Power-Point-Helmet</Template>
  <TotalTime>11574</TotalTime>
  <Words>4533</Words>
  <Application>Microsoft Office PowerPoint</Application>
  <PresentationFormat>On-screen Show (4:3)</PresentationFormat>
  <Paragraphs>453</Paragraphs>
  <Slides>46</Slides>
  <Notes>32</Notes>
  <HiddenSlides>0</HiddenSlides>
  <MMClips>46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Calibri</vt:lpstr>
      <vt:lpstr>Gotham Book</vt:lpstr>
      <vt:lpstr>Gotham-Bold</vt:lpstr>
      <vt:lpstr>Helvetica</vt:lpstr>
      <vt:lpstr>Segoe UI</vt:lpstr>
      <vt:lpstr>Wingdings</vt:lpstr>
      <vt:lpstr>Power-Point-Helmet</vt:lpstr>
      <vt:lpstr>Home and Community Based Services (HCBS) Case Manager/Supports Coordinator (CM/SC)Training  Module 1 Overview of HCBS:  History, Intent, &amp; Implementation   </vt:lpstr>
      <vt:lpstr>Learning Objectives</vt:lpstr>
      <vt:lpstr>PART 1:</vt:lpstr>
      <vt:lpstr>Michigan as a Pioneer in HCBS</vt:lpstr>
      <vt:lpstr>Transition from Institutional Care to HCBS</vt:lpstr>
      <vt:lpstr>HCBS Timeline</vt:lpstr>
      <vt:lpstr>Chief Funding Source of HCBS</vt:lpstr>
      <vt:lpstr>What are HCBS?</vt:lpstr>
      <vt:lpstr>What are HCBS? (cont’d)</vt:lpstr>
      <vt:lpstr>Knowledge Checkpoint</vt:lpstr>
      <vt:lpstr>Knowledge Checkpoint</vt:lpstr>
      <vt:lpstr>Behavioral and Physical Health and Aging Services Administration (BPHASA)</vt:lpstr>
      <vt:lpstr>BPHASA &amp; BCCHPS</vt:lpstr>
      <vt:lpstr>State Plan Services: Behavioral Health</vt:lpstr>
      <vt:lpstr>Habilitation Supports Waiver</vt:lpstr>
      <vt:lpstr>HSW: Covered Services</vt:lpstr>
      <vt:lpstr>Knowledge Checkpoint</vt:lpstr>
      <vt:lpstr>Knowledge Checkpoint</vt:lpstr>
      <vt:lpstr>Knowledge Checkpoint</vt:lpstr>
      <vt:lpstr>Knowledge Checkpoint</vt:lpstr>
      <vt:lpstr>HSW: Additional Resources</vt:lpstr>
      <vt:lpstr>The SED Waiver</vt:lpstr>
      <vt:lpstr>SEDW: Eligibility</vt:lpstr>
      <vt:lpstr>SEDW: Additional Resources</vt:lpstr>
      <vt:lpstr>Knowledge Checkpoint</vt:lpstr>
      <vt:lpstr>Knowledge Checkpoint</vt:lpstr>
      <vt:lpstr>Knowledge Checkpoint</vt:lpstr>
      <vt:lpstr>Knowledge Checkpoint</vt:lpstr>
      <vt:lpstr>The Children’s Waiver Program (CWP)</vt:lpstr>
      <vt:lpstr>CWP- Key Provisions</vt:lpstr>
      <vt:lpstr>CWP- Eligibility</vt:lpstr>
      <vt:lpstr>CWP- Covered Services</vt:lpstr>
      <vt:lpstr>CWP- Additional Resources</vt:lpstr>
      <vt:lpstr>Final Note</vt:lpstr>
      <vt:lpstr>PART 2:</vt:lpstr>
      <vt:lpstr>Intent of the HCBS Final Rule Set</vt:lpstr>
      <vt:lpstr>HCBS Requirements  </vt:lpstr>
      <vt:lpstr>HCBS Requirements (cont’d)</vt:lpstr>
      <vt:lpstr>HCBS Final Rule Set</vt:lpstr>
      <vt:lpstr>Highlights of the Final Rule</vt:lpstr>
      <vt:lpstr>Implementation of the Final Rule</vt:lpstr>
      <vt:lpstr>Key to Implementation of the Final Rule</vt:lpstr>
      <vt:lpstr>Additional Resources</vt:lpstr>
      <vt:lpstr>Knowledge Checkpoint</vt:lpstr>
      <vt:lpstr>Knowledge Checkpoint</vt:lpstr>
      <vt:lpstr>Congratulations!   You have completed Module 1!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Ariel Hawthorne</dc:creator>
  <cp:lastModifiedBy>Carol Balousek (NMRE)</cp:lastModifiedBy>
  <cp:revision>358</cp:revision>
  <cp:lastPrinted>2010-09-08T13:46:11Z</cp:lastPrinted>
  <dcterms:created xsi:type="dcterms:W3CDTF">2015-05-19T16:58:25Z</dcterms:created>
  <dcterms:modified xsi:type="dcterms:W3CDTF">2026-03-02T16:46:10Z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0x010100D5451F6747C6BC47AF462B91429EA2DE</vt:lpwstr>
  </property>
  <property fmtid="{D5CDD505-2E9C-101B-9397-08002B2CF9AE}" pid="3" name="MSIP_Label_3a2fed65-62e7-46ea-af74-187e0c17143a_Enabled">
    <vt:lpwstr>True</vt:lpwstr>
  </property>
  <property fmtid="{D5CDD505-2E9C-101B-9397-08002B2CF9AE}" pid="4" name="MSIP_Label_3a2fed65-62e7-46ea-af74-187e0c17143a_SiteId">
    <vt:lpwstr>d5fb7087-3777-42ad-966a-892ef47225d1</vt:lpwstr>
  </property>
  <property fmtid="{D5CDD505-2E9C-101B-9397-08002B2CF9AE}" pid="5" name="MSIP_Label_3a2fed65-62e7-46ea-af74-187e0c17143a_Owner">
    <vt:lpwstr>VanDenBergM@michigan.gov</vt:lpwstr>
  </property>
  <property fmtid="{D5CDD505-2E9C-101B-9397-08002B2CF9AE}" pid="6" name="MSIP_Label_3a2fed65-62e7-46ea-af74-187e0c17143a_SetDate">
    <vt:lpwstr>2020-05-28T16:21:07.2890073Z</vt:lpwstr>
  </property>
  <property fmtid="{D5CDD505-2E9C-101B-9397-08002B2CF9AE}" pid="7" name="MSIP_Label_3a2fed65-62e7-46ea-af74-187e0c17143a_Name">
    <vt:lpwstr>Internal Data (Standard State Data)</vt:lpwstr>
  </property>
  <property fmtid="{D5CDD505-2E9C-101B-9397-08002B2CF9AE}" pid="8" name="MSIP_Label_3a2fed65-62e7-46ea-af74-187e0c17143a_Application">
    <vt:lpwstr>Microsoft Azure Information Protection</vt:lpwstr>
  </property>
  <property fmtid="{D5CDD505-2E9C-101B-9397-08002B2CF9AE}" pid="9" name="MSIP_Label_3a2fed65-62e7-46ea-af74-187e0c17143a_ActionId">
    <vt:lpwstr>91721558-3459-449c-9966-f7d388dfa2f3</vt:lpwstr>
  </property>
  <property fmtid="{D5CDD505-2E9C-101B-9397-08002B2CF9AE}" pid="10" name="MSIP_Label_3a2fed65-62e7-46ea-af74-187e0c17143a_Extended_MSFT_Method">
    <vt:lpwstr>Manual</vt:lpwstr>
  </property>
  <property fmtid="{D5CDD505-2E9C-101B-9397-08002B2CF9AE}" pid="11" name="Sensitivity">
    <vt:lpwstr>Internal Data (Standard State Data)</vt:lpwstr>
  </property>
</Properties>
</file>