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0.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1.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32.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33.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34.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5.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36.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37.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3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41.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42.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43.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44.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45.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46.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47.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48.xml" ContentType="application/vnd.openxmlformats-officedocument.presentationml.notesSlide+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51.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52.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53.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54.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55.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56.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notesSlides/notesSlide57.xml" ContentType="application/vnd.openxmlformats-officedocument.presentationml.notesSlide+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58.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notesSlides/notesSlide59.xml" ContentType="application/vnd.openxmlformats-officedocument.presentationml.notesSlide+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notesSlides/notesSlide60.xml" ContentType="application/vnd.openxmlformats-officedocument.presentationml.notesSlide+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notesSlides/notesSlide61.xml" ContentType="application/vnd.openxmlformats-officedocument.presentationml.notesSlide+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notesSlides/notesSlide62.xml" ContentType="application/vnd.openxmlformats-officedocument.presentationml.notesSlide+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6" r:id="rId5"/>
  </p:sldMasterIdLst>
  <p:notesMasterIdLst>
    <p:notesMasterId r:id="rId76"/>
  </p:notesMasterIdLst>
  <p:sldIdLst>
    <p:sldId id="260" r:id="rId6"/>
    <p:sldId id="711" r:id="rId7"/>
    <p:sldId id="660" r:id="rId8"/>
    <p:sldId id="656" r:id="rId9"/>
    <p:sldId id="810" r:id="rId10"/>
    <p:sldId id="675" r:id="rId11"/>
    <p:sldId id="657" r:id="rId12"/>
    <p:sldId id="747" r:id="rId13"/>
    <p:sldId id="739" r:id="rId14"/>
    <p:sldId id="661" r:id="rId15"/>
    <p:sldId id="658" r:id="rId16"/>
    <p:sldId id="659" r:id="rId17"/>
    <p:sldId id="804" r:id="rId18"/>
    <p:sldId id="677" r:id="rId19"/>
    <p:sldId id="666" r:id="rId20"/>
    <p:sldId id="664" r:id="rId21"/>
    <p:sldId id="667" r:id="rId22"/>
    <p:sldId id="668" r:id="rId23"/>
    <p:sldId id="669" r:id="rId24"/>
    <p:sldId id="721" r:id="rId25"/>
    <p:sldId id="722" r:id="rId26"/>
    <p:sldId id="670" r:id="rId27"/>
    <p:sldId id="678" r:id="rId28"/>
    <p:sldId id="808" r:id="rId29"/>
    <p:sldId id="717" r:id="rId30"/>
    <p:sldId id="718" r:id="rId31"/>
    <p:sldId id="686" r:id="rId32"/>
    <p:sldId id="679" r:id="rId33"/>
    <p:sldId id="805" r:id="rId34"/>
    <p:sldId id="751" r:id="rId35"/>
    <p:sldId id="752" r:id="rId36"/>
    <p:sldId id="755" r:id="rId37"/>
    <p:sldId id="756" r:id="rId38"/>
    <p:sldId id="759" r:id="rId39"/>
    <p:sldId id="694" r:id="rId40"/>
    <p:sldId id="763" r:id="rId41"/>
    <p:sldId id="764" r:id="rId42"/>
    <p:sldId id="765" r:id="rId43"/>
    <p:sldId id="709" r:id="rId44"/>
    <p:sldId id="769" r:id="rId45"/>
    <p:sldId id="733" r:id="rId46"/>
    <p:sldId id="770" r:id="rId47"/>
    <p:sldId id="771" r:id="rId48"/>
    <p:sldId id="778" r:id="rId49"/>
    <p:sldId id="772" r:id="rId50"/>
    <p:sldId id="776" r:id="rId51"/>
    <p:sldId id="777" r:id="rId52"/>
    <p:sldId id="780" r:id="rId53"/>
    <p:sldId id="809" r:id="rId54"/>
    <p:sldId id="781" r:id="rId55"/>
    <p:sldId id="782" r:id="rId56"/>
    <p:sldId id="787" r:id="rId57"/>
    <p:sldId id="788" r:id="rId58"/>
    <p:sldId id="789" r:id="rId59"/>
    <p:sldId id="792" r:id="rId60"/>
    <p:sldId id="807" r:id="rId61"/>
    <p:sldId id="806" r:id="rId62"/>
    <p:sldId id="793" r:id="rId63"/>
    <p:sldId id="673" r:id="rId64"/>
    <p:sldId id="794" r:id="rId65"/>
    <p:sldId id="795" r:id="rId66"/>
    <p:sldId id="796" r:id="rId67"/>
    <p:sldId id="797" r:id="rId68"/>
    <p:sldId id="798" r:id="rId69"/>
    <p:sldId id="799" r:id="rId70"/>
    <p:sldId id="801" r:id="rId71"/>
    <p:sldId id="803" r:id="rId72"/>
    <p:sldId id="802" r:id="rId73"/>
    <p:sldId id="811" r:id="rId74"/>
    <p:sldId id="710" r:id="rId7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23844A04-590C-6F0D-FE24-60312C544D2D}" name="Deromedi, Lyndia (DHHS)" initials="LD" userId="S::DeromediL@michigan.gov::58be06a0-39ca-47f4-98fd-ca51a0ef1999" providerId="AD"/>
  <p188:author id="{3DB5799C-FCF9-9C67-B86F-561618869674}" name="Deschamps, Lillian" initials="DL" userId="S::descha14@msu.edu::edd333e6-7c87-43e6-9180-a58591533080" providerId="AD"/>
  <p188:author id="{88FC46A4-DAE9-9266-75E7-2E03B5ABE091}" name="Shepherd, Millie (DHHS)" initials="MS" userId="S::ShepherdM@michigan.gov::97ad60bf-6e39-450b-9390-e983d676008e" providerId="AD"/>
  <p188:author id="{A152F7F1-C4BE-A137-3177-137DD2F3F3EF}" name="Slewo, Ashourina (DHHS)" initials="AS" userId="S::SlewoA1@michigan.gov::01f703e0-9dde-4da8-a249-0965298559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406B"/>
    <a:srgbClr val="7A81FF"/>
    <a:srgbClr val="00FB92"/>
    <a:srgbClr val="4ED758"/>
    <a:srgbClr val="009D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B95FDB-ADD5-48C2-A8AB-41B85389F980}" v="1" dt="2026-09-01T17:17:44.72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68" autoAdjust="0"/>
    <p:restoredTop sz="52397" autoAdjust="0"/>
  </p:normalViewPr>
  <p:slideViewPr>
    <p:cSldViewPr snapToGrid="0">
      <p:cViewPr varScale="1">
        <p:scale>
          <a:sx n="50" d="100"/>
          <a:sy n="50" d="100"/>
        </p:scale>
        <p:origin x="1186" y="34"/>
      </p:cViewPr>
      <p:guideLst/>
    </p:cSldViewPr>
  </p:slideViewPr>
  <p:outlineViewPr>
    <p:cViewPr>
      <p:scale>
        <a:sx n="33" d="100"/>
        <a:sy n="33" d="100"/>
      </p:scale>
      <p:origin x="0" y="-46872"/>
    </p:cViewPr>
  </p:outlineViewPr>
  <p:notesTextViewPr>
    <p:cViewPr>
      <p:scale>
        <a:sx n="1" d="1"/>
        <a:sy n="1" d="1"/>
      </p:scale>
      <p:origin x="0" y="0"/>
    </p:cViewPr>
  </p:notesTextViewPr>
  <p:sorterViewPr>
    <p:cViewPr>
      <p:scale>
        <a:sx n="1" d="1"/>
        <a:sy n="1" d="1"/>
      </p:scale>
      <p:origin x="0" y="0"/>
    </p:cViewPr>
  </p:sorterViewPr>
  <p:notesViewPr>
    <p:cSldViewPr snapToGrid="0">
      <p:cViewPr>
        <p:scale>
          <a:sx n="190" d="100"/>
          <a:sy n="190" d="100"/>
        </p:scale>
        <p:origin x="816" y="-317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notesMaster" Target="notesMasters/notesMaster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slide" Target="slides/slide56.xml"/><Relationship Id="rId82"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viewProps" Target="viewProps.xml"/><Relationship Id="rId8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s>
</file>

<file path=ppt/diagrams/_rels/data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ata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ata6.xml.rels><?xml version="1.0" encoding="UTF-8" standalone="yes"?>
<Relationships xmlns="http://schemas.openxmlformats.org/package/2006/relationships"><Relationship Id="rId1" Type="http://schemas.openxmlformats.org/officeDocument/2006/relationships/image" Target="../media/image6.svg"/></Relationships>
</file>

<file path=ppt/diagrams/_rels/data13.xml.rels><?xml version="1.0" encoding="UTF-8" standalone="yes"?>
<Relationships xmlns="http://schemas.openxmlformats.org/package/2006/relationships"><Relationship Id="rId1" Type="http://schemas.openxmlformats.org/officeDocument/2006/relationships/image" Target="../media/image6.svg"/></Relationships>
</file>

<file path=ppt/diagrams/_rels/data14.xml.rels><?xml version="1.0" encoding="UTF-8" standalone="yes"?>
<Relationships xmlns="http://schemas.openxmlformats.org/package/2006/relationships"><Relationship Id="rId1" Type="http://schemas.openxmlformats.org/officeDocument/2006/relationships/image" Target="../media/image6.svg"/></Relationships>
</file>

<file path=ppt/diagrams/_rels/data15.xml.rels><?xml version="1.0" encoding="UTF-8" standalone="yes"?>
<Relationships xmlns="http://schemas.openxmlformats.org/package/2006/relationships"><Relationship Id="rId1" Type="http://schemas.openxmlformats.org/officeDocument/2006/relationships/image" Target="../media/image6.svg"/></Relationships>
</file>

<file path=ppt/diagrams/_rels/data16.xml.rels><?xml version="1.0" encoding="UTF-8" standalone="yes"?>
<Relationships xmlns="http://schemas.openxmlformats.org/package/2006/relationships"><Relationship Id="rId1" Type="http://schemas.openxmlformats.org/officeDocument/2006/relationships/image" Target="../media/image6.svg"/></Relationships>
</file>

<file path=ppt/diagrams/_rels/data31.xml.rels><?xml version="1.0" encoding="UTF-8" standalone="yes"?>
<Relationships xmlns="http://schemas.openxmlformats.org/package/2006/relationships"><Relationship Id="rId1" Type="http://schemas.openxmlformats.org/officeDocument/2006/relationships/image" Target="../media/image6.svg"/></Relationships>
</file>

<file path=ppt/diagrams/_rels/data32.xml.rels><?xml version="1.0" encoding="UTF-8" standalone="yes"?>
<Relationships xmlns="http://schemas.openxmlformats.org/package/2006/relationships"><Relationship Id="rId1" Type="http://schemas.openxmlformats.org/officeDocument/2006/relationships/image" Target="../media/image6.svg"/></Relationships>
</file>

<file path=ppt/diagrams/_rels/data33.xml.rels><?xml version="1.0" encoding="UTF-8" standalone="yes"?>
<Relationships xmlns="http://schemas.openxmlformats.org/package/2006/relationships"><Relationship Id="rId1" Type="http://schemas.openxmlformats.org/officeDocument/2006/relationships/image" Target="../media/image6.svg"/></Relationships>
</file>

<file path=ppt/diagrams/_rels/data40.xml.rels><?xml version="1.0" encoding="UTF-8" standalone="yes"?>
<Relationships xmlns="http://schemas.openxmlformats.org/package/2006/relationships"><Relationship Id="rId1" Type="http://schemas.openxmlformats.org/officeDocument/2006/relationships/image" Target="../media/image6.svg"/></Relationships>
</file>

<file path=ppt/diagrams/_rels/drawing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image" Target="../media/image4.svg"/></Relationships>
</file>

<file path=ppt/diagrams/_rels/drawing6.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3.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4.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5.xml.rels><?xml version="1.0" encoding="UTF-8" standalone="yes"?>
<Relationships xmlns="http://schemas.openxmlformats.org/package/2006/relationships"><Relationship Id="rId1" Type="http://schemas.openxmlformats.org/officeDocument/2006/relationships/image" Target="../media/image6.svg"/></Relationships>
</file>

<file path=ppt/diagrams/_rels/drawing16.xml.rels><?xml version="1.0" encoding="UTF-8" standalone="yes"?>
<Relationships xmlns="http://schemas.openxmlformats.org/package/2006/relationships"><Relationship Id="rId1" Type="http://schemas.openxmlformats.org/officeDocument/2006/relationships/image" Target="../media/image6.svg"/></Relationships>
</file>

<file path=ppt/diagrams/_rels/drawing31.xml.rels><?xml version="1.0" encoding="UTF-8" standalone="yes"?>
<Relationships xmlns="http://schemas.openxmlformats.org/package/2006/relationships"><Relationship Id="rId1" Type="http://schemas.openxmlformats.org/officeDocument/2006/relationships/image" Target="../media/image6.svg"/></Relationships>
</file>

<file path=ppt/diagrams/_rels/drawing32.xml.rels><?xml version="1.0" encoding="UTF-8" standalone="yes"?>
<Relationships xmlns="http://schemas.openxmlformats.org/package/2006/relationships"><Relationship Id="rId1" Type="http://schemas.openxmlformats.org/officeDocument/2006/relationships/image" Target="../media/image6.svg"/></Relationships>
</file>

<file path=ppt/diagrams/_rels/drawing33.xml.rels><?xml version="1.0" encoding="UTF-8" standalone="yes"?>
<Relationships xmlns="http://schemas.openxmlformats.org/package/2006/relationships"><Relationship Id="rId1" Type="http://schemas.openxmlformats.org/officeDocument/2006/relationships/image" Target="../media/image6.svg"/></Relationships>
</file>

<file path=ppt/diagrams/_rels/drawing40.xml.rels><?xml version="1.0" encoding="UTF-8" standalone="yes"?>
<Relationships xmlns="http://schemas.openxmlformats.org/package/2006/relationships"><Relationship Id="rId1" Type="http://schemas.openxmlformats.org/officeDocument/2006/relationships/image" Target="../media/image6.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419611-B6D8-3346-8802-AF9955C36B3C}" type="doc">
      <dgm:prSet loTypeId="urn:microsoft.com/office/officeart/2008/layout/VerticalCurvedList" loCatId="" qsTypeId="urn:microsoft.com/office/officeart/2005/8/quickstyle/simple1" qsCatId="simple" csTypeId="urn:microsoft.com/office/officeart/2005/8/colors/accent0_1" csCatId="mainScheme" phldr="1"/>
      <dgm:spPr/>
      <dgm:t>
        <a:bodyPr/>
        <a:lstStyle/>
        <a:p>
          <a:endParaRPr lang="en-US"/>
        </a:p>
      </dgm:t>
    </dgm:pt>
    <dgm:pt modelId="{AF981D07-0233-9141-84CD-6563F9EB3E72}">
      <dgm:prSet phldrT="[Text]" custT="1"/>
      <dgm:spPr>
        <a:solidFill>
          <a:schemeClr val="bg1">
            <a:lumMod val="85000"/>
          </a:schemeClr>
        </a:solidFill>
      </dgm:spPr>
      <dgm:t>
        <a:bodyPr/>
        <a:lstStyle/>
        <a:p>
          <a:r>
            <a:rPr lang="en-US" sz="2200" dirty="0">
              <a:latin typeface="Arial" panose="020B0604020202020204" pitchFamily="34" charset="0"/>
              <a:cs typeface="Arial" panose="020B0604020202020204" pitchFamily="34" charset="0"/>
            </a:rPr>
            <a:t>Know the intent of the </a:t>
          </a:r>
          <a:r>
            <a:rPr lang="en-US" sz="2200" dirty="0">
              <a:solidFill>
                <a:schemeClr val="tx1"/>
              </a:solidFill>
              <a:latin typeface="Arial" panose="020B0604020202020204" pitchFamily="34" charset="0"/>
              <a:cs typeface="Arial" panose="020B0604020202020204" pitchFamily="34" charset="0"/>
            </a:rPr>
            <a:t>Home and Community-Based Services (HCBS) final rule set and the Person-Centered Planning (PCP) </a:t>
          </a:r>
          <a:r>
            <a:rPr lang="en-US" sz="2200" dirty="0">
              <a:latin typeface="Arial" panose="020B0604020202020204" pitchFamily="34" charset="0"/>
              <a:cs typeface="Arial" panose="020B0604020202020204" pitchFamily="34" charset="0"/>
            </a:rPr>
            <a:t>process.</a:t>
          </a:r>
        </a:p>
      </dgm:t>
    </dgm:pt>
    <dgm:pt modelId="{156B2907-1C16-6840-94C7-3E510BD65C8D}" type="parTrans" cxnId="{2AF7D58C-88C8-B749-AC42-6454B636646E}">
      <dgm:prSet/>
      <dgm:spPr/>
      <dgm:t>
        <a:bodyPr/>
        <a:lstStyle/>
        <a:p>
          <a:endParaRPr lang="en-US"/>
        </a:p>
      </dgm:t>
    </dgm:pt>
    <dgm:pt modelId="{87A47DDA-5569-4C4B-804D-A18A671FA5BC}" type="sibTrans" cxnId="{2AF7D58C-88C8-B749-AC42-6454B636646E}">
      <dgm:prSet/>
      <dgm:spPr/>
      <dgm:t>
        <a:bodyPr/>
        <a:lstStyle/>
        <a:p>
          <a:endParaRPr lang="en-US"/>
        </a:p>
      </dgm:t>
    </dgm:pt>
    <dgm:pt modelId="{0D0694F5-4BD0-374C-9744-A500F3071392}">
      <dgm:prSet custT="1"/>
      <dgm:spPr>
        <a:solidFill>
          <a:schemeClr val="bg1">
            <a:lumMod val="85000"/>
          </a:schemeClr>
        </a:solidFill>
      </dgm:spPr>
      <dgm:t>
        <a:bodyPr/>
        <a:lstStyle/>
        <a:p>
          <a:r>
            <a:rPr lang="en-US" sz="2200" dirty="0">
              <a:latin typeface="Arial" panose="020B0604020202020204" pitchFamily="34" charset="0"/>
              <a:cs typeface="Arial" panose="020B0604020202020204" pitchFamily="34" charset="0"/>
            </a:rPr>
            <a:t>Learn about HCBS compliance roles and responsibilities</a:t>
          </a:r>
          <a:r>
            <a:rPr lang="en-US" sz="2000" dirty="0">
              <a:latin typeface="Arial" panose="020B0604020202020204" pitchFamily="34" charset="0"/>
              <a:cs typeface="Arial" panose="020B0604020202020204" pitchFamily="34" charset="0"/>
            </a:rPr>
            <a:t>.</a:t>
          </a:r>
          <a:endParaRPr lang="en-US" sz="2000" dirty="0"/>
        </a:p>
      </dgm:t>
    </dgm:pt>
    <dgm:pt modelId="{01AB33BC-A576-654C-8D02-DBD156B64B1D}" type="parTrans" cxnId="{9BB27908-3A34-3942-82F6-ADDED1945F86}">
      <dgm:prSet/>
      <dgm:spPr/>
      <dgm:t>
        <a:bodyPr/>
        <a:lstStyle/>
        <a:p>
          <a:endParaRPr lang="en-US"/>
        </a:p>
      </dgm:t>
    </dgm:pt>
    <dgm:pt modelId="{A3E38D53-81ED-6E48-9576-9DF2AFA8E691}" type="sibTrans" cxnId="{9BB27908-3A34-3942-82F6-ADDED1945F86}">
      <dgm:prSet/>
      <dgm:spPr/>
      <dgm:t>
        <a:bodyPr/>
        <a:lstStyle/>
        <a:p>
          <a:endParaRPr lang="en-US"/>
        </a:p>
      </dgm:t>
    </dgm:pt>
    <dgm:pt modelId="{DFFB1346-C4A2-2C4B-BA7E-768C2142318D}">
      <dgm:prSet custT="1"/>
      <dgm:spPr>
        <a:solidFill>
          <a:schemeClr val="bg1">
            <a:lumMod val="85000"/>
          </a:schemeClr>
        </a:solidFill>
      </dgm:spPr>
      <dgm:t>
        <a:bodyPr/>
        <a:lstStyle/>
        <a:p>
          <a:r>
            <a:rPr lang="en-US" sz="2200" dirty="0">
              <a:latin typeface="Arial" panose="020B0604020202020204" pitchFamily="34" charset="0"/>
              <a:cs typeface="Arial" panose="020B0604020202020204" pitchFamily="34" charset="0"/>
            </a:rPr>
            <a:t>Understand the key elements of the final rule set and implications for providers, supervisors, and direct care workers.</a:t>
          </a:r>
        </a:p>
      </dgm:t>
    </dgm:pt>
    <dgm:pt modelId="{9C0CCFFE-5247-4848-83DE-7CF83A63ACDE}" type="parTrans" cxnId="{524CB3D1-26EA-A24D-8849-8094B16734A8}">
      <dgm:prSet/>
      <dgm:spPr/>
      <dgm:t>
        <a:bodyPr/>
        <a:lstStyle/>
        <a:p>
          <a:endParaRPr lang="en-US"/>
        </a:p>
      </dgm:t>
    </dgm:pt>
    <dgm:pt modelId="{3407A097-7DDB-E845-989B-CD880F590FB8}" type="sibTrans" cxnId="{524CB3D1-26EA-A24D-8849-8094B16734A8}">
      <dgm:prSet/>
      <dgm:spPr/>
      <dgm:t>
        <a:bodyPr/>
        <a:lstStyle/>
        <a:p>
          <a:endParaRPr lang="en-US"/>
        </a:p>
      </dgm:t>
    </dgm:pt>
    <dgm:pt modelId="{D9215280-A93B-5C47-96D4-2D848DEF8565}" type="pres">
      <dgm:prSet presAssocID="{85419611-B6D8-3346-8802-AF9955C36B3C}" presName="Name0" presStyleCnt="0">
        <dgm:presLayoutVars>
          <dgm:chMax val="7"/>
          <dgm:chPref val="7"/>
          <dgm:dir/>
        </dgm:presLayoutVars>
      </dgm:prSet>
      <dgm:spPr/>
    </dgm:pt>
    <dgm:pt modelId="{5F409E46-6DA5-314F-8791-FBDC44112BA2}" type="pres">
      <dgm:prSet presAssocID="{85419611-B6D8-3346-8802-AF9955C36B3C}" presName="Name1" presStyleCnt="0"/>
      <dgm:spPr/>
    </dgm:pt>
    <dgm:pt modelId="{33A8892D-DEBB-E64D-93CF-C6638E08B4DB}" type="pres">
      <dgm:prSet presAssocID="{85419611-B6D8-3346-8802-AF9955C36B3C}" presName="cycle" presStyleCnt="0"/>
      <dgm:spPr/>
    </dgm:pt>
    <dgm:pt modelId="{5893959A-1217-9941-8820-6F1E645ECAA0}" type="pres">
      <dgm:prSet presAssocID="{85419611-B6D8-3346-8802-AF9955C36B3C}" presName="srcNode" presStyleLbl="node1" presStyleIdx="0" presStyleCnt="3"/>
      <dgm:spPr/>
    </dgm:pt>
    <dgm:pt modelId="{B8C2DD3A-6823-B640-AE10-934746AF8B21}" type="pres">
      <dgm:prSet presAssocID="{85419611-B6D8-3346-8802-AF9955C36B3C}" presName="conn" presStyleLbl="parChTrans1D2" presStyleIdx="0" presStyleCnt="1"/>
      <dgm:spPr/>
    </dgm:pt>
    <dgm:pt modelId="{44E2B820-2E0B-A148-B1B8-7376043E161B}" type="pres">
      <dgm:prSet presAssocID="{85419611-B6D8-3346-8802-AF9955C36B3C}" presName="extraNode" presStyleLbl="node1" presStyleIdx="0" presStyleCnt="3"/>
      <dgm:spPr/>
    </dgm:pt>
    <dgm:pt modelId="{3FA93747-AD12-434C-B33C-359D9C8E77C9}" type="pres">
      <dgm:prSet presAssocID="{85419611-B6D8-3346-8802-AF9955C36B3C}" presName="dstNode" presStyleLbl="node1" presStyleIdx="0" presStyleCnt="3"/>
      <dgm:spPr/>
    </dgm:pt>
    <dgm:pt modelId="{52B551AF-E713-104F-AB36-50D5AD36BFC1}" type="pres">
      <dgm:prSet presAssocID="{AF981D07-0233-9141-84CD-6563F9EB3E72}" presName="text_1" presStyleLbl="node1" presStyleIdx="0" presStyleCnt="3">
        <dgm:presLayoutVars>
          <dgm:bulletEnabled val="1"/>
        </dgm:presLayoutVars>
      </dgm:prSet>
      <dgm:spPr/>
    </dgm:pt>
    <dgm:pt modelId="{A06EEE03-8A1F-0A4B-92F8-54BEF868C3F2}" type="pres">
      <dgm:prSet presAssocID="{AF981D07-0233-9141-84CD-6563F9EB3E72}" presName="accent_1" presStyleCnt="0"/>
      <dgm:spPr/>
    </dgm:pt>
    <dgm:pt modelId="{698D4336-6BAF-254F-A81A-3939A6EE438B}" type="pres">
      <dgm:prSet presAssocID="{AF981D07-0233-9141-84CD-6563F9EB3E72}" presName="accentRepeatNode" presStyleLbl="solidFgAcc1" presStyleIdx="0" presStyleCnt="3"/>
      <dgm:spPr>
        <a:solidFill>
          <a:schemeClr val="bg1">
            <a:lumMod val="85000"/>
          </a:schemeClr>
        </a:solidFill>
      </dgm:spPr>
    </dgm:pt>
    <dgm:pt modelId="{0D32EA8D-2B37-4DB0-AA44-13211D5CA9DC}" type="pres">
      <dgm:prSet presAssocID="{0D0694F5-4BD0-374C-9744-A500F3071392}" presName="text_2" presStyleLbl="node1" presStyleIdx="1" presStyleCnt="3" custLinFactNeighborX="-161" custLinFactNeighborY="-715">
        <dgm:presLayoutVars>
          <dgm:bulletEnabled val="1"/>
        </dgm:presLayoutVars>
      </dgm:prSet>
      <dgm:spPr/>
    </dgm:pt>
    <dgm:pt modelId="{805100B6-796E-494D-9ED3-B8DC09060213}" type="pres">
      <dgm:prSet presAssocID="{0D0694F5-4BD0-374C-9744-A500F3071392}" presName="accent_2" presStyleCnt="0"/>
      <dgm:spPr/>
    </dgm:pt>
    <dgm:pt modelId="{EACF12CB-8B12-0A42-BA49-F7E4386B025D}" type="pres">
      <dgm:prSet presAssocID="{0D0694F5-4BD0-374C-9744-A500F3071392}" presName="accentRepeatNode" presStyleLbl="solidFgAcc1" presStyleIdx="1" presStyleCnt="3" custLinFactNeighborX="-1220" custLinFactNeighborY="-689"/>
      <dgm:spPr>
        <a:solidFill>
          <a:schemeClr val="bg1">
            <a:lumMod val="85000"/>
          </a:schemeClr>
        </a:solidFill>
      </dgm:spPr>
    </dgm:pt>
    <dgm:pt modelId="{1683A175-C99D-401D-BBBD-A3AB070A56F8}" type="pres">
      <dgm:prSet presAssocID="{DFFB1346-C4A2-2C4B-BA7E-768C2142318D}" presName="text_3" presStyleLbl="node1" presStyleIdx="2" presStyleCnt="3">
        <dgm:presLayoutVars>
          <dgm:bulletEnabled val="1"/>
        </dgm:presLayoutVars>
      </dgm:prSet>
      <dgm:spPr/>
    </dgm:pt>
    <dgm:pt modelId="{F0CCFA1A-FFDF-4F53-B15B-E311E237AFA8}" type="pres">
      <dgm:prSet presAssocID="{DFFB1346-C4A2-2C4B-BA7E-768C2142318D}" presName="accent_3" presStyleCnt="0"/>
      <dgm:spPr/>
    </dgm:pt>
    <dgm:pt modelId="{1EE50A06-72DA-5340-84A0-5618621E6C0A}" type="pres">
      <dgm:prSet presAssocID="{DFFB1346-C4A2-2C4B-BA7E-768C2142318D}" presName="accentRepeatNode" presStyleLbl="solidFgAcc1" presStyleIdx="2" presStyleCnt="3"/>
      <dgm:spPr>
        <a:solidFill>
          <a:schemeClr val="bg1">
            <a:lumMod val="85000"/>
          </a:schemeClr>
        </a:solidFill>
      </dgm:spPr>
    </dgm:pt>
  </dgm:ptLst>
  <dgm:cxnLst>
    <dgm:cxn modelId="{9BB27908-3A34-3942-82F6-ADDED1945F86}" srcId="{85419611-B6D8-3346-8802-AF9955C36B3C}" destId="{0D0694F5-4BD0-374C-9744-A500F3071392}" srcOrd="1" destOrd="0" parTransId="{01AB33BC-A576-654C-8D02-DBD156B64B1D}" sibTransId="{A3E38D53-81ED-6E48-9576-9DF2AFA8E691}"/>
    <dgm:cxn modelId="{D445A211-E922-4B05-9AA1-92F2C2008404}" type="presOf" srcId="{DFFB1346-C4A2-2C4B-BA7E-768C2142318D}" destId="{1683A175-C99D-401D-BBBD-A3AB070A56F8}" srcOrd="0" destOrd="0" presId="urn:microsoft.com/office/officeart/2008/layout/VerticalCurvedList"/>
    <dgm:cxn modelId="{03D41730-F80B-DC49-8A02-7FB317215094}" type="presOf" srcId="{87A47DDA-5569-4C4B-804D-A18A671FA5BC}" destId="{B8C2DD3A-6823-B640-AE10-934746AF8B21}" srcOrd="0" destOrd="0" presId="urn:microsoft.com/office/officeart/2008/layout/VerticalCurvedList"/>
    <dgm:cxn modelId="{E03D9E6A-81C0-8D43-825F-A7B67A5C4057}" type="presOf" srcId="{85419611-B6D8-3346-8802-AF9955C36B3C}" destId="{D9215280-A93B-5C47-96D4-2D848DEF8565}" srcOrd="0" destOrd="0" presId="urn:microsoft.com/office/officeart/2008/layout/VerticalCurvedList"/>
    <dgm:cxn modelId="{2AF7D58C-88C8-B749-AC42-6454B636646E}" srcId="{85419611-B6D8-3346-8802-AF9955C36B3C}" destId="{AF981D07-0233-9141-84CD-6563F9EB3E72}" srcOrd="0" destOrd="0" parTransId="{156B2907-1C16-6840-94C7-3E510BD65C8D}" sibTransId="{87A47DDA-5569-4C4B-804D-A18A671FA5BC}"/>
    <dgm:cxn modelId="{3EA848B2-C3D6-C543-9CF2-C70E44D825B7}" type="presOf" srcId="{AF981D07-0233-9141-84CD-6563F9EB3E72}" destId="{52B551AF-E713-104F-AB36-50D5AD36BFC1}" srcOrd="0" destOrd="0" presId="urn:microsoft.com/office/officeart/2008/layout/VerticalCurvedList"/>
    <dgm:cxn modelId="{524CB3D1-26EA-A24D-8849-8094B16734A8}" srcId="{85419611-B6D8-3346-8802-AF9955C36B3C}" destId="{DFFB1346-C4A2-2C4B-BA7E-768C2142318D}" srcOrd="2" destOrd="0" parTransId="{9C0CCFFE-5247-4848-83DE-7CF83A63ACDE}" sibTransId="{3407A097-7DDB-E845-989B-CD880F590FB8}"/>
    <dgm:cxn modelId="{DBDBE6EE-0073-4B5B-B869-9FD01524EECE}" type="presOf" srcId="{0D0694F5-4BD0-374C-9744-A500F3071392}" destId="{0D32EA8D-2B37-4DB0-AA44-13211D5CA9DC}" srcOrd="0" destOrd="0" presId="urn:microsoft.com/office/officeart/2008/layout/VerticalCurvedList"/>
    <dgm:cxn modelId="{D83E499A-2FDC-2444-B745-A4C158F2C272}" type="presParOf" srcId="{D9215280-A93B-5C47-96D4-2D848DEF8565}" destId="{5F409E46-6DA5-314F-8791-FBDC44112BA2}" srcOrd="0" destOrd="0" presId="urn:microsoft.com/office/officeart/2008/layout/VerticalCurvedList"/>
    <dgm:cxn modelId="{A2381259-9145-2D43-8A81-AB7353C80DF4}" type="presParOf" srcId="{5F409E46-6DA5-314F-8791-FBDC44112BA2}" destId="{33A8892D-DEBB-E64D-93CF-C6638E08B4DB}" srcOrd="0" destOrd="0" presId="urn:microsoft.com/office/officeart/2008/layout/VerticalCurvedList"/>
    <dgm:cxn modelId="{5379C93F-B279-0943-9312-7C85E932505B}" type="presParOf" srcId="{33A8892D-DEBB-E64D-93CF-C6638E08B4DB}" destId="{5893959A-1217-9941-8820-6F1E645ECAA0}" srcOrd="0" destOrd="0" presId="urn:microsoft.com/office/officeart/2008/layout/VerticalCurvedList"/>
    <dgm:cxn modelId="{123C35DD-3C90-A64C-9A17-B8479D9CE0BD}" type="presParOf" srcId="{33A8892D-DEBB-E64D-93CF-C6638E08B4DB}" destId="{B8C2DD3A-6823-B640-AE10-934746AF8B21}" srcOrd="1" destOrd="0" presId="urn:microsoft.com/office/officeart/2008/layout/VerticalCurvedList"/>
    <dgm:cxn modelId="{344D09EC-0878-DE46-B391-ED3ACBBCCB44}" type="presParOf" srcId="{33A8892D-DEBB-E64D-93CF-C6638E08B4DB}" destId="{44E2B820-2E0B-A148-B1B8-7376043E161B}" srcOrd="2" destOrd="0" presId="urn:microsoft.com/office/officeart/2008/layout/VerticalCurvedList"/>
    <dgm:cxn modelId="{05CCC14F-B1F0-224A-854C-9409C729861D}" type="presParOf" srcId="{33A8892D-DEBB-E64D-93CF-C6638E08B4DB}" destId="{3FA93747-AD12-434C-B33C-359D9C8E77C9}" srcOrd="3" destOrd="0" presId="urn:microsoft.com/office/officeart/2008/layout/VerticalCurvedList"/>
    <dgm:cxn modelId="{06EB9445-A413-1042-B247-6CC5E1B65BC0}" type="presParOf" srcId="{5F409E46-6DA5-314F-8791-FBDC44112BA2}" destId="{52B551AF-E713-104F-AB36-50D5AD36BFC1}" srcOrd="1" destOrd="0" presId="urn:microsoft.com/office/officeart/2008/layout/VerticalCurvedList"/>
    <dgm:cxn modelId="{924CEB51-39EE-AF42-80E6-185638EEFBA9}" type="presParOf" srcId="{5F409E46-6DA5-314F-8791-FBDC44112BA2}" destId="{A06EEE03-8A1F-0A4B-92F8-54BEF868C3F2}" srcOrd="2" destOrd="0" presId="urn:microsoft.com/office/officeart/2008/layout/VerticalCurvedList"/>
    <dgm:cxn modelId="{72A59207-6674-C84E-8E37-EEDADD636486}" type="presParOf" srcId="{A06EEE03-8A1F-0A4B-92F8-54BEF868C3F2}" destId="{698D4336-6BAF-254F-A81A-3939A6EE438B}" srcOrd="0" destOrd="0" presId="urn:microsoft.com/office/officeart/2008/layout/VerticalCurvedList"/>
    <dgm:cxn modelId="{3A4F8BB3-4429-4E86-A49E-5D9541D670BE}" type="presParOf" srcId="{5F409E46-6DA5-314F-8791-FBDC44112BA2}" destId="{0D32EA8D-2B37-4DB0-AA44-13211D5CA9DC}" srcOrd="3" destOrd="0" presId="urn:microsoft.com/office/officeart/2008/layout/VerticalCurvedList"/>
    <dgm:cxn modelId="{5A5D6CCB-B2A8-4CE8-8A3E-62D3D61DB101}" type="presParOf" srcId="{5F409E46-6DA5-314F-8791-FBDC44112BA2}" destId="{805100B6-796E-494D-9ED3-B8DC09060213}" srcOrd="4" destOrd="0" presId="urn:microsoft.com/office/officeart/2008/layout/VerticalCurvedList"/>
    <dgm:cxn modelId="{4AA4AAAE-D9BE-406E-A211-CCEB88388A8F}" type="presParOf" srcId="{805100B6-796E-494D-9ED3-B8DC09060213}" destId="{EACF12CB-8B12-0A42-BA49-F7E4386B025D}" srcOrd="0" destOrd="0" presId="urn:microsoft.com/office/officeart/2008/layout/VerticalCurvedList"/>
    <dgm:cxn modelId="{632C166C-17DB-4802-BA51-75E595A2BFD4}" type="presParOf" srcId="{5F409E46-6DA5-314F-8791-FBDC44112BA2}" destId="{1683A175-C99D-401D-BBBD-A3AB070A56F8}" srcOrd="5" destOrd="0" presId="urn:microsoft.com/office/officeart/2008/layout/VerticalCurvedList"/>
    <dgm:cxn modelId="{65B67937-4271-4B3A-8F9B-38FCEA0C1FA0}" type="presParOf" srcId="{5F409E46-6DA5-314F-8791-FBDC44112BA2}" destId="{F0CCFA1A-FFDF-4F53-B15B-E311E237AFA8}" srcOrd="6" destOrd="0" presId="urn:microsoft.com/office/officeart/2008/layout/VerticalCurvedList"/>
    <dgm:cxn modelId="{7F344F40-1597-413F-9B71-A5EA6850CF10}" type="presParOf" srcId="{F0CCFA1A-FFDF-4F53-B15B-E311E237AFA8}" destId="{1EE50A06-72DA-5340-84A0-5618621E6C0A}"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C043C6-B939-4401-AE93-1CBC37CF99E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94A1F10-D877-43A6-9C47-54F8346E3F13}">
      <dgm:prSet custT="1"/>
      <dgm:spPr/>
      <dgm:t>
        <a:bodyPr/>
        <a:lstStyle/>
        <a:p>
          <a:pPr>
            <a:lnSpc>
              <a:spcPct val="100000"/>
            </a:lnSpc>
          </a:pPr>
          <a:r>
            <a:rPr lang="en-US" sz="20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gm:t>
    </dgm:pt>
    <dgm:pt modelId="{35E795AF-1F43-4509-9E05-F0598B611A8A}" type="parTrans" cxnId="{67F7A47B-F63D-4826-8612-8D0C8CAF388D}">
      <dgm:prSet/>
      <dgm:spPr/>
      <dgm:t>
        <a:bodyPr/>
        <a:lstStyle/>
        <a:p>
          <a:endParaRPr lang="en-US"/>
        </a:p>
      </dgm:t>
    </dgm:pt>
    <dgm:pt modelId="{A54AE389-665C-4A51-8C73-5BEE8E9C283E}" type="sibTrans" cxnId="{67F7A47B-F63D-4826-8612-8D0C8CAF388D}">
      <dgm:prSet/>
      <dgm:spPr/>
      <dgm:t>
        <a:bodyPr/>
        <a:lstStyle/>
        <a:p>
          <a:endParaRPr lang="en-US"/>
        </a:p>
      </dgm:t>
    </dgm:pt>
    <dgm:pt modelId="{4F44A87D-BA7C-4C38-8558-B533E66471CE}">
      <dgm:prSet custT="1"/>
      <dgm:spPr/>
      <dgm:t>
        <a:bodyPr/>
        <a:lstStyle/>
        <a:p>
          <a:pPr>
            <a:lnSpc>
              <a:spcPct val="100000"/>
            </a:lnSpc>
          </a:pPr>
          <a:r>
            <a:rPr lang="en-US" sz="2000" b="0" i="0" dirty="0">
              <a:latin typeface="Arial" panose="020B0604020202020204" pitchFamily="34" charset="0"/>
              <a:cs typeface="Arial" panose="020B0604020202020204" pitchFamily="34" charset="0"/>
            </a:rPr>
            <a:t>Programs that provide HCBS serve a variety of different population groups, including </a:t>
          </a:r>
          <a:r>
            <a:rPr lang="en-US" sz="2000" dirty="0">
              <a:latin typeface="Arial" panose="020B0604020202020204" pitchFamily="34" charset="0"/>
              <a:cs typeface="Arial" panose="020B0604020202020204" pitchFamily="34" charset="0"/>
            </a:rPr>
            <a:t>adults</a:t>
          </a:r>
          <a:r>
            <a:rPr lang="en-US" sz="2000" b="0" i="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dirty="0">
            <a:latin typeface="Arial" panose="020B0604020202020204" pitchFamily="34" charset="0"/>
            <a:cs typeface="Arial" panose="020B0604020202020204" pitchFamily="34" charset="0"/>
          </a:endParaRPr>
        </a:p>
      </dgm:t>
    </dgm:pt>
    <dgm:pt modelId="{CFA13031-069C-408F-8DC4-92B0D5ACF567}" type="parTrans" cxnId="{5A28B40E-14A4-432E-BAE8-F22A5A786DE5}">
      <dgm:prSet/>
      <dgm:spPr/>
      <dgm:t>
        <a:bodyPr/>
        <a:lstStyle/>
        <a:p>
          <a:endParaRPr lang="en-US"/>
        </a:p>
      </dgm:t>
    </dgm:pt>
    <dgm:pt modelId="{C190D69B-EFEC-439F-B92F-9FC6513310FE}" type="sibTrans" cxnId="{5A28B40E-14A4-432E-BAE8-F22A5A786DE5}">
      <dgm:prSet/>
      <dgm:spPr/>
      <dgm:t>
        <a:bodyPr/>
        <a:lstStyle/>
        <a:p>
          <a:endParaRPr lang="en-US"/>
        </a:p>
      </dgm:t>
    </dgm:pt>
    <dgm:pt modelId="{9D2F1413-0B53-4A8B-9B1A-AFEB52A6F1FD}">
      <dgm:prSet custT="1"/>
      <dgm:spPr/>
      <dgm:t>
        <a:bodyPr/>
        <a:lstStyle/>
        <a:p>
          <a:pPr>
            <a:lnSpc>
              <a:spcPct val="100000"/>
            </a:lnSpc>
          </a:pPr>
          <a:r>
            <a:rPr lang="en-US" sz="2000" dirty="0">
              <a:latin typeface="Arial" panose="020B0604020202020204" pitchFamily="34" charset="0"/>
              <a:cs typeface="Arial" panose="020B0604020202020204" pitchFamily="34" charset="0"/>
            </a:rPr>
            <a:t>HCBS include Community Living Supports (CLS), Skill Building Assistance, and </a:t>
          </a:r>
          <a:r>
            <a:rPr lang="en-US" sz="2000">
              <a:latin typeface="Arial" panose="020B0604020202020204" pitchFamily="34" charset="0"/>
              <a:cs typeface="Arial" panose="020B0604020202020204" pitchFamily="34" charset="0"/>
            </a:rPr>
            <a:t>more.</a:t>
          </a:r>
          <a:endParaRPr lang="en-US" sz="2000" dirty="0">
            <a:latin typeface="Arial" panose="020B0604020202020204" pitchFamily="34" charset="0"/>
            <a:cs typeface="Arial" panose="020B0604020202020204" pitchFamily="34" charset="0"/>
          </a:endParaRPr>
        </a:p>
      </dgm:t>
    </dgm:pt>
    <dgm:pt modelId="{4CDDDF50-31D1-44AC-B770-CF0483D0397A}" type="parTrans" cxnId="{FEDDED2B-C410-4610-AB14-6763E3165624}">
      <dgm:prSet/>
      <dgm:spPr/>
      <dgm:t>
        <a:bodyPr/>
        <a:lstStyle/>
        <a:p>
          <a:endParaRPr lang="en-US"/>
        </a:p>
      </dgm:t>
    </dgm:pt>
    <dgm:pt modelId="{8C1B1FCF-3DCB-4378-B59A-80F3C50FF9D4}" type="sibTrans" cxnId="{FEDDED2B-C410-4610-AB14-6763E3165624}">
      <dgm:prSet/>
      <dgm:spPr/>
      <dgm:t>
        <a:bodyPr/>
        <a:lstStyle/>
        <a:p>
          <a:endParaRPr lang="en-US"/>
        </a:p>
      </dgm:t>
    </dgm:pt>
    <dgm:pt modelId="{D59A146C-0988-424B-9700-F2CD1117B122}" type="pres">
      <dgm:prSet presAssocID="{FDC043C6-B939-4401-AE93-1CBC37CF99E4}" presName="root" presStyleCnt="0">
        <dgm:presLayoutVars>
          <dgm:dir/>
          <dgm:resizeHandles val="exact"/>
        </dgm:presLayoutVars>
      </dgm:prSet>
      <dgm:spPr/>
    </dgm:pt>
    <dgm:pt modelId="{FE6481E7-78D1-4558-97C6-8FE4481A71F1}" type="pres">
      <dgm:prSet presAssocID="{294A1F10-D877-43A6-9C47-54F8346E3F13}" presName="compNode" presStyleCnt="0"/>
      <dgm:spPr/>
    </dgm:pt>
    <dgm:pt modelId="{953CF527-5654-4056-AABC-D55ABBAFDB01}" type="pres">
      <dgm:prSet presAssocID="{294A1F10-D877-43A6-9C47-54F8346E3F13}" presName="bgRect" presStyleLbl="bgShp" presStyleIdx="0" presStyleCnt="3"/>
      <dgm:spPr/>
    </dgm:pt>
    <dgm:pt modelId="{557B993F-7015-4B15-AD28-BC6192701155}" type="pres">
      <dgm:prSet presAssocID="{294A1F10-D877-43A6-9C47-54F8346E3F13}"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BA070FBB-D87E-4B7C-9AE4-F96DCC4A28BE}" type="pres">
      <dgm:prSet presAssocID="{294A1F10-D877-43A6-9C47-54F8346E3F13}" presName="spaceRect" presStyleCnt="0"/>
      <dgm:spPr/>
    </dgm:pt>
    <dgm:pt modelId="{DE2F8984-EA40-4234-943E-6538BC0C75E9}" type="pres">
      <dgm:prSet presAssocID="{294A1F10-D877-43A6-9C47-54F8346E3F13}" presName="parTx" presStyleLbl="revTx" presStyleIdx="0" presStyleCnt="3">
        <dgm:presLayoutVars>
          <dgm:chMax val="0"/>
          <dgm:chPref val="0"/>
        </dgm:presLayoutVars>
      </dgm:prSet>
      <dgm:spPr/>
    </dgm:pt>
    <dgm:pt modelId="{01C612C2-D608-447F-982D-335AAFE97F72}" type="pres">
      <dgm:prSet presAssocID="{A54AE389-665C-4A51-8C73-5BEE8E9C283E}" presName="sibTrans" presStyleCnt="0"/>
      <dgm:spPr/>
    </dgm:pt>
    <dgm:pt modelId="{CC23544F-D02B-4736-AA19-F06EA70331E3}" type="pres">
      <dgm:prSet presAssocID="{4F44A87D-BA7C-4C38-8558-B533E66471CE}" presName="compNode" presStyleCnt="0"/>
      <dgm:spPr/>
    </dgm:pt>
    <dgm:pt modelId="{3FA69382-9D2A-4A35-95A0-B2FC250E3CD1}" type="pres">
      <dgm:prSet presAssocID="{4F44A87D-BA7C-4C38-8558-B533E66471CE}" presName="bgRect" presStyleLbl="bgShp" presStyleIdx="1" presStyleCnt="3" custLinFactNeighborY="4088"/>
      <dgm:spPr/>
    </dgm:pt>
    <dgm:pt modelId="{F3BBAD9E-AEF4-4768-B7DF-9D98C8645A7F}" type="pres">
      <dgm:prSet presAssocID="{4F44A87D-BA7C-4C38-8558-B533E66471CE}"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idney"/>
        </a:ext>
      </dgm:extLst>
    </dgm:pt>
    <dgm:pt modelId="{F13875E9-CAA4-4A08-850C-5597669905C0}" type="pres">
      <dgm:prSet presAssocID="{4F44A87D-BA7C-4C38-8558-B533E66471CE}" presName="spaceRect" presStyleCnt="0"/>
      <dgm:spPr/>
    </dgm:pt>
    <dgm:pt modelId="{01B21640-D47B-4FC2-901C-FD111AAD9824}" type="pres">
      <dgm:prSet presAssocID="{4F44A87D-BA7C-4C38-8558-B533E66471CE}" presName="parTx" presStyleLbl="revTx" presStyleIdx="1" presStyleCnt="3">
        <dgm:presLayoutVars>
          <dgm:chMax val="0"/>
          <dgm:chPref val="0"/>
        </dgm:presLayoutVars>
      </dgm:prSet>
      <dgm:spPr/>
    </dgm:pt>
    <dgm:pt modelId="{0C2B589D-CA48-4A26-A9B2-4D60FB501E4A}" type="pres">
      <dgm:prSet presAssocID="{C190D69B-EFEC-439F-B92F-9FC6513310FE}" presName="sibTrans" presStyleCnt="0"/>
      <dgm:spPr/>
    </dgm:pt>
    <dgm:pt modelId="{183BE910-D698-442A-B313-1185A381D5D0}" type="pres">
      <dgm:prSet presAssocID="{9D2F1413-0B53-4A8B-9B1A-AFEB52A6F1FD}" presName="compNode" presStyleCnt="0"/>
      <dgm:spPr/>
    </dgm:pt>
    <dgm:pt modelId="{D44F769D-59EE-482D-BD65-04E9B38F75E7}" type="pres">
      <dgm:prSet presAssocID="{9D2F1413-0B53-4A8B-9B1A-AFEB52A6F1FD}" presName="bgRect" presStyleLbl="bgShp" presStyleIdx="2" presStyleCnt="3"/>
      <dgm:spPr/>
    </dgm:pt>
    <dgm:pt modelId="{6C09EFA6-70AE-47FE-88BB-E046A9A20C67}" type="pres">
      <dgm:prSet presAssocID="{9D2F1413-0B53-4A8B-9B1A-AFEB52A6F1FD}"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3B91BB07-10B3-4E0D-A774-4C3FB1A5325E}" type="pres">
      <dgm:prSet presAssocID="{9D2F1413-0B53-4A8B-9B1A-AFEB52A6F1FD}" presName="spaceRect" presStyleCnt="0"/>
      <dgm:spPr/>
    </dgm:pt>
    <dgm:pt modelId="{E29C0665-7B56-4A2D-B817-2071B4C8ADE3}" type="pres">
      <dgm:prSet presAssocID="{9D2F1413-0B53-4A8B-9B1A-AFEB52A6F1FD}" presName="parTx" presStyleLbl="revTx" presStyleIdx="2" presStyleCnt="3">
        <dgm:presLayoutVars>
          <dgm:chMax val="0"/>
          <dgm:chPref val="0"/>
        </dgm:presLayoutVars>
      </dgm:prSet>
      <dgm:spPr/>
    </dgm:pt>
  </dgm:ptLst>
  <dgm:cxnLst>
    <dgm:cxn modelId="{C2B01D08-49F0-47B7-AA9B-E4037FCC5375}" type="presOf" srcId="{4F44A87D-BA7C-4C38-8558-B533E66471CE}" destId="{01B21640-D47B-4FC2-901C-FD111AAD9824}" srcOrd="0" destOrd="0" presId="urn:microsoft.com/office/officeart/2018/2/layout/IconVerticalSolidList"/>
    <dgm:cxn modelId="{5A28B40E-14A4-432E-BAE8-F22A5A786DE5}" srcId="{FDC043C6-B939-4401-AE93-1CBC37CF99E4}" destId="{4F44A87D-BA7C-4C38-8558-B533E66471CE}" srcOrd="1" destOrd="0" parTransId="{CFA13031-069C-408F-8DC4-92B0D5ACF567}" sibTransId="{C190D69B-EFEC-439F-B92F-9FC6513310FE}"/>
    <dgm:cxn modelId="{FEDDED2B-C410-4610-AB14-6763E3165624}" srcId="{FDC043C6-B939-4401-AE93-1CBC37CF99E4}" destId="{9D2F1413-0B53-4A8B-9B1A-AFEB52A6F1FD}" srcOrd="2" destOrd="0" parTransId="{4CDDDF50-31D1-44AC-B770-CF0483D0397A}" sibTransId="{8C1B1FCF-3DCB-4378-B59A-80F3C50FF9D4}"/>
    <dgm:cxn modelId="{95B1F273-2A2F-4F16-9206-4DB7A027965D}" type="presOf" srcId="{FDC043C6-B939-4401-AE93-1CBC37CF99E4}" destId="{D59A146C-0988-424B-9700-F2CD1117B122}" srcOrd="0" destOrd="0" presId="urn:microsoft.com/office/officeart/2018/2/layout/IconVerticalSolidList"/>
    <dgm:cxn modelId="{67F7A47B-F63D-4826-8612-8D0C8CAF388D}" srcId="{FDC043C6-B939-4401-AE93-1CBC37CF99E4}" destId="{294A1F10-D877-43A6-9C47-54F8346E3F13}" srcOrd="0" destOrd="0" parTransId="{35E795AF-1F43-4509-9E05-F0598B611A8A}" sibTransId="{A54AE389-665C-4A51-8C73-5BEE8E9C283E}"/>
    <dgm:cxn modelId="{24A69BA4-0239-4C8B-9157-6617B39C1B16}" type="presOf" srcId="{294A1F10-D877-43A6-9C47-54F8346E3F13}" destId="{DE2F8984-EA40-4234-943E-6538BC0C75E9}" srcOrd="0" destOrd="0" presId="urn:microsoft.com/office/officeart/2018/2/layout/IconVerticalSolidList"/>
    <dgm:cxn modelId="{83CBE5EE-9E85-4856-8D79-B5735ADEC502}" type="presOf" srcId="{9D2F1413-0B53-4A8B-9B1A-AFEB52A6F1FD}" destId="{E29C0665-7B56-4A2D-B817-2071B4C8ADE3}" srcOrd="0" destOrd="0" presId="urn:microsoft.com/office/officeart/2018/2/layout/IconVerticalSolidList"/>
    <dgm:cxn modelId="{AB8D20D3-F401-414B-B864-7832CA767D0E}" type="presParOf" srcId="{D59A146C-0988-424B-9700-F2CD1117B122}" destId="{FE6481E7-78D1-4558-97C6-8FE4481A71F1}" srcOrd="0" destOrd="0" presId="urn:microsoft.com/office/officeart/2018/2/layout/IconVerticalSolidList"/>
    <dgm:cxn modelId="{02D32C53-DE0F-4BE0-A1AA-0A0A29541EDC}" type="presParOf" srcId="{FE6481E7-78D1-4558-97C6-8FE4481A71F1}" destId="{953CF527-5654-4056-AABC-D55ABBAFDB01}" srcOrd="0" destOrd="0" presId="urn:microsoft.com/office/officeart/2018/2/layout/IconVerticalSolidList"/>
    <dgm:cxn modelId="{ECE5813E-0018-4EDF-A0B8-D2B93674963B}" type="presParOf" srcId="{FE6481E7-78D1-4558-97C6-8FE4481A71F1}" destId="{557B993F-7015-4B15-AD28-BC6192701155}" srcOrd="1" destOrd="0" presId="urn:microsoft.com/office/officeart/2018/2/layout/IconVerticalSolidList"/>
    <dgm:cxn modelId="{12E08412-5AE1-4D59-ABAF-C67F8819A955}" type="presParOf" srcId="{FE6481E7-78D1-4558-97C6-8FE4481A71F1}" destId="{BA070FBB-D87E-4B7C-9AE4-F96DCC4A28BE}" srcOrd="2" destOrd="0" presId="urn:microsoft.com/office/officeart/2018/2/layout/IconVerticalSolidList"/>
    <dgm:cxn modelId="{85AD82BF-CCFF-4E9C-94B9-CE295017D7F4}" type="presParOf" srcId="{FE6481E7-78D1-4558-97C6-8FE4481A71F1}" destId="{DE2F8984-EA40-4234-943E-6538BC0C75E9}" srcOrd="3" destOrd="0" presId="urn:microsoft.com/office/officeart/2018/2/layout/IconVerticalSolidList"/>
    <dgm:cxn modelId="{9A21F754-CFE9-4F47-829B-F2BB1160F7D3}" type="presParOf" srcId="{D59A146C-0988-424B-9700-F2CD1117B122}" destId="{01C612C2-D608-447F-982D-335AAFE97F72}" srcOrd="1" destOrd="0" presId="urn:microsoft.com/office/officeart/2018/2/layout/IconVerticalSolidList"/>
    <dgm:cxn modelId="{C3946155-18A8-41DC-9E8D-43F550DA0A87}" type="presParOf" srcId="{D59A146C-0988-424B-9700-F2CD1117B122}" destId="{CC23544F-D02B-4736-AA19-F06EA70331E3}" srcOrd="2" destOrd="0" presId="urn:microsoft.com/office/officeart/2018/2/layout/IconVerticalSolidList"/>
    <dgm:cxn modelId="{43ECC507-817E-441E-BC7B-33E2A98D423D}" type="presParOf" srcId="{CC23544F-D02B-4736-AA19-F06EA70331E3}" destId="{3FA69382-9D2A-4A35-95A0-B2FC250E3CD1}" srcOrd="0" destOrd="0" presId="urn:microsoft.com/office/officeart/2018/2/layout/IconVerticalSolidList"/>
    <dgm:cxn modelId="{B53A262A-98F3-4F95-A821-659487D40882}" type="presParOf" srcId="{CC23544F-D02B-4736-AA19-F06EA70331E3}" destId="{F3BBAD9E-AEF4-4768-B7DF-9D98C8645A7F}" srcOrd="1" destOrd="0" presId="urn:microsoft.com/office/officeart/2018/2/layout/IconVerticalSolidList"/>
    <dgm:cxn modelId="{64C2E674-A265-44B2-AD1D-7AD9FC2E321A}" type="presParOf" srcId="{CC23544F-D02B-4736-AA19-F06EA70331E3}" destId="{F13875E9-CAA4-4A08-850C-5597669905C0}" srcOrd="2" destOrd="0" presId="urn:microsoft.com/office/officeart/2018/2/layout/IconVerticalSolidList"/>
    <dgm:cxn modelId="{43D81357-6B44-47AC-993C-CEF8E0F1DA57}" type="presParOf" srcId="{CC23544F-D02B-4736-AA19-F06EA70331E3}" destId="{01B21640-D47B-4FC2-901C-FD111AAD9824}" srcOrd="3" destOrd="0" presId="urn:microsoft.com/office/officeart/2018/2/layout/IconVerticalSolidList"/>
    <dgm:cxn modelId="{77FC3F79-28A7-4663-B492-9CB502682706}" type="presParOf" srcId="{D59A146C-0988-424B-9700-F2CD1117B122}" destId="{0C2B589D-CA48-4A26-A9B2-4D60FB501E4A}" srcOrd="3" destOrd="0" presId="urn:microsoft.com/office/officeart/2018/2/layout/IconVerticalSolidList"/>
    <dgm:cxn modelId="{DAEB4546-A4F6-4578-8503-B48BEE0E4D9E}" type="presParOf" srcId="{D59A146C-0988-424B-9700-F2CD1117B122}" destId="{183BE910-D698-442A-B313-1185A381D5D0}" srcOrd="4" destOrd="0" presId="urn:microsoft.com/office/officeart/2018/2/layout/IconVerticalSolidList"/>
    <dgm:cxn modelId="{C26780B1-F636-4089-8FDA-AA4C603321A0}" type="presParOf" srcId="{183BE910-D698-442A-B313-1185A381D5D0}" destId="{D44F769D-59EE-482D-BD65-04E9B38F75E7}" srcOrd="0" destOrd="0" presId="urn:microsoft.com/office/officeart/2018/2/layout/IconVerticalSolidList"/>
    <dgm:cxn modelId="{48B26A10-0E48-437E-8789-1B6A1001DA0F}" type="presParOf" srcId="{183BE910-D698-442A-B313-1185A381D5D0}" destId="{6C09EFA6-70AE-47FE-88BB-E046A9A20C67}" srcOrd="1" destOrd="0" presId="urn:microsoft.com/office/officeart/2018/2/layout/IconVerticalSolidList"/>
    <dgm:cxn modelId="{288DCB15-69E0-47AB-AC25-4611D5B394FE}" type="presParOf" srcId="{183BE910-D698-442A-B313-1185A381D5D0}" destId="{3B91BB07-10B3-4E0D-A774-4C3FB1A5325E}" srcOrd="2" destOrd="0" presId="urn:microsoft.com/office/officeart/2018/2/layout/IconVerticalSolidList"/>
    <dgm:cxn modelId="{765B741B-FF81-4EBD-B3FA-2CDFC8260A13}" type="presParOf" srcId="{183BE910-D698-442A-B313-1185A381D5D0}" destId="{E29C0665-7B56-4A2D-B817-2071B4C8ADE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C043C6-B939-4401-AE93-1CBC37CF99E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294A1F10-D877-43A6-9C47-54F8346E3F13}">
      <dgm:prSet custT="1"/>
      <dgm:spPr/>
      <dgm:t>
        <a:bodyPr/>
        <a:lstStyle/>
        <a:p>
          <a:pPr>
            <a:lnSpc>
              <a:spcPct val="100000"/>
            </a:lnSpc>
          </a:pPr>
          <a:r>
            <a:rPr lang="en-US" sz="20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gm:t>
    </dgm:pt>
    <dgm:pt modelId="{35E795AF-1F43-4509-9E05-F0598B611A8A}" type="parTrans" cxnId="{67F7A47B-F63D-4826-8612-8D0C8CAF388D}">
      <dgm:prSet/>
      <dgm:spPr/>
      <dgm:t>
        <a:bodyPr/>
        <a:lstStyle/>
        <a:p>
          <a:endParaRPr lang="en-US"/>
        </a:p>
      </dgm:t>
    </dgm:pt>
    <dgm:pt modelId="{A54AE389-665C-4A51-8C73-5BEE8E9C283E}" type="sibTrans" cxnId="{67F7A47B-F63D-4826-8612-8D0C8CAF388D}">
      <dgm:prSet/>
      <dgm:spPr/>
      <dgm:t>
        <a:bodyPr/>
        <a:lstStyle/>
        <a:p>
          <a:endParaRPr lang="en-US"/>
        </a:p>
      </dgm:t>
    </dgm:pt>
    <dgm:pt modelId="{4F44A87D-BA7C-4C38-8558-B533E66471CE}">
      <dgm:prSet custT="1"/>
      <dgm:spPr/>
      <dgm:t>
        <a:bodyPr/>
        <a:lstStyle/>
        <a:p>
          <a:pPr>
            <a:lnSpc>
              <a:spcPct val="100000"/>
            </a:lnSpc>
          </a:pPr>
          <a:r>
            <a:rPr lang="en-US" sz="2000" b="0" i="0" dirty="0">
              <a:latin typeface="Arial" panose="020B0604020202020204" pitchFamily="34" charset="0"/>
              <a:cs typeface="Arial" panose="020B0604020202020204" pitchFamily="34" charset="0"/>
            </a:rPr>
            <a:t>Programs that provide HCBS serve a variety of different population groups, including </a:t>
          </a:r>
          <a:r>
            <a:rPr lang="en-US" sz="2000" dirty="0">
              <a:latin typeface="Arial" panose="020B0604020202020204" pitchFamily="34" charset="0"/>
              <a:cs typeface="Arial" panose="020B0604020202020204" pitchFamily="34" charset="0"/>
            </a:rPr>
            <a:t>adults</a:t>
          </a:r>
          <a:r>
            <a:rPr lang="en-US" sz="2000" b="0" i="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dirty="0">
            <a:latin typeface="Arial" panose="020B0604020202020204" pitchFamily="34" charset="0"/>
            <a:cs typeface="Arial" panose="020B0604020202020204" pitchFamily="34" charset="0"/>
          </a:endParaRPr>
        </a:p>
      </dgm:t>
    </dgm:pt>
    <dgm:pt modelId="{CFA13031-069C-408F-8DC4-92B0D5ACF567}" type="parTrans" cxnId="{5A28B40E-14A4-432E-BAE8-F22A5A786DE5}">
      <dgm:prSet/>
      <dgm:spPr/>
      <dgm:t>
        <a:bodyPr/>
        <a:lstStyle/>
        <a:p>
          <a:endParaRPr lang="en-US"/>
        </a:p>
      </dgm:t>
    </dgm:pt>
    <dgm:pt modelId="{C190D69B-EFEC-439F-B92F-9FC6513310FE}" type="sibTrans" cxnId="{5A28B40E-14A4-432E-BAE8-F22A5A786DE5}">
      <dgm:prSet/>
      <dgm:spPr/>
      <dgm:t>
        <a:bodyPr/>
        <a:lstStyle/>
        <a:p>
          <a:endParaRPr lang="en-US"/>
        </a:p>
      </dgm:t>
    </dgm:pt>
    <dgm:pt modelId="{882B42C1-B1DC-CD40-9D8E-7767FCE8C03A}">
      <dgm:prSet phldrT="[Text]" custT="1"/>
      <dgm:spPr/>
      <dgm:t>
        <a:bodyPr/>
        <a:lstStyle/>
        <a:p>
          <a:pPr>
            <a:lnSpc>
              <a:spcPct val="100000"/>
            </a:lnSpc>
          </a:pPr>
          <a:r>
            <a:rPr lang="en-US" sz="2000" b="0" i="0" u="none" dirty="0">
              <a:latin typeface="Arial" panose="020B0604020202020204" pitchFamily="34" charset="0"/>
              <a:cs typeface="Arial" panose="020B0604020202020204" pitchFamily="34" charset="0"/>
            </a:rPr>
            <a:t>HCBS include Community Living Supports (CLS), Skill Building Assistance, Respite, and more.</a:t>
          </a:r>
          <a:endParaRPr lang="en-US" sz="2000" dirty="0">
            <a:latin typeface="Arial" panose="020B0604020202020204" pitchFamily="34" charset="0"/>
            <a:cs typeface="Arial" panose="020B0604020202020204" pitchFamily="34" charset="0"/>
          </a:endParaRPr>
        </a:p>
      </dgm:t>
    </dgm:pt>
    <dgm:pt modelId="{666A6D01-0226-554D-A036-74CBF162BACC}" type="parTrans" cxnId="{ED6CF96E-149D-E94C-9F71-A2DDA414430D}">
      <dgm:prSet/>
      <dgm:spPr/>
      <dgm:t>
        <a:bodyPr/>
        <a:lstStyle/>
        <a:p>
          <a:endParaRPr lang="en-US"/>
        </a:p>
      </dgm:t>
    </dgm:pt>
    <dgm:pt modelId="{F9E272E3-29D7-E342-B1D3-4B794A9B4C55}" type="sibTrans" cxnId="{ED6CF96E-149D-E94C-9F71-A2DDA414430D}">
      <dgm:prSet/>
      <dgm:spPr/>
      <dgm:t>
        <a:bodyPr/>
        <a:lstStyle/>
        <a:p>
          <a:endParaRPr lang="en-US"/>
        </a:p>
      </dgm:t>
    </dgm:pt>
    <dgm:pt modelId="{D59A146C-0988-424B-9700-F2CD1117B122}" type="pres">
      <dgm:prSet presAssocID="{FDC043C6-B939-4401-AE93-1CBC37CF99E4}" presName="root" presStyleCnt="0">
        <dgm:presLayoutVars>
          <dgm:dir/>
          <dgm:resizeHandles val="exact"/>
        </dgm:presLayoutVars>
      </dgm:prSet>
      <dgm:spPr/>
    </dgm:pt>
    <dgm:pt modelId="{FE6481E7-78D1-4558-97C6-8FE4481A71F1}" type="pres">
      <dgm:prSet presAssocID="{294A1F10-D877-43A6-9C47-54F8346E3F13}" presName="compNode" presStyleCnt="0"/>
      <dgm:spPr/>
    </dgm:pt>
    <dgm:pt modelId="{953CF527-5654-4056-AABC-D55ABBAFDB01}" type="pres">
      <dgm:prSet presAssocID="{294A1F10-D877-43A6-9C47-54F8346E3F13}" presName="bgRect" presStyleLbl="bgShp" presStyleIdx="0" presStyleCnt="3"/>
      <dgm:spPr/>
    </dgm:pt>
    <dgm:pt modelId="{557B993F-7015-4B15-AD28-BC6192701155}" type="pres">
      <dgm:prSet presAssocID="{294A1F10-D877-43A6-9C47-54F8346E3F13}"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BA070FBB-D87E-4B7C-9AE4-F96DCC4A28BE}" type="pres">
      <dgm:prSet presAssocID="{294A1F10-D877-43A6-9C47-54F8346E3F13}" presName="spaceRect" presStyleCnt="0"/>
      <dgm:spPr/>
    </dgm:pt>
    <dgm:pt modelId="{DE2F8984-EA40-4234-943E-6538BC0C75E9}" type="pres">
      <dgm:prSet presAssocID="{294A1F10-D877-43A6-9C47-54F8346E3F13}" presName="parTx" presStyleLbl="revTx" presStyleIdx="0" presStyleCnt="3">
        <dgm:presLayoutVars>
          <dgm:chMax val="0"/>
          <dgm:chPref val="0"/>
        </dgm:presLayoutVars>
      </dgm:prSet>
      <dgm:spPr/>
    </dgm:pt>
    <dgm:pt modelId="{01C612C2-D608-447F-982D-335AAFE97F72}" type="pres">
      <dgm:prSet presAssocID="{A54AE389-665C-4A51-8C73-5BEE8E9C283E}" presName="sibTrans" presStyleCnt="0"/>
      <dgm:spPr/>
    </dgm:pt>
    <dgm:pt modelId="{CC23544F-D02B-4736-AA19-F06EA70331E3}" type="pres">
      <dgm:prSet presAssocID="{4F44A87D-BA7C-4C38-8558-B533E66471CE}" presName="compNode" presStyleCnt="0"/>
      <dgm:spPr/>
    </dgm:pt>
    <dgm:pt modelId="{3FA69382-9D2A-4A35-95A0-B2FC250E3CD1}" type="pres">
      <dgm:prSet presAssocID="{4F44A87D-BA7C-4C38-8558-B533E66471CE}" presName="bgRect" presStyleLbl="bgShp" presStyleIdx="1" presStyleCnt="3" custLinFactNeighborY="4088"/>
      <dgm:spPr/>
    </dgm:pt>
    <dgm:pt modelId="{F3BBAD9E-AEF4-4768-B7DF-9D98C8645A7F}" type="pres">
      <dgm:prSet presAssocID="{4F44A87D-BA7C-4C38-8558-B533E66471CE}"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Kidney"/>
        </a:ext>
      </dgm:extLst>
    </dgm:pt>
    <dgm:pt modelId="{F13875E9-CAA4-4A08-850C-5597669905C0}" type="pres">
      <dgm:prSet presAssocID="{4F44A87D-BA7C-4C38-8558-B533E66471CE}" presName="spaceRect" presStyleCnt="0"/>
      <dgm:spPr/>
    </dgm:pt>
    <dgm:pt modelId="{01B21640-D47B-4FC2-901C-FD111AAD9824}" type="pres">
      <dgm:prSet presAssocID="{4F44A87D-BA7C-4C38-8558-B533E66471CE}" presName="parTx" presStyleLbl="revTx" presStyleIdx="1" presStyleCnt="3">
        <dgm:presLayoutVars>
          <dgm:chMax val="0"/>
          <dgm:chPref val="0"/>
        </dgm:presLayoutVars>
      </dgm:prSet>
      <dgm:spPr/>
    </dgm:pt>
    <dgm:pt modelId="{0C2B589D-CA48-4A26-A9B2-4D60FB501E4A}" type="pres">
      <dgm:prSet presAssocID="{C190D69B-EFEC-439F-B92F-9FC6513310FE}" presName="sibTrans" presStyleCnt="0"/>
      <dgm:spPr/>
    </dgm:pt>
    <dgm:pt modelId="{46129922-90F2-E34C-B827-7003DD1E7369}" type="pres">
      <dgm:prSet presAssocID="{882B42C1-B1DC-CD40-9D8E-7767FCE8C03A}" presName="compNode" presStyleCnt="0"/>
      <dgm:spPr/>
    </dgm:pt>
    <dgm:pt modelId="{9410AE8F-5F4C-B74A-A5DB-622DF5690E99}" type="pres">
      <dgm:prSet presAssocID="{882B42C1-B1DC-CD40-9D8E-7767FCE8C03A}" presName="bgRect" presStyleLbl="bgShp" presStyleIdx="2" presStyleCnt="3"/>
      <dgm:spPr/>
    </dgm:pt>
    <dgm:pt modelId="{9DFD6B87-FDEC-DD40-99AB-B091DE9E4860}" type="pres">
      <dgm:prSet presAssocID="{882B42C1-B1DC-CD40-9D8E-7767FCE8C03A}"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Cheers with solid fill"/>
        </a:ext>
      </dgm:extLst>
    </dgm:pt>
    <dgm:pt modelId="{1841FC90-16AA-2748-BABE-9950B5F9F1DD}" type="pres">
      <dgm:prSet presAssocID="{882B42C1-B1DC-CD40-9D8E-7767FCE8C03A}" presName="spaceRect" presStyleCnt="0"/>
      <dgm:spPr/>
    </dgm:pt>
    <dgm:pt modelId="{4A4C8222-FAB8-C14D-8992-1119C30D3BC7}" type="pres">
      <dgm:prSet presAssocID="{882B42C1-B1DC-CD40-9D8E-7767FCE8C03A}" presName="parTx" presStyleLbl="revTx" presStyleIdx="2" presStyleCnt="3">
        <dgm:presLayoutVars>
          <dgm:chMax val="0"/>
          <dgm:chPref val="0"/>
        </dgm:presLayoutVars>
      </dgm:prSet>
      <dgm:spPr/>
    </dgm:pt>
  </dgm:ptLst>
  <dgm:cxnLst>
    <dgm:cxn modelId="{C2B01D08-49F0-47B7-AA9B-E4037FCC5375}" type="presOf" srcId="{4F44A87D-BA7C-4C38-8558-B533E66471CE}" destId="{01B21640-D47B-4FC2-901C-FD111AAD9824}" srcOrd="0" destOrd="0" presId="urn:microsoft.com/office/officeart/2018/2/layout/IconVerticalSolidList"/>
    <dgm:cxn modelId="{5A28B40E-14A4-432E-BAE8-F22A5A786DE5}" srcId="{FDC043C6-B939-4401-AE93-1CBC37CF99E4}" destId="{4F44A87D-BA7C-4C38-8558-B533E66471CE}" srcOrd="1" destOrd="0" parTransId="{CFA13031-069C-408F-8DC4-92B0D5ACF567}" sibTransId="{C190D69B-EFEC-439F-B92F-9FC6513310FE}"/>
    <dgm:cxn modelId="{ED6CF96E-149D-E94C-9F71-A2DDA414430D}" srcId="{FDC043C6-B939-4401-AE93-1CBC37CF99E4}" destId="{882B42C1-B1DC-CD40-9D8E-7767FCE8C03A}" srcOrd="2" destOrd="0" parTransId="{666A6D01-0226-554D-A036-74CBF162BACC}" sibTransId="{F9E272E3-29D7-E342-B1D3-4B794A9B4C55}"/>
    <dgm:cxn modelId="{95B1F273-2A2F-4F16-9206-4DB7A027965D}" type="presOf" srcId="{FDC043C6-B939-4401-AE93-1CBC37CF99E4}" destId="{D59A146C-0988-424B-9700-F2CD1117B122}" srcOrd="0" destOrd="0" presId="urn:microsoft.com/office/officeart/2018/2/layout/IconVerticalSolidList"/>
    <dgm:cxn modelId="{67F7A47B-F63D-4826-8612-8D0C8CAF388D}" srcId="{FDC043C6-B939-4401-AE93-1CBC37CF99E4}" destId="{294A1F10-D877-43A6-9C47-54F8346E3F13}" srcOrd="0" destOrd="0" parTransId="{35E795AF-1F43-4509-9E05-F0598B611A8A}" sibTransId="{A54AE389-665C-4A51-8C73-5BEE8E9C283E}"/>
    <dgm:cxn modelId="{9C1B509E-C3DF-3440-83D4-F0FF9399BCCA}" type="presOf" srcId="{882B42C1-B1DC-CD40-9D8E-7767FCE8C03A}" destId="{4A4C8222-FAB8-C14D-8992-1119C30D3BC7}" srcOrd="0" destOrd="0" presId="urn:microsoft.com/office/officeart/2018/2/layout/IconVerticalSolidList"/>
    <dgm:cxn modelId="{24A69BA4-0239-4C8B-9157-6617B39C1B16}" type="presOf" srcId="{294A1F10-D877-43A6-9C47-54F8346E3F13}" destId="{DE2F8984-EA40-4234-943E-6538BC0C75E9}" srcOrd="0" destOrd="0" presId="urn:microsoft.com/office/officeart/2018/2/layout/IconVerticalSolidList"/>
    <dgm:cxn modelId="{AB8D20D3-F401-414B-B864-7832CA767D0E}" type="presParOf" srcId="{D59A146C-0988-424B-9700-F2CD1117B122}" destId="{FE6481E7-78D1-4558-97C6-8FE4481A71F1}" srcOrd="0" destOrd="0" presId="urn:microsoft.com/office/officeart/2018/2/layout/IconVerticalSolidList"/>
    <dgm:cxn modelId="{02D32C53-DE0F-4BE0-A1AA-0A0A29541EDC}" type="presParOf" srcId="{FE6481E7-78D1-4558-97C6-8FE4481A71F1}" destId="{953CF527-5654-4056-AABC-D55ABBAFDB01}" srcOrd="0" destOrd="0" presId="urn:microsoft.com/office/officeart/2018/2/layout/IconVerticalSolidList"/>
    <dgm:cxn modelId="{ECE5813E-0018-4EDF-A0B8-D2B93674963B}" type="presParOf" srcId="{FE6481E7-78D1-4558-97C6-8FE4481A71F1}" destId="{557B993F-7015-4B15-AD28-BC6192701155}" srcOrd="1" destOrd="0" presId="urn:microsoft.com/office/officeart/2018/2/layout/IconVerticalSolidList"/>
    <dgm:cxn modelId="{12E08412-5AE1-4D59-ABAF-C67F8819A955}" type="presParOf" srcId="{FE6481E7-78D1-4558-97C6-8FE4481A71F1}" destId="{BA070FBB-D87E-4B7C-9AE4-F96DCC4A28BE}" srcOrd="2" destOrd="0" presId="urn:microsoft.com/office/officeart/2018/2/layout/IconVerticalSolidList"/>
    <dgm:cxn modelId="{85AD82BF-CCFF-4E9C-94B9-CE295017D7F4}" type="presParOf" srcId="{FE6481E7-78D1-4558-97C6-8FE4481A71F1}" destId="{DE2F8984-EA40-4234-943E-6538BC0C75E9}" srcOrd="3" destOrd="0" presId="urn:microsoft.com/office/officeart/2018/2/layout/IconVerticalSolidList"/>
    <dgm:cxn modelId="{9A21F754-CFE9-4F47-829B-F2BB1160F7D3}" type="presParOf" srcId="{D59A146C-0988-424B-9700-F2CD1117B122}" destId="{01C612C2-D608-447F-982D-335AAFE97F72}" srcOrd="1" destOrd="0" presId="urn:microsoft.com/office/officeart/2018/2/layout/IconVerticalSolidList"/>
    <dgm:cxn modelId="{C3946155-18A8-41DC-9E8D-43F550DA0A87}" type="presParOf" srcId="{D59A146C-0988-424B-9700-F2CD1117B122}" destId="{CC23544F-D02B-4736-AA19-F06EA70331E3}" srcOrd="2" destOrd="0" presId="urn:microsoft.com/office/officeart/2018/2/layout/IconVerticalSolidList"/>
    <dgm:cxn modelId="{43ECC507-817E-441E-BC7B-33E2A98D423D}" type="presParOf" srcId="{CC23544F-D02B-4736-AA19-F06EA70331E3}" destId="{3FA69382-9D2A-4A35-95A0-B2FC250E3CD1}" srcOrd="0" destOrd="0" presId="urn:microsoft.com/office/officeart/2018/2/layout/IconVerticalSolidList"/>
    <dgm:cxn modelId="{B53A262A-98F3-4F95-A821-659487D40882}" type="presParOf" srcId="{CC23544F-D02B-4736-AA19-F06EA70331E3}" destId="{F3BBAD9E-AEF4-4768-B7DF-9D98C8645A7F}" srcOrd="1" destOrd="0" presId="urn:microsoft.com/office/officeart/2018/2/layout/IconVerticalSolidList"/>
    <dgm:cxn modelId="{64C2E674-A265-44B2-AD1D-7AD9FC2E321A}" type="presParOf" srcId="{CC23544F-D02B-4736-AA19-F06EA70331E3}" destId="{F13875E9-CAA4-4A08-850C-5597669905C0}" srcOrd="2" destOrd="0" presId="urn:microsoft.com/office/officeart/2018/2/layout/IconVerticalSolidList"/>
    <dgm:cxn modelId="{43D81357-6B44-47AC-993C-CEF8E0F1DA57}" type="presParOf" srcId="{CC23544F-D02B-4736-AA19-F06EA70331E3}" destId="{01B21640-D47B-4FC2-901C-FD111AAD9824}" srcOrd="3" destOrd="0" presId="urn:microsoft.com/office/officeart/2018/2/layout/IconVerticalSolidList"/>
    <dgm:cxn modelId="{77FC3F79-28A7-4663-B492-9CB502682706}" type="presParOf" srcId="{D59A146C-0988-424B-9700-F2CD1117B122}" destId="{0C2B589D-CA48-4A26-A9B2-4D60FB501E4A}" srcOrd="3" destOrd="0" presId="urn:microsoft.com/office/officeart/2018/2/layout/IconVerticalSolidList"/>
    <dgm:cxn modelId="{420713D2-4E63-CF41-938C-378394B51D92}" type="presParOf" srcId="{D59A146C-0988-424B-9700-F2CD1117B122}" destId="{46129922-90F2-E34C-B827-7003DD1E7369}" srcOrd="4" destOrd="0" presId="urn:microsoft.com/office/officeart/2018/2/layout/IconVerticalSolidList"/>
    <dgm:cxn modelId="{21AE2EA3-7AA9-DC4E-B1BC-2CE4AF7F56D5}" type="presParOf" srcId="{46129922-90F2-E34C-B827-7003DD1E7369}" destId="{9410AE8F-5F4C-B74A-A5DB-622DF5690E99}" srcOrd="0" destOrd="0" presId="urn:microsoft.com/office/officeart/2018/2/layout/IconVerticalSolidList"/>
    <dgm:cxn modelId="{A40637D5-5F0E-AC47-9F53-E15CE8F3E462}" type="presParOf" srcId="{46129922-90F2-E34C-B827-7003DD1E7369}" destId="{9DFD6B87-FDEC-DD40-99AB-B091DE9E4860}" srcOrd="1" destOrd="0" presId="urn:microsoft.com/office/officeart/2018/2/layout/IconVerticalSolidList"/>
    <dgm:cxn modelId="{2B3746E7-0F65-3045-99D2-4791D0178A98}" type="presParOf" srcId="{46129922-90F2-E34C-B827-7003DD1E7369}" destId="{1841FC90-16AA-2748-BABE-9950B5F9F1DD}" srcOrd="2" destOrd="0" presId="urn:microsoft.com/office/officeart/2018/2/layout/IconVerticalSolidList"/>
    <dgm:cxn modelId="{1F7806C4-7766-B24E-815B-A5CF0B226303}" type="presParOf" srcId="{46129922-90F2-E34C-B827-7003DD1E7369}" destId="{4A4C8222-FAB8-C14D-8992-1119C30D3BC7}"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A1D8BD-D4D0-4F62-AFC9-518E1B2BA035}"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AC3C1617-1FF1-44E3-9674-6A70F2F788CB}">
      <dgm:prSet custT="1"/>
      <dgm:spPr/>
      <dgm:t>
        <a:bodyPr/>
        <a:lstStyle/>
        <a:p>
          <a:r>
            <a:rPr lang="en-US" sz="2400" dirty="0">
              <a:latin typeface="Arial" panose="020B0604020202020204" pitchFamily="34" charset="0"/>
              <a:cs typeface="Arial" panose="020B0604020202020204" pitchFamily="34" charset="0"/>
            </a:rPr>
            <a:t>True or False</a:t>
          </a:r>
        </a:p>
      </dgm:t>
    </dgm:pt>
    <dgm:pt modelId="{739F2B6F-C479-441D-AA5B-6502FFC790B7}" type="parTrans" cxnId="{7ECA4B9E-E376-4559-A7F4-FEA4C125BAA7}">
      <dgm:prSet/>
      <dgm:spPr/>
      <dgm:t>
        <a:bodyPr/>
        <a:lstStyle/>
        <a:p>
          <a:endParaRPr lang="en-US"/>
        </a:p>
      </dgm:t>
    </dgm:pt>
    <dgm:pt modelId="{BD454804-E9C4-4795-9788-035CBDCA9975}" type="sibTrans" cxnId="{7ECA4B9E-E376-4559-A7F4-FEA4C125BAA7}">
      <dgm:prSet/>
      <dgm:spPr/>
      <dgm:t>
        <a:bodyPr/>
        <a:lstStyle/>
        <a:p>
          <a:endParaRPr lang="en-US"/>
        </a:p>
      </dgm:t>
    </dgm:pt>
    <dgm:pt modelId="{23BAFCC1-2495-47E5-80F1-79FECD6B8B32}">
      <dgm:prSet custT="1"/>
      <dgm:spPr/>
      <dgm:t>
        <a:bodyPr/>
        <a:lstStyle/>
        <a:p>
          <a:r>
            <a:rPr lang="en-US" sz="2400" dirty="0">
              <a:latin typeface="Arial" panose="020B0604020202020204" pitchFamily="34" charset="0"/>
              <a:cs typeface="Arial" panose="020B0604020202020204" pitchFamily="34" charset="0"/>
            </a:rPr>
            <a:t>HCBS can be provided in community settings.</a:t>
          </a:r>
        </a:p>
      </dgm:t>
    </dgm:pt>
    <dgm:pt modelId="{07B41433-1D1A-4F57-8A52-488FA9939CCC}" type="parTrans" cxnId="{E1501E9B-C947-40A7-9C4F-DB35EFEE9B24}">
      <dgm:prSet/>
      <dgm:spPr/>
      <dgm:t>
        <a:bodyPr/>
        <a:lstStyle/>
        <a:p>
          <a:endParaRPr lang="en-US"/>
        </a:p>
      </dgm:t>
    </dgm:pt>
    <dgm:pt modelId="{206DE077-7F39-4ADE-A9ED-6403E93FBD2B}" type="sibTrans" cxnId="{E1501E9B-C947-40A7-9C4F-DB35EFEE9B24}">
      <dgm:prSet/>
      <dgm:spPr/>
      <dgm:t>
        <a:bodyPr/>
        <a:lstStyle/>
        <a:p>
          <a:endParaRPr lang="en-US"/>
        </a:p>
      </dgm:t>
    </dgm:pt>
    <dgm:pt modelId="{8839D8BC-1804-A944-9279-3B1DF11BFBF6}" type="pres">
      <dgm:prSet presAssocID="{EFA1D8BD-D4D0-4F62-AFC9-518E1B2BA035}" presName="hierChild1" presStyleCnt="0">
        <dgm:presLayoutVars>
          <dgm:chPref val="1"/>
          <dgm:dir/>
          <dgm:animOne val="branch"/>
          <dgm:animLvl val="lvl"/>
          <dgm:resizeHandles/>
        </dgm:presLayoutVars>
      </dgm:prSet>
      <dgm:spPr/>
    </dgm:pt>
    <dgm:pt modelId="{788194BA-3770-724A-B3F2-63BCFC9B3E34}" type="pres">
      <dgm:prSet presAssocID="{AC3C1617-1FF1-44E3-9674-6A70F2F788CB}" presName="hierRoot1" presStyleCnt="0"/>
      <dgm:spPr/>
    </dgm:pt>
    <dgm:pt modelId="{A71B231B-28B6-D848-95D8-B76782DAE0E1}" type="pres">
      <dgm:prSet presAssocID="{AC3C1617-1FF1-44E3-9674-6A70F2F788CB}" presName="composite" presStyleCnt="0"/>
      <dgm:spPr/>
    </dgm:pt>
    <dgm:pt modelId="{D7067923-C293-5644-842A-2F0FBD92A626}" type="pres">
      <dgm:prSet presAssocID="{AC3C1617-1FF1-44E3-9674-6A70F2F788CB}" presName="background" presStyleLbl="node0" presStyleIdx="0" presStyleCnt="2"/>
      <dgm:spPr/>
    </dgm:pt>
    <dgm:pt modelId="{785975D4-8730-A640-AC0C-4D43053541CC}" type="pres">
      <dgm:prSet presAssocID="{AC3C1617-1FF1-44E3-9674-6A70F2F788CB}" presName="text" presStyleLbl="fgAcc0" presStyleIdx="0" presStyleCnt="2" custLinFactNeighborX="-303">
        <dgm:presLayoutVars>
          <dgm:chPref val="3"/>
        </dgm:presLayoutVars>
      </dgm:prSet>
      <dgm:spPr/>
    </dgm:pt>
    <dgm:pt modelId="{75B62F25-4348-2E46-9409-59128A2F3239}" type="pres">
      <dgm:prSet presAssocID="{AC3C1617-1FF1-44E3-9674-6A70F2F788CB}" presName="hierChild2" presStyleCnt="0"/>
      <dgm:spPr/>
    </dgm:pt>
    <dgm:pt modelId="{D78137AE-8630-FB41-9F89-2EF9242DD11B}" type="pres">
      <dgm:prSet presAssocID="{23BAFCC1-2495-47E5-80F1-79FECD6B8B32}" presName="hierRoot1" presStyleCnt="0"/>
      <dgm:spPr/>
    </dgm:pt>
    <dgm:pt modelId="{A558BF60-AAC2-FC43-9A4C-69F4AE047EEB}" type="pres">
      <dgm:prSet presAssocID="{23BAFCC1-2495-47E5-80F1-79FECD6B8B32}" presName="composite" presStyleCnt="0"/>
      <dgm:spPr/>
    </dgm:pt>
    <dgm:pt modelId="{0139B4B2-D216-A34B-B430-B235FDBC4E53}" type="pres">
      <dgm:prSet presAssocID="{23BAFCC1-2495-47E5-80F1-79FECD6B8B32}" presName="background" presStyleLbl="node0" presStyleIdx="1" presStyleCnt="2"/>
      <dgm:spPr/>
    </dgm:pt>
    <dgm:pt modelId="{1629233A-CD95-3143-B856-E8C4C8243339}" type="pres">
      <dgm:prSet presAssocID="{23BAFCC1-2495-47E5-80F1-79FECD6B8B32}" presName="text" presStyleLbl="fgAcc0" presStyleIdx="1" presStyleCnt="2">
        <dgm:presLayoutVars>
          <dgm:chPref val="3"/>
        </dgm:presLayoutVars>
      </dgm:prSet>
      <dgm:spPr/>
    </dgm:pt>
    <dgm:pt modelId="{90058B30-7978-1440-92DA-D9BC3B184863}" type="pres">
      <dgm:prSet presAssocID="{23BAFCC1-2495-47E5-80F1-79FECD6B8B32}" presName="hierChild2" presStyleCnt="0"/>
      <dgm:spPr/>
    </dgm:pt>
  </dgm:ptLst>
  <dgm:cxnLst>
    <dgm:cxn modelId="{BE243B11-CF11-FE43-AA53-DD816C2172D8}" type="presOf" srcId="{AC3C1617-1FF1-44E3-9674-6A70F2F788CB}" destId="{785975D4-8730-A640-AC0C-4D43053541CC}" srcOrd="0" destOrd="0" presId="urn:microsoft.com/office/officeart/2005/8/layout/hierarchy1"/>
    <dgm:cxn modelId="{E1501E9B-C947-40A7-9C4F-DB35EFEE9B24}" srcId="{EFA1D8BD-D4D0-4F62-AFC9-518E1B2BA035}" destId="{23BAFCC1-2495-47E5-80F1-79FECD6B8B32}" srcOrd="1" destOrd="0" parTransId="{07B41433-1D1A-4F57-8A52-488FA9939CCC}" sibTransId="{206DE077-7F39-4ADE-A9ED-6403E93FBD2B}"/>
    <dgm:cxn modelId="{7ECA4B9E-E376-4559-A7F4-FEA4C125BAA7}" srcId="{EFA1D8BD-D4D0-4F62-AFC9-518E1B2BA035}" destId="{AC3C1617-1FF1-44E3-9674-6A70F2F788CB}" srcOrd="0" destOrd="0" parTransId="{739F2B6F-C479-441D-AA5B-6502FFC790B7}" sibTransId="{BD454804-E9C4-4795-9788-035CBDCA9975}"/>
    <dgm:cxn modelId="{D4C3B4C4-5850-484D-BB6D-4F244B20A4E3}" type="presOf" srcId="{23BAFCC1-2495-47E5-80F1-79FECD6B8B32}" destId="{1629233A-CD95-3143-B856-E8C4C8243339}" srcOrd="0" destOrd="0" presId="urn:microsoft.com/office/officeart/2005/8/layout/hierarchy1"/>
    <dgm:cxn modelId="{35809EC9-20E4-6341-A6F6-2D9F96405C7B}" type="presOf" srcId="{EFA1D8BD-D4D0-4F62-AFC9-518E1B2BA035}" destId="{8839D8BC-1804-A944-9279-3B1DF11BFBF6}" srcOrd="0" destOrd="0" presId="urn:microsoft.com/office/officeart/2005/8/layout/hierarchy1"/>
    <dgm:cxn modelId="{3A49F8C8-46DC-1540-8ABD-100EC3AB7357}" type="presParOf" srcId="{8839D8BC-1804-A944-9279-3B1DF11BFBF6}" destId="{788194BA-3770-724A-B3F2-63BCFC9B3E34}" srcOrd="0" destOrd="0" presId="urn:microsoft.com/office/officeart/2005/8/layout/hierarchy1"/>
    <dgm:cxn modelId="{FD286532-14E1-164B-988F-A27645E8A80C}" type="presParOf" srcId="{788194BA-3770-724A-B3F2-63BCFC9B3E34}" destId="{A71B231B-28B6-D848-95D8-B76782DAE0E1}" srcOrd="0" destOrd="0" presId="urn:microsoft.com/office/officeart/2005/8/layout/hierarchy1"/>
    <dgm:cxn modelId="{2C55BF6A-E64C-F74D-8354-80A82808D4CB}" type="presParOf" srcId="{A71B231B-28B6-D848-95D8-B76782DAE0E1}" destId="{D7067923-C293-5644-842A-2F0FBD92A626}" srcOrd="0" destOrd="0" presId="urn:microsoft.com/office/officeart/2005/8/layout/hierarchy1"/>
    <dgm:cxn modelId="{560AB4EE-963E-4F42-AE95-F66DA5802FD1}" type="presParOf" srcId="{A71B231B-28B6-D848-95D8-B76782DAE0E1}" destId="{785975D4-8730-A640-AC0C-4D43053541CC}" srcOrd="1" destOrd="0" presId="urn:microsoft.com/office/officeart/2005/8/layout/hierarchy1"/>
    <dgm:cxn modelId="{3016918A-7C83-BA4E-A669-EDC10617BE52}" type="presParOf" srcId="{788194BA-3770-724A-B3F2-63BCFC9B3E34}" destId="{75B62F25-4348-2E46-9409-59128A2F3239}" srcOrd="1" destOrd="0" presId="urn:microsoft.com/office/officeart/2005/8/layout/hierarchy1"/>
    <dgm:cxn modelId="{5BA313A8-79C4-9D46-8A35-68CD95DAAE0E}" type="presParOf" srcId="{8839D8BC-1804-A944-9279-3B1DF11BFBF6}" destId="{D78137AE-8630-FB41-9F89-2EF9242DD11B}" srcOrd="1" destOrd="0" presId="urn:microsoft.com/office/officeart/2005/8/layout/hierarchy1"/>
    <dgm:cxn modelId="{9E851158-F284-EB44-8A2F-4CB46EC79232}" type="presParOf" srcId="{D78137AE-8630-FB41-9F89-2EF9242DD11B}" destId="{A558BF60-AAC2-FC43-9A4C-69F4AE047EEB}" srcOrd="0" destOrd="0" presId="urn:microsoft.com/office/officeart/2005/8/layout/hierarchy1"/>
    <dgm:cxn modelId="{DBA48671-D4C1-2D49-8729-8ACF72122709}" type="presParOf" srcId="{A558BF60-AAC2-FC43-9A4C-69F4AE047EEB}" destId="{0139B4B2-D216-A34B-B430-B235FDBC4E53}" srcOrd="0" destOrd="0" presId="urn:microsoft.com/office/officeart/2005/8/layout/hierarchy1"/>
    <dgm:cxn modelId="{BA5702EC-57DC-BD40-BE1F-FEDE02A95BA6}" type="presParOf" srcId="{A558BF60-AAC2-FC43-9A4C-69F4AE047EEB}" destId="{1629233A-CD95-3143-B856-E8C4C8243339}" srcOrd="1" destOrd="0" presId="urn:microsoft.com/office/officeart/2005/8/layout/hierarchy1"/>
    <dgm:cxn modelId="{B85EE714-E61F-9241-8B46-E338C14DF988}" type="presParOf" srcId="{D78137AE-8630-FB41-9F89-2EF9242DD11B}" destId="{90058B30-7978-1440-92DA-D9BC3B18486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99FBAFC-67D5-46A4-B313-0A7ECA6828FC}" type="doc">
      <dgm:prSet loTypeId="urn:microsoft.com/office/officeart/2005/8/layout/hierarchy1" loCatId="hierarchy" qsTypeId="urn:microsoft.com/office/officeart/2005/8/quickstyle/simple2" qsCatId="simple" csTypeId="urn:microsoft.com/office/officeart/2005/8/colors/accent3_2" csCatId="accent3" phldr="1"/>
      <dgm:spPr/>
      <dgm:t>
        <a:bodyPr/>
        <a:lstStyle/>
        <a:p>
          <a:endParaRPr lang="en-US"/>
        </a:p>
      </dgm:t>
    </dgm:pt>
    <dgm:pt modelId="{9E960E99-6151-424A-A13B-576CF7C7418F}">
      <dgm:prSet custT="1"/>
      <dgm:spPr/>
      <dgm:t>
        <a:bodyPr/>
        <a:lstStyle/>
        <a:p>
          <a:r>
            <a:rPr lang="en-US" sz="2400" dirty="0">
              <a:latin typeface="Arial" panose="020B0604020202020204" pitchFamily="34" charset="0"/>
              <a:cs typeface="Arial" panose="020B0604020202020204" pitchFamily="34" charset="0"/>
            </a:rPr>
            <a:t>True or False</a:t>
          </a:r>
        </a:p>
      </dgm:t>
    </dgm:pt>
    <dgm:pt modelId="{4D07CEAC-0EBC-4E5B-9EC0-55640245216E}" type="parTrans" cxnId="{C55AA66B-5493-4383-9474-C20DC3610384}">
      <dgm:prSet/>
      <dgm:spPr/>
      <dgm:t>
        <a:bodyPr/>
        <a:lstStyle/>
        <a:p>
          <a:endParaRPr lang="en-US"/>
        </a:p>
      </dgm:t>
    </dgm:pt>
    <dgm:pt modelId="{53D47AE8-126C-4E70-B8D0-0ACB088D3691}" type="sibTrans" cxnId="{C55AA66B-5493-4383-9474-C20DC3610384}">
      <dgm:prSet/>
      <dgm:spPr/>
      <dgm:t>
        <a:bodyPr/>
        <a:lstStyle/>
        <a:p>
          <a:endParaRPr lang="en-US"/>
        </a:p>
      </dgm:t>
    </dgm:pt>
    <dgm:pt modelId="{EC98C0D6-95F2-4942-B347-6526BA6BAC2F}">
      <dgm:prSet custT="1"/>
      <dgm:spPr/>
      <dgm:t>
        <a:bodyPr/>
        <a:lstStyle/>
        <a:p>
          <a:r>
            <a:rPr lang="en-US" sz="2400" dirty="0">
              <a:latin typeface="Arial" panose="020B0604020202020204" pitchFamily="34" charset="0"/>
              <a:cs typeface="Arial" panose="020B0604020202020204" pitchFamily="34" charset="0"/>
            </a:rPr>
            <a:t>HCBS can be provided in community settings.</a:t>
          </a:r>
        </a:p>
      </dgm:t>
    </dgm:pt>
    <dgm:pt modelId="{417E138E-552D-418C-933F-A57DCB3999F1}" type="parTrans" cxnId="{263AD892-1D53-4AF6-BA3F-D51BDF39B532}">
      <dgm:prSet/>
      <dgm:spPr/>
      <dgm:t>
        <a:bodyPr/>
        <a:lstStyle/>
        <a:p>
          <a:endParaRPr lang="en-US"/>
        </a:p>
      </dgm:t>
    </dgm:pt>
    <dgm:pt modelId="{B8235AD8-2281-4BD0-B476-83F8263A8F00}" type="sibTrans" cxnId="{263AD892-1D53-4AF6-BA3F-D51BDF39B532}">
      <dgm:prSet/>
      <dgm:spPr/>
      <dgm:t>
        <a:bodyPr/>
        <a:lstStyle/>
        <a:p>
          <a:endParaRPr lang="en-US"/>
        </a:p>
      </dgm:t>
    </dgm:pt>
    <dgm:pt modelId="{98CE755E-CA80-475F-92BC-A2A2E4B9F1AD}">
      <dgm:prSet custT="1"/>
      <dgm:spPr/>
      <dgm:t>
        <a:bodyPr/>
        <a:lstStyle/>
        <a:p>
          <a:r>
            <a:rPr lang="en-US" sz="2400" b="1" dirty="0">
              <a:latin typeface="Arial" panose="020B0604020202020204" pitchFamily="34" charset="0"/>
              <a:cs typeface="Arial" panose="020B0604020202020204" pitchFamily="34" charset="0"/>
            </a:rPr>
            <a:t>True</a:t>
          </a:r>
          <a:endParaRPr lang="en-US" sz="2400" dirty="0">
            <a:latin typeface="Arial" panose="020B0604020202020204" pitchFamily="34" charset="0"/>
            <a:cs typeface="Arial" panose="020B0604020202020204" pitchFamily="34" charset="0"/>
          </a:endParaRPr>
        </a:p>
      </dgm:t>
    </dgm:pt>
    <dgm:pt modelId="{9CF44341-C2D7-4E6A-A44B-E3051574506D}" type="parTrans" cxnId="{D0599534-99DA-493F-B3DB-1061CB7E4117}">
      <dgm:prSet/>
      <dgm:spPr/>
      <dgm:t>
        <a:bodyPr/>
        <a:lstStyle/>
        <a:p>
          <a:endParaRPr lang="en-US"/>
        </a:p>
      </dgm:t>
    </dgm:pt>
    <dgm:pt modelId="{38DBE124-1529-4716-8632-C0C61B91C0D8}" type="sibTrans" cxnId="{D0599534-99DA-493F-B3DB-1061CB7E4117}">
      <dgm:prSet/>
      <dgm:spPr/>
      <dgm:t>
        <a:bodyPr/>
        <a:lstStyle/>
        <a:p>
          <a:endParaRPr lang="en-US"/>
        </a:p>
      </dgm:t>
    </dgm:pt>
    <dgm:pt modelId="{A4C4AB0C-44BC-7246-AE4B-FD576A320155}" type="pres">
      <dgm:prSet presAssocID="{799FBAFC-67D5-46A4-B313-0A7ECA6828FC}" presName="hierChild1" presStyleCnt="0">
        <dgm:presLayoutVars>
          <dgm:chPref val="1"/>
          <dgm:dir/>
          <dgm:animOne val="branch"/>
          <dgm:animLvl val="lvl"/>
          <dgm:resizeHandles/>
        </dgm:presLayoutVars>
      </dgm:prSet>
      <dgm:spPr/>
    </dgm:pt>
    <dgm:pt modelId="{C339D142-2486-FD40-A435-D5DC93ACB8E5}" type="pres">
      <dgm:prSet presAssocID="{9E960E99-6151-424A-A13B-576CF7C7418F}" presName="hierRoot1" presStyleCnt="0"/>
      <dgm:spPr/>
    </dgm:pt>
    <dgm:pt modelId="{46A895F2-1193-1841-AC02-EBA673470D78}" type="pres">
      <dgm:prSet presAssocID="{9E960E99-6151-424A-A13B-576CF7C7418F}" presName="composite" presStyleCnt="0"/>
      <dgm:spPr/>
    </dgm:pt>
    <dgm:pt modelId="{43E3ADC4-4B26-1741-94F8-29809974C4D2}" type="pres">
      <dgm:prSet presAssocID="{9E960E99-6151-424A-A13B-576CF7C7418F}" presName="background" presStyleLbl="node0" presStyleIdx="0" presStyleCnt="3"/>
      <dgm:spPr/>
    </dgm:pt>
    <dgm:pt modelId="{8FE840B8-0717-BD49-BCF3-B3B678AFEEE8}" type="pres">
      <dgm:prSet presAssocID="{9E960E99-6151-424A-A13B-576CF7C7418F}" presName="text" presStyleLbl="fgAcc0" presStyleIdx="0" presStyleCnt="3">
        <dgm:presLayoutVars>
          <dgm:chPref val="3"/>
        </dgm:presLayoutVars>
      </dgm:prSet>
      <dgm:spPr/>
    </dgm:pt>
    <dgm:pt modelId="{B6DC60D5-8CA9-714A-BD2E-6853635A9A59}" type="pres">
      <dgm:prSet presAssocID="{9E960E99-6151-424A-A13B-576CF7C7418F}" presName="hierChild2" presStyleCnt="0"/>
      <dgm:spPr/>
    </dgm:pt>
    <dgm:pt modelId="{B5AF17C9-CB8B-7242-9E63-62DE15D88728}" type="pres">
      <dgm:prSet presAssocID="{EC98C0D6-95F2-4942-B347-6526BA6BAC2F}" presName="hierRoot1" presStyleCnt="0"/>
      <dgm:spPr/>
    </dgm:pt>
    <dgm:pt modelId="{1BC7D4C2-410E-504D-9098-DB18448CA615}" type="pres">
      <dgm:prSet presAssocID="{EC98C0D6-95F2-4942-B347-6526BA6BAC2F}" presName="composite" presStyleCnt="0"/>
      <dgm:spPr/>
    </dgm:pt>
    <dgm:pt modelId="{857B66F1-BE84-9341-800D-AD44F7456841}" type="pres">
      <dgm:prSet presAssocID="{EC98C0D6-95F2-4942-B347-6526BA6BAC2F}" presName="background" presStyleLbl="node0" presStyleIdx="1" presStyleCnt="3"/>
      <dgm:spPr/>
    </dgm:pt>
    <dgm:pt modelId="{B10AAD42-87B7-E640-A821-3B22D2F1CC05}" type="pres">
      <dgm:prSet presAssocID="{EC98C0D6-95F2-4942-B347-6526BA6BAC2F}" presName="text" presStyleLbl="fgAcc0" presStyleIdx="1" presStyleCnt="3">
        <dgm:presLayoutVars>
          <dgm:chPref val="3"/>
        </dgm:presLayoutVars>
      </dgm:prSet>
      <dgm:spPr/>
    </dgm:pt>
    <dgm:pt modelId="{7F48E82B-DAF4-254A-A387-5A4C463A9AB2}" type="pres">
      <dgm:prSet presAssocID="{EC98C0D6-95F2-4942-B347-6526BA6BAC2F}" presName="hierChild2" presStyleCnt="0"/>
      <dgm:spPr/>
    </dgm:pt>
    <dgm:pt modelId="{B5FA6F14-09C8-B14B-8495-A3308EEB22C0}" type="pres">
      <dgm:prSet presAssocID="{98CE755E-CA80-475F-92BC-A2A2E4B9F1AD}" presName="hierRoot1" presStyleCnt="0"/>
      <dgm:spPr/>
    </dgm:pt>
    <dgm:pt modelId="{28BBD932-69A3-8D44-B110-6B58CC56D2DF}" type="pres">
      <dgm:prSet presAssocID="{98CE755E-CA80-475F-92BC-A2A2E4B9F1AD}" presName="composite" presStyleCnt="0"/>
      <dgm:spPr/>
    </dgm:pt>
    <dgm:pt modelId="{00B3E763-1401-2A48-A960-5132E4C403A5}" type="pres">
      <dgm:prSet presAssocID="{98CE755E-CA80-475F-92BC-A2A2E4B9F1AD}" presName="background" presStyleLbl="node0" presStyleIdx="2" presStyleCnt="3"/>
      <dgm:spPr/>
    </dgm:pt>
    <dgm:pt modelId="{83128DF7-3C4A-3046-850B-101605978939}" type="pres">
      <dgm:prSet presAssocID="{98CE755E-CA80-475F-92BC-A2A2E4B9F1AD}" presName="text" presStyleLbl="fgAcc0" presStyleIdx="2" presStyleCnt="3">
        <dgm:presLayoutVars>
          <dgm:chPref val="3"/>
        </dgm:presLayoutVars>
      </dgm:prSet>
      <dgm:spPr/>
    </dgm:pt>
    <dgm:pt modelId="{5D6E8CED-3D6F-E74E-9ACF-35B6216DAB5A}" type="pres">
      <dgm:prSet presAssocID="{98CE755E-CA80-475F-92BC-A2A2E4B9F1AD}" presName="hierChild2" presStyleCnt="0"/>
      <dgm:spPr/>
    </dgm:pt>
  </dgm:ptLst>
  <dgm:cxnLst>
    <dgm:cxn modelId="{561ABD0E-73E3-554B-963D-CA8F698086A7}" type="presOf" srcId="{9E960E99-6151-424A-A13B-576CF7C7418F}" destId="{8FE840B8-0717-BD49-BCF3-B3B678AFEEE8}" srcOrd="0" destOrd="0" presId="urn:microsoft.com/office/officeart/2005/8/layout/hierarchy1"/>
    <dgm:cxn modelId="{9162B911-2E6A-844C-BBE4-BC2BCE4C9EBA}" type="presOf" srcId="{98CE755E-CA80-475F-92BC-A2A2E4B9F1AD}" destId="{83128DF7-3C4A-3046-850B-101605978939}" srcOrd="0" destOrd="0" presId="urn:microsoft.com/office/officeart/2005/8/layout/hierarchy1"/>
    <dgm:cxn modelId="{1972CA1E-C227-9648-911F-E4011614EA50}" type="presOf" srcId="{EC98C0D6-95F2-4942-B347-6526BA6BAC2F}" destId="{B10AAD42-87B7-E640-A821-3B22D2F1CC05}" srcOrd="0" destOrd="0" presId="urn:microsoft.com/office/officeart/2005/8/layout/hierarchy1"/>
    <dgm:cxn modelId="{D0599534-99DA-493F-B3DB-1061CB7E4117}" srcId="{799FBAFC-67D5-46A4-B313-0A7ECA6828FC}" destId="{98CE755E-CA80-475F-92BC-A2A2E4B9F1AD}" srcOrd="2" destOrd="0" parTransId="{9CF44341-C2D7-4E6A-A44B-E3051574506D}" sibTransId="{38DBE124-1529-4716-8632-C0C61B91C0D8}"/>
    <dgm:cxn modelId="{69134535-261C-9D49-8B02-3FC6FFC8222E}" type="presOf" srcId="{799FBAFC-67D5-46A4-B313-0A7ECA6828FC}" destId="{A4C4AB0C-44BC-7246-AE4B-FD576A320155}" srcOrd="0" destOrd="0" presId="urn:microsoft.com/office/officeart/2005/8/layout/hierarchy1"/>
    <dgm:cxn modelId="{C55AA66B-5493-4383-9474-C20DC3610384}" srcId="{799FBAFC-67D5-46A4-B313-0A7ECA6828FC}" destId="{9E960E99-6151-424A-A13B-576CF7C7418F}" srcOrd="0" destOrd="0" parTransId="{4D07CEAC-0EBC-4E5B-9EC0-55640245216E}" sibTransId="{53D47AE8-126C-4E70-B8D0-0ACB088D3691}"/>
    <dgm:cxn modelId="{263AD892-1D53-4AF6-BA3F-D51BDF39B532}" srcId="{799FBAFC-67D5-46A4-B313-0A7ECA6828FC}" destId="{EC98C0D6-95F2-4942-B347-6526BA6BAC2F}" srcOrd="1" destOrd="0" parTransId="{417E138E-552D-418C-933F-A57DCB3999F1}" sibTransId="{B8235AD8-2281-4BD0-B476-83F8263A8F00}"/>
    <dgm:cxn modelId="{4D886C7E-DD19-1E47-BB63-4328C41E2EA3}" type="presParOf" srcId="{A4C4AB0C-44BC-7246-AE4B-FD576A320155}" destId="{C339D142-2486-FD40-A435-D5DC93ACB8E5}" srcOrd="0" destOrd="0" presId="urn:microsoft.com/office/officeart/2005/8/layout/hierarchy1"/>
    <dgm:cxn modelId="{3E75B1AF-C669-7743-87CF-D0360FB0ABCA}" type="presParOf" srcId="{C339D142-2486-FD40-A435-D5DC93ACB8E5}" destId="{46A895F2-1193-1841-AC02-EBA673470D78}" srcOrd="0" destOrd="0" presId="urn:microsoft.com/office/officeart/2005/8/layout/hierarchy1"/>
    <dgm:cxn modelId="{8ECCFD9F-FB70-6245-8771-CFBD979E2B58}" type="presParOf" srcId="{46A895F2-1193-1841-AC02-EBA673470D78}" destId="{43E3ADC4-4B26-1741-94F8-29809974C4D2}" srcOrd="0" destOrd="0" presId="urn:microsoft.com/office/officeart/2005/8/layout/hierarchy1"/>
    <dgm:cxn modelId="{976C1872-2317-F645-B03A-9FF212C730AD}" type="presParOf" srcId="{46A895F2-1193-1841-AC02-EBA673470D78}" destId="{8FE840B8-0717-BD49-BCF3-B3B678AFEEE8}" srcOrd="1" destOrd="0" presId="urn:microsoft.com/office/officeart/2005/8/layout/hierarchy1"/>
    <dgm:cxn modelId="{C2B99660-2DA5-374F-B59F-D7968CCE6884}" type="presParOf" srcId="{C339D142-2486-FD40-A435-D5DC93ACB8E5}" destId="{B6DC60D5-8CA9-714A-BD2E-6853635A9A59}" srcOrd="1" destOrd="0" presId="urn:microsoft.com/office/officeart/2005/8/layout/hierarchy1"/>
    <dgm:cxn modelId="{21D72BFF-F35C-684E-95A8-800CB3FE9DF4}" type="presParOf" srcId="{A4C4AB0C-44BC-7246-AE4B-FD576A320155}" destId="{B5AF17C9-CB8B-7242-9E63-62DE15D88728}" srcOrd="1" destOrd="0" presId="urn:microsoft.com/office/officeart/2005/8/layout/hierarchy1"/>
    <dgm:cxn modelId="{B46214AC-0B51-3345-AD4A-712AC94ABA2B}" type="presParOf" srcId="{B5AF17C9-CB8B-7242-9E63-62DE15D88728}" destId="{1BC7D4C2-410E-504D-9098-DB18448CA615}" srcOrd="0" destOrd="0" presId="urn:microsoft.com/office/officeart/2005/8/layout/hierarchy1"/>
    <dgm:cxn modelId="{9D737E29-A88E-4145-8061-B83201A5A7B4}" type="presParOf" srcId="{1BC7D4C2-410E-504D-9098-DB18448CA615}" destId="{857B66F1-BE84-9341-800D-AD44F7456841}" srcOrd="0" destOrd="0" presId="urn:microsoft.com/office/officeart/2005/8/layout/hierarchy1"/>
    <dgm:cxn modelId="{ED2E9FD3-94A3-F142-8A01-418C32505204}" type="presParOf" srcId="{1BC7D4C2-410E-504D-9098-DB18448CA615}" destId="{B10AAD42-87B7-E640-A821-3B22D2F1CC05}" srcOrd="1" destOrd="0" presId="urn:microsoft.com/office/officeart/2005/8/layout/hierarchy1"/>
    <dgm:cxn modelId="{24D27B17-C4DE-D943-9B92-F56207631EF5}" type="presParOf" srcId="{B5AF17C9-CB8B-7242-9E63-62DE15D88728}" destId="{7F48E82B-DAF4-254A-A387-5A4C463A9AB2}" srcOrd="1" destOrd="0" presId="urn:microsoft.com/office/officeart/2005/8/layout/hierarchy1"/>
    <dgm:cxn modelId="{535799B8-D6D1-5149-84E1-3E22C705EA17}" type="presParOf" srcId="{A4C4AB0C-44BC-7246-AE4B-FD576A320155}" destId="{B5FA6F14-09C8-B14B-8495-A3308EEB22C0}" srcOrd="2" destOrd="0" presId="urn:microsoft.com/office/officeart/2005/8/layout/hierarchy1"/>
    <dgm:cxn modelId="{C3F9E74C-C7E0-5B4B-B8F1-545CC06C8905}" type="presParOf" srcId="{B5FA6F14-09C8-B14B-8495-A3308EEB22C0}" destId="{28BBD932-69A3-8D44-B110-6B58CC56D2DF}" srcOrd="0" destOrd="0" presId="urn:microsoft.com/office/officeart/2005/8/layout/hierarchy1"/>
    <dgm:cxn modelId="{E0B401C2-466A-4C45-ACA9-9AC8C6CD618C}" type="presParOf" srcId="{28BBD932-69A3-8D44-B110-6B58CC56D2DF}" destId="{00B3E763-1401-2A48-A960-5132E4C403A5}" srcOrd="0" destOrd="0" presId="urn:microsoft.com/office/officeart/2005/8/layout/hierarchy1"/>
    <dgm:cxn modelId="{145AC763-30B6-9C4E-B72C-16C598667F44}" type="presParOf" srcId="{28BBD932-69A3-8D44-B110-6B58CC56D2DF}" destId="{83128DF7-3C4A-3046-850B-101605978939}" srcOrd="1" destOrd="0" presId="urn:microsoft.com/office/officeart/2005/8/layout/hierarchy1"/>
    <dgm:cxn modelId="{B2ED20D2-95DC-054A-869A-6C15B89142C6}" type="presParOf" srcId="{B5FA6F14-09C8-B14B-8495-A3308EEB22C0}" destId="{5D6E8CED-3D6F-E74E-9ACF-35B6216DAB5A}"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r>
            <a:rPr lang="en-US" sz="2000" dirty="0">
              <a:latin typeface="Arial" panose="020B0604020202020204" pitchFamily="34" charset="0"/>
              <a:cs typeface="Arial" panose="020B0604020202020204" pitchFamily="34" charset="0"/>
            </a:rPr>
            <a:t>The final rule addresses several sections of Medicaid law under which states may use federal Medicaid funds to pay for HCBS. </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r>
            <a:rPr lang="en-US" sz="2000" dirty="0">
              <a:latin typeface="Arial" panose="020B0604020202020204" pitchFamily="34" charset="0"/>
              <a:cs typeface="Arial" panose="020B0604020202020204" pitchFamily="34" charset="0"/>
            </a:rPr>
            <a:t>The rule supports enhanced quality in HCBS programs, adds protections for individuals receiving services and includes requirements for states to receive feedback directly from waiver participants.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r>
            <a:rPr lang="en-US" sz="2000" dirty="0">
              <a:latin typeface="Arial" panose="020B0604020202020204" pitchFamily="34" charset="0"/>
              <a:cs typeface="Arial" panose="020B0604020202020204" pitchFamily="34" charset="0"/>
            </a:rPr>
            <a:t>The rule reflects the </a:t>
          </a:r>
          <a:r>
            <a:rPr lang="en-US" sz="2000" dirty="0">
              <a:solidFill>
                <a:srgbClr val="000000"/>
              </a:solidFill>
              <a:effectLst/>
              <a:latin typeface="Arial" panose="020B0604020202020204" pitchFamily="34" charset="0"/>
              <a:ea typeface="Calibri" panose="020F0502020204030204" pitchFamily="34" charset="0"/>
              <a:cs typeface="Arial" panose="020B0604020202020204" pitchFamily="34" charset="0"/>
            </a:rPr>
            <a:t>Center for Medicare and Medicaid Services (</a:t>
          </a:r>
          <a:r>
            <a:rPr lang="en-US" sz="2000" dirty="0">
              <a:latin typeface="Arial" panose="020B0604020202020204" pitchFamily="34" charset="0"/>
              <a:cs typeface="Arial" panose="020B0604020202020204" pitchFamily="34" charset="0"/>
            </a:rPr>
            <a:t>CMS) intent to ensure individuals receiving home and community-based services and supports have full access to the benefits of community living and can receive services in the most integrated setting.</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22E16B07-5209-4E58-AA60-734034EC8002}">
      <dgm:prSet custT="1"/>
      <dgm:spPr/>
      <dgm:t>
        <a:bodyPr/>
        <a:lstStyle/>
        <a:p>
          <a:r>
            <a:rPr lang="en-US" sz="2000" dirty="0">
              <a:latin typeface="Arial" panose="020B0604020202020204" pitchFamily="34" charset="0"/>
              <a:cs typeface="Arial" panose="020B0604020202020204" pitchFamily="34" charset="0"/>
            </a:rPr>
            <a:t>In addition to access to the community, the rule focuses on the individual’s experience receiving HCBS in the setting.  </a:t>
          </a:r>
        </a:p>
      </dgm:t>
    </dgm:pt>
    <dgm:pt modelId="{176BD082-FF60-4E6E-93C0-C3895C919A04}" type="parTrans" cxnId="{8319CC50-9DB7-4D03-88E6-C962CC52C6CF}">
      <dgm:prSet/>
      <dgm:spPr/>
      <dgm:t>
        <a:bodyPr/>
        <a:lstStyle/>
        <a:p>
          <a:endParaRPr lang="en-US"/>
        </a:p>
      </dgm:t>
    </dgm:pt>
    <dgm:pt modelId="{2C8523AE-80B9-4505-8F49-4AF6F44AD035}" type="sibTrans" cxnId="{8319CC50-9DB7-4D03-88E6-C962CC52C6CF}">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4" custScaleY="180523"/>
      <dgm:spPr/>
    </dgm:pt>
    <dgm:pt modelId="{8F400713-265D-48A4-9CF5-961694F758EA}" type="pres">
      <dgm:prSet presAssocID="{B1F5B98B-E294-43CF-8C63-A92C24AAF17A}" presName="iconRect" presStyleLbl="node1" presStyleIdx="0" presStyleCnt="4"/>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4">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4" custScaleY="175141"/>
      <dgm:spPr/>
    </dgm:pt>
    <dgm:pt modelId="{E0932BC2-B1A1-421F-A7AE-5386E7ED9F1F}" type="pres">
      <dgm:prSet presAssocID="{0C579FDB-22F3-4963-A208-0F6799DB8BE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4">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4" custScaleY="189377"/>
      <dgm:spPr/>
    </dgm:pt>
    <dgm:pt modelId="{6A9FB765-1405-4199-B1EA-568705E99222}" type="pres">
      <dgm:prSet presAssocID="{870C341A-B397-4E5F-98FF-63B038EA7302}" presName="iconRect" presStyleLbl="node1" presStyleIdx="2" presStyleCnt="4"/>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4" custScaleX="99882" custScaleY="145241">
        <dgm:presLayoutVars>
          <dgm:chMax val="0"/>
          <dgm:chPref val="0"/>
        </dgm:presLayoutVars>
      </dgm:prSet>
      <dgm:spPr/>
    </dgm:pt>
    <dgm:pt modelId="{06C89F35-CAE5-4D2E-B8B0-531BDBA59989}" type="pres">
      <dgm:prSet presAssocID="{002BA665-EA48-410A-974A-FA8BA1818A36}" presName="sibTrans" presStyleCnt="0"/>
      <dgm:spPr/>
    </dgm:pt>
    <dgm:pt modelId="{667F4B2B-F13E-44F3-B962-E249EBDEB0E5}" type="pres">
      <dgm:prSet presAssocID="{22E16B07-5209-4E58-AA60-734034EC8002}" presName="compNode" presStyleCnt="0"/>
      <dgm:spPr/>
    </dgm:pt>
    <dgm:pt modelId="{5AB53996-DBB2-4DAB-9A27-E7FA3B0B2C97}" type="pres">
      <dgm:prSet presAssocID="{22E16B07-5209-4E58-AA60-734034EC8002}" presName="bgRect" presStyleLbl="bgShp" presStyleIdx="3" presStyleCnt="4" custScaleY="189187"/>
      <dgm:spPr/>
    </dgm:pt>
    <dgm:pt modelId="{194BD4EA-2F0A-4592-9033-2A187D688040}" type="pres">
      <dgm:prSet presAssocID="{22E16B07-5209-4E58-AA60-734034EC8002}" presName="iconRect" presStyleLbl="node1" presStyleIdx="3" presStyleCnt="4"/>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Kidney"/>
        </a:ext>
      </dgm:extLst>
    </dgm:pt>
    <dgm:pt modelId="{A76F3C78-5B36-4B69-A5CC-C73BF41E8480}" type="pres">
      <dgm:prSet presAssocID="{22E16B07-5209-4E58-AA60-734034EC8002}" presName="spaceRect" presStyleCnt="0"/>
      <dgm:spPr/>
    </dgm:pt>
    <dgm:pt modelId="{3EAFDF17-F98D-4B55-9405-BE46C2E5854D}" type="pres">
      <dgm:prSet presAssocID="{22E16B07-5209-4E58-AA60-734034EC8002}" presName="parTx" presStyleLbl="revTx" presStyleIdx="3" presStyleCnt="4">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797E6C45-AA8E-419E-AF4D-F52A47BB5893}" type="presOf" srcId="{22E16B07-5209-4E58-AA60-734034EC8002}" destId="{3EAFDF17-F98D-4B55-9405-BE46C2E5854D}" srcOrd="0" destOrd="0" presId="urn:microsoft.com/office/officeart/2018/2/layout/IconVerticalSolidList"/>
    <dgm:cxn modelId="{8319CC50-9DB7-4D03-88E6-C962CC52C6CF}" srcId="{0C2181E6-5D3F-42DB-8399-0B7E574066EF}" destId="{22E16B07-5209-4E58-AA60-734034EC8002}" srcOrd="3" destOrd="0" parTransId="{176BD082-FF60-4E6E-93C0-C3895C919A04}" sibTransId="{2C8523AE-80B9-4505-8F49-4AF6F44AD035}"/>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 modelId="{62140D28-7C0A-472B-A4F6-F5A5FF96EAC9}" type="presParOf" srcId="{AD534B27-FE6F-4CF5-A9B9-0723A11EC628}" destId="{06C89F35-CAE5-4D2E-B8B0-531BDBA59989}" srcOrd="5" destOrd="0" presId="urn:microsoft.com/office/officeart/2018/2/layout/IconVerticalSolidList"/>
    <dgm:cxn modelId="{789A29D9-C554-49FD-8BB6-66365F4CA659}" type="presParOf" srcId="{AD534B27-FE6F-4CF5-A9B9-0723A11EC628}" destId="{667F4B2B-F13E-44F3-B962-E249EBDEB0E5}" srcOrd="6" destOrd="0" presId="urn:microsoft.com/office/officeart/2018/2/layout/IconVerticalSolidList"/>
    <dgm:cxn modelId="{DF330C33-4CE6-48FD-B8DF-006C8C388C03}" type="presParOf" srcId="{667F4B2B-F13E-44F3-B962-E249EBDEB0E5}" destId="{5AB53996-DBB2-4DAB-9A27-E7FA3B0B2C97}" srcOrd="0" destOrd="0" presId="urn:microsoft.com/office/officeart/2018/2/layout/IconVerticalSolidList"/>
    <dgm:cxn modelId="{D09E00BD-9F97-423F-B5F1-F4DF195ABA4B}" type="presParOf" srcId="{667F4B2B-F13E-44F3-B962-E249EBDEB0E5}" destId="{194BD4EA-2F0A-4592-9033-2A187D688040}" srcOrd="1" destOrd="0" presId="urn:microsoft.com/office/officeart/2018/2/layout/IconVerticalSolidList"/>
    <dgm:cxn modelId="{4954A795-494E-46FC-8EEF-E7591024D607}" type="presParOf" srcId="{667F4B2B-F13E-44F3-B962-E249EBDEB0E5}" destId="{A76F3C78-5B36-4B69-A5CC-C73BF41E8480}" srcOrd="2" destOrd="0" presId="urn:microsoft.com/office/officeart/2018/2/layout/IconVerticalSolidList"/>
    <dgm:cxn modelId="{6FC64423-6A25-4357-80E9-532B56F7F6C2}" type="presParOf" srcId="{667F4B2B-F13E-44F3-B962-E249EBDEB0E5}" destId="{3EAFDF17-F98D-4B55-9405-BE46C2E5854D}"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70E7A0-8FE8-48B1-91BD-EE929DABA1F2}"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38DD6E3B-CAAA-4076-8433-B6AEBD927978}">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provide the framework for ensuring HCBS are truly person-centered, and that settings where individuals live and/or receive services facilitate autonomy and independence.</a:t>
          </a:r>
        </a:p>
      </dgm:t>
    </dgm:pt>
    <dgm:pt modelId="{CB5540DE-F074-4C4F-8D4F-BA99ECA6DD18}" type="parTrans" cxnId="{F39374EF-03DC-4ADE-B45D-C5AF6DF5440B}">
      <dgm:prSet/>
      <dgm:spPr/>
      <dgm:t>
        <a:bodyPr/>
        <a:lstStyle/>
        <a:p>
          <a:endParaRPr lang="en-US"/>
        </a:p>
      </dgm:t>
    </dgm:pt>
    <dgm:pt modelId="{0B23D5C2-8C03-4B72-9A5F-0C49B6FFB1DA}" type="sibTrans" cxnId="{F39374EF-03DC-4ADE-B45D-C5AF6DF5440B}">
      <dgm:prSet/>
      <dgm:spPr>
        <a:solidFill>
          <a:srgbClr val="0F406B">
            <a:alpha val="90000"/>
          </a:srgbClr>
        </a:solidFill>
      </dgm:spPr>
      <dgm:t>
        <a:bodyPr/>
        <a:lstStyle/>
        <a:p>
          <a:endParaRPr lang="en-US" dirty="0"/>
        </a:p>
      </dgm:t>
    </dgm:pt>
    <dgm:pt modelId="{1431709A-80B3-429E-A27B-7664AF04EC6C}">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ensure individuals receiving long term services and supports through HCBS programs have full access to benefits of community living and the opportunity to receive services in the most integrated setting appropriate.</a:t>
          </a:r>
        </a:p>
      </dgm:t>
    </dgm:pt>
    <dgm:pt modelId="{780142CC-A5D7-48DE-B263-28AA669BB274}" type="parTrans" cxnId="{795872E8-1946-41D4-9D3F-278AB8674266}">
      <dgm:prSet/>
      <dgm:spPr/>
      <dgm:t>
        <a:bodyPr/>
        <a:lstStyle/>
        <a:p>
          <a:endParaRPr lang="en-US"/>
        </a:p>
      </dgm:t>
    </dgm:pt>
    <dgm:pt modelId="{931DDC25-6BE4-4ED8-9692-48F7A043FD2C}" type="sibTrans" cxnId="{795872E8-1946-41D4-9D3F-278AB8674266}">
      <dgm:prSet/>
      <dgm:spPr>
        <a:solidFill>
          <a:srgbClr val="0F406B">
            <a:alpha val="90000"/>
          </a:srgbClr>
        </a:solidFill>
      </dgm:spPr>
      <dgm:t>
        <a:bodyPr/>
        <a:lstStyle/>
        <a:p>
          <a:endParaRPr lang="en-US" dirty="0"/>
        </a:p>
      </dgm:t>
    </dgm:pt>
    <dgm:pt modelId="{026723EF-03D4-4811-B538-81D9E7D49888}">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ensure that individuals rights are not restricted without meeting the requirements of the HCBS rule.</a:t>
          </a:r>
        </a:p>
      </dgm:t>
    </dgm:pt>
    <dgm:pt modelId="{A1C3850B-98FB-40AD-B80E-F2FE6E6E2654}" type="parTrans" cxnId="{C0C86889-3117-4562-A494-4C90191D9308}">
      <dgm:prSet/>
      <dgm:spPr/>
      <dgm:t>
        <a:bodyPr/>
        <a:lstStyle/>
        <a:p>
          <a:endParaRPr lang="en-US"/>
        </a:p>
      </dgm:t>
    </dgm:pt>
    <dgm:pt modelId="{5370DC66-9CE7-4667-AABE-6B8F141EA57E}" type="sibTrans" cxnId="{C0C86889-3117-4562-A494-4C90191D9308}">
      <dgm:prSet/>
      <dgm:spPr>
        <a:solidFill>
          <a:srgbClr val="0F406B">
            <a:alpha val="90000"/>
          </a:srgbClr>
        </a:solidFill>
      </dgm:spPr>
      <dgm:t>
        <a:bodyPr/>
        <a:lstStyle/>
        <a:p>
          <a:endParaRPr lang="en-US" dirty="0"/>
        </a:p>
      </dgm:t>
    </dgm:pt>
    <dgm:pt modelId="{EA4EF7C4-A2A9-4892-9635-83AFBB6796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To enhance the quality of HCBS and provide protections to participants.</a:t>
          </a:r>
        </a:p>
      </dgm:t>
    </dgm:pt>
    <dgm:pt modelId="{8457E266-591A-4CA6-9350-EC60811552F2}" type="parTrans" cxnId="{6F3EDB93-B79E-4621-80B0-A845CBF096E0}">
      <dgm:prSet/>
      <dgm:spPr/>
      <dgm:t>
        <a:bodyPr/>
        <a:lstStyle/>
        <a:p>
          <a:endParaRPr lang="en-US"/>
        </a:p>
      </dgm:t>
    </dgm:pt>
    <dgm:pt modelId="{893D29EA-32A7-4C9F-91DC-87C3E2F34148}" type="sibTrans" cxnId="{6F3EDB93-B79E-4621-80B0-A845CBF096E0}">
      <dgm:prSet/>
      <dgm:spPr/>
      <dgm:t>
        <a:bodyPr/>
        <a:lstStyle/>
        <a:p>
          <a:endParaRPr lang="en-US"/>
        </a:p>
      </dgm:t>
    </dgm:pt>
    <dgm:pt modelId="{9CFE6361-0F3B-7F4A-83D9-0566CBC9753F}" type="pres">
      <dgm:prSet presAssocID="{8F70E7A0-8FE8-48B1-91BD-EE929DABA1F2}" presName="outerComposite" presStyleCnt="0">
        <dgm:presLayoutVars>
          <dgm:chMax val="5"/>
          <dgm:dir/>
          <dgm:resizeHandles val="exact"/>
        </dgm:presLayoutVars>
      </dgm:prSet>
      <dgm:spPr/>
    </dgm:pt>
    <dgm:pt modelId="{FC3765DE-D47E-FD45-9FBB-D6A87BB11C20}" type="pres">
      <dgm:prSet presAssocID="{8F70E7A0-8FE8-48B1-91BD-EE929DABA1F2}" presName="dummyMaxCanvas" presStyleCnt="0">
        <dgm:presLayoutVars/>
      </dgm:prSet>
      <dgm:spPr/>
    </dgm:pt>
    <dgm:pt modelId="{64038BBE-6A83-234F-A9EE-C46A1503C750}" type="pres">
      <dgm:prSet presAssocID="{8F70E7A0-8FE8-48B1-91BD-EE929DABA1F2}" presName="FourNodes_1" presStyleLbl="node1" presStyleIdx="0" presStyleCnt="4" custScaleX="101456" custScaleY="120488" custLinFactNeighborY="6543">
        <dgm:presLayoutVars>
          <dgm:bulletEnabled val="1"/>
        </dgm:presLayoutVars>
      </dgm:prSet>
      <dgm:spPr/>
    </dgm:pt>
    <dgm:pt modelId="{53234354-A3E1-2F47-8DFA-C9DCDAC7E095}" type="pres">
      <dgm:prSet presAssocID="{8F70E7A0-8FE8-48B1-91BD-EE929DABA1F2}" presName="FourNodes_2" presStyleLbl="node1" presStyleIdx="1" presStyleCnt="4" custScaleY="146596" custLinFactNeighborX="-940" custLinFactNeighborY="26170">
        <dgm:presLayoutVars>
          <dgm:bulletEnabled val="1"/>
        </dgm:presLayoutVars>
      </dgm:prSet>
      <dgm:spPr/>
    </dgm:pt>
    <dgm:pt modelId="{D2BD380F-76DA-4B4F-AD1E-87A5787C1C5C}" type="pres">
      <dgm:prSet presAssocID="{8F70E7A0-8FE8-48B1-91BD-EE929DABA1F2}" presName="FourNodes_3" presStyleLbl="node1" presStyleIdx="2" presStyleCnt="4" custScaleY="105954" custLinFactNeighborX="-894" custLinFactNeighborY="36638">
        <dgm:presLayoutVars>
          <dgm:bulletEnabled val="1"/>
        </dgm:presLayoutVars>
      </dgm:prSet>
      <dgm:spPr/>
    </dgm:pt>
    <dgm:pt modelId="{34E7CE3F-907E-D145-97F5-9B24EFDFFD62}" type="pres">
      <dgm:prSet presAssocID="{8F70E7A0-8FE8-48B1-91BD-EE929DABA1F2}" presName="FourNodes_4" presStyleLbl="node1" presStyleIdx="3" presStyleCnt="4" custScaleY="72837" custLinFactNeighborX="-745" custLinFactNeighborY="15848">
        <dgm:presLayoutVars>
          <dgm:bulletEnabled val="1"/>
        </dgm:presLayoutVars>
      </dgm:prSet>
      <dgm:spPr/>
    </dgm:pt>
    <dgm:pt modelId="{B52368B3-7F74-D04E-9F62-81B09F9C9391}" type="pres">
      <dgm:prSet presAssocID="{8F70E7A0-8FE8-48B1-91BD-EE929DABA1F2}" presName="FourConn_1-2" presStyleLbl="fgAccFollowNode1" presStyleIdx="0" presStyleCnt="3">
        <dgm:presLayoutVars>
          <dgm:bulletEnabled val="1"/>
        </dgm:presLayoutVars>
      </dgm:prSet>
      <dgm:spPr/>
    </dgm:pt>
    <dgm:pt modelId="{BD7508C2-3B66-BC40-A144-42951F6344FD}" type="pres">
      <dgm:prSet presAssocID="{8F70E7A0-8FE8-48B1-91BD-EE929DABA1F2}" presName="FourConn_2-3" presStyleLbl="fgAccFollowNode1" presStyleIdx="1" presStyleCnt="3">
        <dgm:presLayoutVars>
          <dgm:bulletEnabled val="1"/>
        </dgm:presLayoutVars>
      </dgm:prSet>
      <dgm:spPr/>
    </dgm:pt>
    <dgm:pt modelId="{0DD5EACC-D624-A54E-86F2-E82C01C6CD88}" type="pres">
      <dgm:prSet presAssocID="{8F70E7A0-8FE8-48B1-91BD-EE929DABA1F2}" presName="FourConn_3-4" presStyleLbl="fgAccFollowNode1" presStyleIdx="2" presStyleCnt="3">
        <dgm:presLayoutVars>
          <dgm:bulletEnabled val="1"/>
        </dgm:presLayoutVars>
      </dgm:prSet>
      <dgm:spPr/>
    </dgm:pt>
    <dgm:pt modelId="{2BC1C04D-5925-A54B-9A2E-36B62EF15C91}" type="pres">
      <dgm:prSet presAssocID="{8F70E7A0-8FE8-48B1-91BD-EE929DABA1F2}" presName="FourNodes_1_text" presStyleLbl="node1" presStyleIdx="3" presStyleCnt="4">
        <dgm:presLayoutVars>
          <dgm:bulletEnabled val="1"/>
        </dgm:presLayoutVars>
      </dgm:prSet>
      <dgm:spPr/>
    </dgm:pt>
    <dgm:pt modelId="{F9AF90E5-0420-BE4B-93DD-295046B800B8}" type="pres">
      <dgm:prSet presAssocID="{8F70E7A0-8FE8-48B1-91BD-EE929DABA1F2}" presName="FourNodes_2_text" presStyleLbl="node1" presStyleIdx="3" presStyleCnt="4">
        <dgm:presLayoutVars>
          <dgm:bulletEnabled val="1"/>
        </dgm:presLayoutVars>
      </dgm:prSet>
      <dgm:spPr/>
    </dgm:pt>
    <dgm:pt modelId="{489C5CA8-C8EF-D845-A90F-77C88F62CABC}" type="pres">
      <dgm:prSet presAssocID="{8F70E7A0-8FE8-48B1-91BD-EE929DABA1F2}" presName="FourNodes_3_text" presStyleLbl="node1" presStyleIdx="3" presStyleCnt="4">
        <dgm:presLayoutVars>
          <dgm:bulletEnabled val="1"/>
        </dgm:presLayoutVars>
      </dgm:prSet>
      <dgm:spPr/>
    </dgm:pt>
    <dgm:pt modelId="{30FA1E48-192E-2148-94C1-5B75B55590F4}" type="pres">
      <dgm:prSet presAssocID="{8F70E7A0-8FE8-48B1-91BD-EE929DABA1F2}" presName="FourNodes_4_text" presStyleLbl="node1" presStyleIdx="3" presStyleCnt="4">
        <dgm:presLayoutVars>
          <dgm:bulletEnabled val="1"/>
        </dgm:presLayoutVars>
      </dgm:prSet>
      <dgm:spPr/>
    </dgm:pt>
  </dgm:ptLst>
  <dgm:cxnLst>
    <dgm:cxn modelId="{E2EBC429-25D4-9E43-84FD-E61725BB00B6}" type="presOf" srcId="{EA4EF7C4-A2A9-4892-9635-83AFBB679662}" destId="{34E7CE3F-907E-D145-97F5-9B24EFDFFD62}" srcOrd="0" destOrd="0" presId="urn:microsoft.com/office/officeart/2005/8/layout/vProcess5"/>
    <dgm:cxn modelId="{0E31333A-6E75-2940-951B-9EF5D93A5DB0}" type="presOf" srcId="{026723EF-03D4-4811-B538-81D9E7D49888}" destId="{489C5CA8-C8EF-D845-A90F-77C88F62CABC}" srcOrd="1" destOrd="0" presId="urn:microsoft.com/office/officeart/2005/8/layout/vProcess5"/>
    <dgm:cxn modelId="{9E514F3B-8192-FC4C-BB07-5B9514DE37AF}" type="presOf" srcId="{1431709A-80B3-429E-A27B-7664AF04EC6C}" destId="{F9AF90E5-0420-BE4B-93DD-295046B800B8}" srcOrd="1" destOrd="0" presId="urn:microsoft.com/office/officeart/2005/8/layout/vProcess5"/>
    <dgm:cxn modelId="{28EC483E-37B4-BE41-B8D1-82033151E726}" type="presOf" srcId="{38DD6E3B-CAAA-4076-8433-B6AEBD927978}" destId="{64038BBE-6A83-234F-A9EE-C46A1503C750}" srcOrd="0" destOrd="0" presId="urn:microsoft.com/office/officeart/2005/8/layout/vProcess5"/>
    <dgm:cxn modelId="{A0566F5B-1F26-2944-ADE2-A2EE68A16EF9}" type="presOf" srcId="{1431709A-80B3-429E-A27B-7664AF04EC6C}" destId="{53234354-A3E1-2F47-8DFA-C9DCDAC7E095}" srcOrd="0" destOrd="0" presId="urn:microsoft.com/office/officeart/2005/8/layout/vProcess5"/>
    <dgm:cxn modelId="{422CFC5B-97AC-7645-935D-34308462D8EC}" type="presOf" srcId="{EA4EF7C4-A2A9-4892-9635-83AFBB679662}" destId="{30FA1E48-192E-2148-94C1-5B75B55590F4}" srcOrd="1" destOrd="0" presId="urn:microsoft.com/office/officeart/2005/8/layout/vProcess5"/>
    <dgm:cxn modelId="{07448B41-2982-4A48-A0FF-EE21ABF74070}" type="presOf" srcId="{8F70E7A0-8FE8-48B1-91BD-EE929DABA1F2}" destId="{9CFE6361-0F3B-7F4A-83D9-0566CBC9753F}" srcOrd="0" destOrd="0" presId="urn:microsoft.com/office/officeart/2005/8/layout/vProcess5"/>
    <dgm:cxn modelId="{D3F1C773-787B-E44D-BBAA-6D3BC8B6CD7C}" type="presOf" srcId="{026723EF-03D4-4811-B538-81D9E7D49888}" destId="{D2BD380F-76DA-4B4F-AD1E-87A5787C1C5C}" srcOrd="0" destOrd="0" presId="urn:microsoft.com/office/officeart/2005/8/layout/vProcess5"/>
    <dgm:cxn modelId="{C0C86889-3117-4562-A494-4C90191D9308}" srcId="{8F70E7A0-8FE8-48B1-91BD-EE929DABA1F2}" destId="{026723EF-03D4-4811-B538-81D9E7D49888}" srcOrd="2" destOrd="0" parTransId="{A1C3850B-98FB-40AD-B80E-F2FE6E6E2654}" sibTransId="{5370DC66-9CE7-4667-AABE-6B8F141EA57E}"/>
    <dgm:cxn modelId="{D746588B-019D-6240-8335-A8CF6A4ABC13}" type="presOf" srcId="{0B23D5C2-8C03-4B72-9A5F-0C49B6FFB1DA}" destId="{B52368B3-7F74-D04E-9F62-81B09F9C9391}" srcOrd="0" destOrd="0" presId="urn:microsoft.com/office/officeart/2005/8/layout/vProcess5"/>
    <dgm:cxn modelId="{6F3EDB93-B79E-4621-80B0-A845CBF096E0}" srcId="{8F70E7A0-8FE8-48B1-91BD-EE929DABA1F2}" destId="{EA4EF7C4-A2A9-4892-9635-83AFBB679662}" srcOrd="3" destOrd="0" parTransId="{8457E266-591A-4CA6-9350-EC60811552F2}" sibTransId="{893D29EA-32A7-4C9F-91DC-87C3E2F34148}"/>
    <dgm:cxn modelId="{8839DAA5-DC75-7E43-890C-9B3932A85E30}" type="presOf" srcId="{5370DC66-9CE7-4667-AABE-6B8F141EA57E}" destId="{0DD5EACC-D624-A54E-86F2-E82C01C6CD88}" srcOrd="0" destOrd="0" presId="urn:microsoft.com/office/officeart/2005/8/layout/vProcess5"/>
    <dgm:cxn modelId="{D4F153D9-C2D7-F743-818B-4F88F01D52F3}" type="presOf" srcId="{38DD6E3B-CAAA-4076-8433-B6AEBD927978}" destId="{2BC1C04D-5925-A54B-9A2E-36B62EF15C91}" srcOrd="1" destOrd="0" presId="urn:microsoft.com/office/officeart/2005/8/layout/vProcess5"/>
    <dgm:cxn modelId="{DF347EE5-F2BA-0C42-BDC4-7A3351B3D55D}" type="presOf" srcId="{931DDC25-6BE4-4ED8-9692-48F7A043FD2C}" destId="{BD7508C2-3B66-BC40-A144-42951F6344FD}" srcOrd="0" destOrd="0" presId="urn:microsoft.com/office/officeart/2005/8/layout/vProcess5"/>
    <dgm:cxn modelId="{795872E8-1946-41D4-9D3F-278AB8674266}" srcId="{8F70E7A0-8FE8-48B1-91BD-EE929DABA1F2}" destId="{1431709A-80B3-429E-A27B-7664AF04EC6C}" srcOrd="1" destOrd="0" parTransId="{780142CC-A5D7-48DE-B263-28AA669BB274}" sibTransId="{931DDC25-6BE4-4ED8-9692-48F7A043FD2C}"/>
    <dgm:cxn modelId="{F39374EF-03DC-4ADE-B45D-C5AF6DF5440B}" srcId="{8F70E7A0-8FE8-48B1-91BD-EE929DABA1F2}" destId="{38DD6E3B-CAAA-4076-8433-B6AEBD927978}" srcOrd="0" destOrd="0" parTransId="{CB5540DE-F074-4C4F-8D4F-BA99ECA6DD18}" sibTransId="{0B23D5C2-8C03-4B72-9A5F-0C49B6FFB1DA}"/>
    <dgm:cxn modelId="{44E28B54-E1FE-B742-AE55-FC1839EEEE1A}" type="presParOf" srcId="{9CFE6361-0F3B-7F4A-83D9-0566CBC9753F}" destId="{FC3765DE-D47E-FD45-9FBB-D6A87BB11C20}" srcOrd="0" destOrd="0" presId="urn:microsoft.com/office/officeart/2005/8/layout/vProcess5"/>
    <dgm:cxn modelId="{B47D7BF2-070E-D94E-9BAA-10A9A0B359FE}" type="presParOf" srcId="{9CFE6361-0F3B-7F4A-83D9-0566CBC9753F}" destId="{64038BBE-6A83-234F-A9EE-C46A1503C750}" srcOrd="1" destOrd="0" presId="urn:microsoft.com/office/officeart/2005/8/layout/vProcess5"/>
    <dgm:cxn modelId="{A515397D-BED0-B346-80CE-10A2681005E7}" type="presParOf" srcId="{9CFE6361-0F3B-7F4A-83D9-0566CBC9753F}" destId="{53234354-A3E1-2F47-8DFA-C9DCDAC7E095}" srcOrd="2" destOrd="0" presId="urn:microsoft.com/office/officeart/2005/8/layout/vProcess5"/>
    <dgm:cxn modelId="{615275E1-4FF3-DB4E-AB01-3843C2DCDF8C}" type="presParOf" srcId="{9CFE6361-0F3B-7F4A-83D9-0566CBC9753F}" destId="{D2BD380F-76DA-4B4F-AD1E-87A5787C1C5C}" srcOrd="3" destOrd="0" presId="urn:microsoft.com/office/officeart/2005/8/layout/vProcess5"/>
    <dgm:cxn modelId="{664E7CB5-86C0-2840-834F-ADDD8D576E46}" type="presParOf" srcId="{9CFE6361-0F3B-7F4A-83D9-0566CBC9753F}" destId="{34E7CE3F-907E-D145-97F5-9B24EFDFFD62}" srcOrd="4" destOrd="0" presId="urn:microsoft.com/office/officeart/2005/8/layout/vProcess5"/>
    <dgm:cxn modelId="{9FFF8FA4-31A8-1240-8801-B4B8259715DE}" type="presParOf" srcId="{9CFE6361-0F3B-7F4A-83D9-0566CBC9753F}" destId="{B52368B3-7F74-D04E-9F62-81B09F9C9391}" srcOrd="5" destOrd="0" presId="urn:microsoft.com/office/officeart/2005/8/layout/vProcess5"/>
    <dgm:cxn modelId="{388DB330-5567-6341-91BD-8FFF0771A8F7}" type="presParOf" srcId="{9CFE6361-0F3B-7F4A-83D9-0566CBC9753F}" destId="{BD7508C2-3B66-BC40-A144-42951F6344FD}" srcOrd="6" destOrd="0" presId="urn:microsoft.com/office/officeart/2005/8/layout/vProcess5"/>
    <dgm:cxn modelId="{D24E0B3A-CDBF-9B4B-B5CC-6852C6584217}" type="presParOf" srcId="{9CFE6361-0F3B-7F4A-83D9-0566CBC9753F}" destId="{0DD5EACC-D624-A54E-86F2-E82C01C6CD88}" srcOrd="7" destOrd="0" presId="urn:microsoft.com/office/officeart/2005/8/layout/vProcess5"/>
    <dgm:cxn modelId="{1B61CDB1-786E-4545-A7F0-E8341F46B737}" type="presParOf" srcId="{9CFE6361-0F3B-7F4A-83D9-0566CBC9753F}" destId="{2BC1C04D-5925-A54B-9A2E-36B62EF15C91}" srcOrd="8" destOrd="0" presId="urn:microsoft.com/office/officeart/2005/8/layout/vProcess5"/>
    <dgm:cxn modelId="{A3B8E83C-001B-3D45-8D53-0717E564B4A5}" type="presParOf" srcId="{9CFE6361-0F3B-7F4A-83D9-0566CBC9753F}" destId="{F9AF90E5-0420-BE4B-93DD-295046B800B8}" srcOrd="9" destOrd="0" presId="urn:microsoft.com/office/officeart/2005/8/layout/vProcess5"/>
    <dgm:cxn modelId="{C357B889-C3A3-B848-87CA-EF80CD8340F3}" type="presParOf" srcId="{9CFE6361-0F3B-7F4A-83D9-0566CBC9753F}" destId="{489C5CA8-C8EF-D845-A90F-77C88F62CABC}" srcOrd="10" destOrd="0" presId="urn:microsoft.com/office/officeart/2005/8/layout/vProcess5"/>
    <dgm:cxn modelId="{A6FF320D-0D0B-5D4E-B06B-A0B79FF503D1}" type="presParOf" srcId="{9CFE6361-0F3B-7F4A-83D9-0566CBC9753F}" destId="{30FA1E48-192E-2148-94C1-5B75B55590F4}" srcOrd="11" destOrd="0" presId="urn:microsoft.com/office/officeart/2005/8/layout/vProcess5"/>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1EBA862-AF3C-4CD5-8A99-E58894CDF0E8}"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DE787388-9ADD-496C-B65B-4908FD7DE1E9}">
      <dgm:prSet custT="1"/>
      <dgm:spPr/>
      <dgm:t>
        <a:bodyPr/>
        <a:lstStyle/>
        <a:p>
          <a:r>
            <a:rPr lang="en-US" sz="2400" dirty="0">
              <a:latin typeface="Arial" panose="020B0604020202020204" pitchFamily="34" charset="0"/>
              <a:cs typeface="Arial" panose="020B0604020202020204" pitchFamily="34" charset="0"/>
            </a:rPr>
            <a:t>In response to the Public Health Emergency (PHE), CMS extended the date for full compliance.</a:t>
          </a:r>
        </a:p>
      </dgm:t>
    </dgm:pt>
    <dgm:pt modelId="{EDCBDE6E-28C2-4707-B7FA-18F63F3DF077}" type="parTrans" cxnId="{A4CB2DD5-ADB1-46B5-887A-3851E014B1F6}">
      <dgm:prSet/>
      <dgm:spPr/>
      <dgm:t>
        <a:bodyPr/>
        <a:lstStyle/>
        <a:p>
          <a:endParaRPr lang="en-US"/>
        </a:p>
      </dgm:t>
    </dgm:pt>
    <dgm:pt modelId="{04305BF7-EB48-4D09-A78A-550F6EC46A8F}" type="sibTrans" cxnId="{A4CB2DD5-ADB1-46B5-887A-3851E014B1F6}">
      <dgm:prSet/>
      <dgm:spPr/>
      <dgm:t>
        <a:bodyPr/>
        <a:lstStyle/>
        <a:p>
          <a:endParaRPr lang="en-US"/>
        </a:p>
      </dgm:t>
    </dgm:pt>
    <dgm:pt modelId="{5E3E2811-7ED4-48AA-9572-57E9C4910012}">
      <dgm:prSet custT="1"/>
      <dgm:spPr/>
      <dgm:t>
        <a:bodyPr/>
        <a:lstStyle/>
        <a:p>
          <a:r>
            <a:rPr lang="en-US" sz="2400" dirty="0">
              <a:latin typeface="Arial" panose="020B0604020202020204" pitchFamily="34" charset="0"/>
              <a:cs typeface="Arial" panose="020B0604020202020204" pitchFamily="34" charset="0"/>
            </a:rPr>
            <a:t>CMS and Michigan Department of Health and Human Services (MDHHS) required all settings to be fully compliant with the rule as of March 17, 2023</a:t>
          </a:r>
          <a:r>
            <a:rPr lang="en-US" sz="2000" dirty="0">
              <a:latin typeface="Arial" panose="020B0604020202020204" pitchFamily="34" charset="0"/>
              <a:cs typeface="Arial" panose="020B0604020202020204" pitchFamily="34" charset="0"/>
            </a:rPr>
            <a:t>.</a:t>
          </a:r>
        </a:p>
      </dgm:t>
    </dgm:pt>
    <dgm:pt modelId="{4D7E8845-BD89-4271-99C1-6F05E87A3EAC}" type="parTrans" cxnId="{DAB61697-A7D4-49A9-B180-6F3E5C427F03}">
      <dgm:prSet/>
      <dgm:spPr/>
      <dgm:t>
        <a:bodyPr/>
        <a:lstStyle/>
        <a:p>
          <a:endParaRPr lang="en-US"/>
        </a:p>
      </dgm:t>
    </dgm:pt>
    <dgm:pt modelId="{8AAFC192-3412-4F21-8A47-3C90C8832205}" type="sibTrans" cxnId="{DAB61697-A7D4-49A9-B180-6F3E5C427F03}">
      <dgm:prSet/>
      <dgm:spPr/>
      <dgm:t>
        <a:bodyPr/>
        <a:lstStyle/>
        <a:p>
          <a:endParaRPr lang="en-US"/>
        </a:p>
      </dgm:t>
    </dgm:pt>
    <dgm:pt modelId="{4E82C255-ACAE-234F-BBFE-68D64F2DF797}" type="pres">
      <dgm:prSet presAssocID="{21EBA862-AF3C-4CD5-8A99-E58894CDF0E8}" presName="hierChild1" presStyleCnt="0">
        <dgm:presLayoutVars>
          <dgm:chPref val="1"/>
          <dgm:dir/>
          <dgm:animOne val="branch"/>
          <dgm:animLvl val="lvl"/>
          <dgm:resizeHandles/>
        </dgm:presLayoutVars>
      </dgm:prSet>
      <dgm:spPr/>
    </dgm:pt>
    <dgm:pt modelId="{84B6FD5F-8116-4141-BAFC-F83BDB268A15}" type="pres">
      <dgm:prSet presAssocID="{DE787388-9ADD-496C-B65B-4908FD7DE1E9}" presName="hierRoot1" presStyleCnt="0"/>
      <dgm:spPr/>
    </dgm:pt>
    <dgm:pt modelId="{2CA9CDDA-1DEE-EF45-8710-2B6C0FC47EC2}" type="pres">
      <dgm:prSet presAssocID="{DE787388-9ADD-496C-B65B-4908FD7DE1E9}" presName="composite" presStyleCnt="0"/>
      <dgm:spPr/>
    </dgm:pt>
    <dgm:pt modelId="{C76D524B-F027-F34C-B893-F8AB6226B88B}" type="pres">
      <dgm:prSet presAssocID="{DE787388-9ADD-496C-B65B-4908FD7DE1E9}"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2A0CEE53-08B1-B948-9B35-08A1A849B8E2}" type="pres">
      <dgm:prSet presAssocID="{DE787388-9ADD-496C-B65B-4908FD7DE1E9}" presName="text" presStyleLbl="fgAcc0" presStyleIdx="0" presStyleCnt="2">
        <dgm:presLayoutVars>
          <dgm:chPref val="3"/>
        </dgm:presLayoutVars>
      </dgm:prSet>
      <dgm:spPr/>
    </dgm:pt>
    <dgm:pt modelId="{0E3A7381-75AF-524D-B8C0-A4E0E170D164}" type="pres">
      <dgm:prSet presAssocID="{DE787388-9ADD-496C-B65B-4908FD7DE1E9}" presName="hierChild2" presStyleCnt="0"/>
      <dgm:spPr/>
    </dgm:pt>
    <dgm:pt modelId="{E47386A4-AE68-5A48-96E9-B1C2BC9D7293}" type="pres">
      <dgm:prSet presAssocID="{5E3E2811-7ED4-48AA-9572-57E9C4910012}" presName="hierRoot1" presStyleCnt="0"/>
      <dgm:spPr/>
    </dgm:pt>
    <dgm:pt modelId="{F7D5E8F6-E56E-8E4F-A834-B5A30E8EDA32}" type="pres">
      <dgm:prSet presAssocID="{5E3E2811-7ED4-48AA-9572-57E9C4910012}" presName="composite" presStyleCnt="0"/>
      <dgm:spPr/>
    </dgm:pt>
    <dgm:pt modelId="{996BC989-3A38-A94E-AD46-A31105B9D2D0}" type="pres">
      <dgm:prSet presAssocID="{5E3E2811-7ED4-48AA-9572-57E9C4910012}"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21DF8222-0B51-8F4F-AF63-F530C5AD3B9E}" type="pres">
      <dgm:prSet presAssocID="{5E3E2811-7ED4-48AA-9572-57E9C4910012}" presName="text" presStyleLbl="fgAcc0" presStyleIdx="1" presStyleCnt="2">
        <dgm:presLayoutVars>
          <dgm:chPref val="3"/>
        </dgm:presLayoutVars>
      </dgm:prSet>
      <dgm:spPr/>
    </dgm:pt>
    <dgm:pt modelId="{1CBEFDA3-7609-0A44-BD7B-1F28AF63BACF}" type="pres">
      <dgm:prSet presAssocID="{5E3E2811-7ED4-48AA-9572-57E9C4910012}" presName="hierChild2" presStyleCnt="0"/>
      <dgm:spPr/>
    </dgm:pt>
  </dgm:ptLst>
  <dgm:cxnLst>
    <dgm:cxn modelId="{A5703622-B5DA-2C4B-8A56-A16A622C749A}" type="presOf" srcId="{5E3E2811-7ED4-48AA-9572-57E9C4910012}" destId="{21DF8222-0B51-8F4F-AF63-F530C5AD3B9E}" srcOrd="0" destOrd="0" presId="urn:microsoft.com/office/officeart/2005/8/layout/hierarchy1"/>
    <dgm:cxn modelId="{E18CD269-6D9C-E340-A26C-029B914D66C8}" type="presOf" srcId="{21EBA862-AF3C-4CD5-8A99-E58894CDF0E8}" destId="{4E82C255-ACAE-234F-BBFE-68D64F2DF797}" srcOrd="0" destOrd="0" presId="urn:microsoft.com/office/officeart/2005/8/layout/hierarchy1"/>
    <dgm:cxn modelId="{DAB61697-A7D4-49A9-B180-6F3E5C427F03}" srcId="{21EBA862-AF3C-4CD5-8A99-E58894CDF0E8}" destId="{5E3E2811-7ED4-48AA-9572-57E9C4910012}" srcOrd="1" destOrd="0" parTransId="{4D7E8845-BD89-4271-99C1-6F05E87A3EAC}" sibTransId="{8AAFC192-3412-4F21-8A47-3C90C8832205}"/>
    <dgm:cxn modelId="{A4CB2DD5-ADB1-46B5-887A-3851E014B1F6}" srcId="{21EBA862-AF3C-4CD5-8A99-E58894CDF0E8}" destId="{DE787388-9ADD-496C-B65B-4908FD7DE1E9}" srcOrd="0" destOrd="0" parTransId="{EDCBDE6E-28C2-4707-B7FA-18F63F3DF077}" sibTransId="{04305BF7-EB48-4D09-A78A-550F6EC46A8F}"/>
    <dgm:cxn modelId="{E960D5D7-221B-D54B-9F53-E4B9807A5DE0}" type="presOf" srcId="{DE787388-9ADD-496C-B65B-4908FD7DE1E9}" destId="{2A0CEE53-08B1-B948-9B35-08A1A849B8E2}" srcOrd="0" destOrd="0" presId="urn:microsoft.com/office/officeart/2005/8/layout/hierarchy1"/>
    <dgm:cxn modelId="{FAB03BCF-E087-1B42-A3B1-E235B9E699D5}" type="presParOf" srcId="{4E82C255-ACAE-234F-BBFE-68D64F2DF797}" destId="{84B6FD5F-8116-4141-BAFC-F83BDB268A15}" srcOrd="0" destOrd="0" presId="urn:microsoft.com/office/officeart/2005/8/layout/hierarchy1"/>
    <dgm:cxn modelId="{D8049B8D-E13C-264B-A6E0-DE228DC42FAC}" type="presParOf" srcId="{84B6FD5F-8116-4141-BAFC-F83BDB268A15}" destId="{2CA9CDDA-1DEE-EF45-8710-2B6C0FC47EC2}" srcOrd="0" destOrd="0" presId="urn:microsoft.com/office/officeart/2005/8/layout/hierarchy1"/>
    <dgm:cxn modelId="{2A379FCE-C8B8-AB4B-81B3-DC7895376973}" type="presParOf" srcId="{2CA9CDDA-1DEE-EF45-8710-2B6C0FC47EC2}" destId="{C76D524B-F027-F34C-B893-F8AB6226B88B}" srcOrd="0" destOrd="0" presId="urn:microsoft.com/office/officeart/2005/8/layout/hierarchy1"/>
    <dgm:cxn modelId="{CEBE1EA6-B946-B744-BE6F-82D13AF8E378}" type="presParOf" srcId="{2CA9CDDA-1DEE-EF45-8710-2B6C0FC47EC2}" destId="{2A0CEE53-08B1-B948-9B35-08A1A849B8E2}" srcOrd="1" destOrd="0" presId="urn:microsoft.com/office/officeart/2005/8/layout/hierarchy1"/>
    <dgm:cxn modelId="{648B0078-D1C9-9C48-9DAA-C789E6A6F8B2}" type="presParOf" srcId="{84B6FD5F-8116-4141-BAFC-F83BDB268A15}" destId="{0E3A7381-75AF-524D-B8C0-A4E0E170D164}" srcOrd="1" destOrd="0" presId="urn:microsoft.com/office/officeart/2005/8/layout/hierarchy1"/>
    <dgm:cxn modelId="{492A21B4-9215-AB45-83A9-B688C977A0EE}" type="presParOf" srcId="{4E82C255-ACAE-234F-BBFE-68D64F2DF797}" destId="{E47386A4-AE68-5A48-96E9-B1C2BC9D7293}" srcOrd="1" destOrd="0" presId="urn:microsoft.com/office/officeart/2005/8/layout/hierarchy1"/>
    <dgm:cxn modelId="{4C1AE912-40EF-8E40-991A-BD7722FA415F}" type="presParOf" srcId="{E47386A4-AE68-5A48-96E9-B1C2BC9D7293}" destId="{F7D5E8F6-E56E-8E4F-A834-B5A30E8EDA32}" srcOrd="0" destOrd="0" presId="urn:microsoft.com/office/officeart/2005/8/layout/hierarchy1"/>
    <dgm:cxn modelId="{22CF92A7-094C-504B-A68A-CFDE8D3AD105}" type="presParOf" srcId="{F7D5E8F6-E56E-8E4F-A834-B5A30E8EDA32}" destId="{996BC989-3A38-A94E-AD46-A31105B9D2D0}" srcOrd="0" destOrd="0" presId="urn:microsoft.com/office/officeart/2005/8/layout/hierarchy1"/>
    <dgm:cxn modelId="{1A1A21DC-A30C-7E48-9AFC-B95FE53EDD93}" type="presParOf" srcId="{F7D5E8F6-E56E-8E4F-A834-B5A30E8EDA32}" destId="{21DF8222-0B51-8F4F-AF63-F530C5AD3B9E}" srcOrd="1" destOrd="0" presId="urn:microsoft.com/office/officeart/2005/8/layout/hierarchy1"/>
    <dgm:cxn modelId="{E24CCB23-2B08-F14D-A2F7-53C038FB9D6F}" type="presParOf" srcId="{E47386A4-AE68-5A48-96E9-B1C2BC9D7293}" destId="{1CBEFDA3-7609-0A44-BD7B-1F28AF63BACF}"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07A375A-BEDC-4477-B873-50F9CBA921E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CC6C6F1-FE91-401F-8417-4476D752DA4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Nursing facilities.</a:t>
          </a:r>
          <a:endParaRPr lang="en-US" sz="2400" dirty="0">
            <a:solidFill>
              <a:schemeClr val="tx1"/>
            </a:solidFill>
            <a:latin typeface="Arial" panose="020B0604020202020204" pitchFamily="34" charset="0"/>
            <a:cs typeface="Arial" panose="020B0604020202020204" pitchFamily="34" charset="0"/>
          </a:endParaRPr>
        </a:p>
      </dgm:t>
    </dgm:pt>
    <dgm:pt modelId="{24F779BF-38F8-4C9F-9956-7F0DD89A5F3F}" type="parTrans" cxnId="{0CAF2E68-BCA3-4378-9425-B70FC00DCBF5}">
      <dgm:prSet/>
      <dgm:spPr/>
      <dgm:t>
        <a:bodyPr/>
        <a:lstStyle/>
        <a:p>
          <a:endParaRPr lang="en-US"/>
        </a:p>
      </dgm:t>
    </dgm:pt>
    <dgm:pt modelId="{0B4597E5-9972-4EA3-9295-B0AC0DBE5DE5}" type="sibTrans" cxnId="{0CAF2E68-BCA3-4378-9425-B70FC00DCBF5}">
      <dgm:prSet/>
      <dgm:spPr/>
      <dgm:t>
        <a:bodyPr/>
        <a:lstStyle/>
        <a:p>
          <a:endParaRPr lang="en-US"/>
        </a:p>
      </dgm:t>
    </dgm:pt>
    <dgm:pt modelId="{3D648537-040C-F947-B062-C5E6FA7E702D}">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Institutions for Mental Disease (IMD).</a:t>
          </a:r>
          <a:endParaRPr lang="en-US" sz="2400" dirty="0">
            <a:solidFill>
              <a:schemeClr val="tx1"/>
            </a:solidFill>
            <a:latin typeface="Arial" panose="020B0604020202020204" pitchFamily="34" charset="0"/>
            <a:cs typeface="Arial" panose="020B0604020202020204" pitchFamily="34" charset="0"/>
          </a:endParaRPr>
        </a:p>
      </dgm:t>
    </dgm:pt>
    <dgm:pt modelId="{C8D9A862-6FB8-3F4B-AF36-BBC7106F273F}" type="parTrans" cxnId="{E363DB06-34D8-344F-8672-2A2ABDCA341F}">
      <dgm:prSet/>
      <dgm:spPr/>
      <dgm:t>
        <a:bodyPr/>
        <a:lstStyle/>
        <a:p>
          <a:endParaRPr lang="en-US"/>
        </a:p>
      </dgm:t>
    </dgm:pt>
    <dgm:pt modelId="{5FE76ACD-CB21-204E-99F2-D7E7E2AC4560}" type="sibTrans" cxnId="{E363DB06-34D8-344F-8672-2A2ABDCA341F}">
      <dgm:prSet/>
      <dgm:spPr/>
      <dgm:t>
        <a:bodyPr/>
        <a:lstStyle/>
        <a:p>
          <a:endParaRPr lang="en-US"/>
        </a:p>
      </dgm:t>
    </dgm:pt>
    <dgm:pt modelId="{F87D8331-2ABE-3240-9905-D20530B5120F}">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Intermediate Care Facility for Individual with intellectual Disability (ICF/IID).</a:t>
          </a:r>
          <a:endParaRPr lang="en-US" sz="2400" dirty="0">
            <a:solidFill>
              <a:schemeClr val="tx1"/>
            </a:solidFill>
            <a:latin typeface="Arial" panose="020B0604020202020204" pitchFamily="34" charset="0"/>
            <a:cs typeface="Arial" panose="020B0604020202020204" pitchFamily="34" charset="0"/>
          </a:endParaRPr>
        </a:p>
      </dgm:t>
    </dgm:pt>
    <dgm:pt modelId="{ED3F36FF-E5E8-1142-A6B0-ECFC2E83AC02}" type="parTrans" cxnId="{EF17E54E-B499-F34D-8E58-49D67AC5B4BF}">
      <dgm:prSet/>
      <dgm:spPr/>
      <dgm:t>
        <a:bodyPr/>
        <a:lstStyle/>
        <a:p>
          <a:endParaRPr lang="en-US"/>
        </a:p>
      </dgm:t>
    </dgm:pt>
    <dgm:pt modelId="{06F140F3-1B76-F649-9CC2-8DE859FBF001}" type="sibTrans" cxnId="{EF17E54E-B499-F34D-8E58-49D67AC5B4BF}">
      <dgm:prSet/>
      <dgm:spPr/>
      <dgm:t>
        <a:bodyPr/>
        <a:lstStyle/>
        <a:p>
          <a:endParaRPr lang="en-US"/>
        </a:p>
      </dgm:t>
    </dgm:pt>
    <dgm:pt modelId="{CE36100E-E934-ED48-B3CA-E21160509150}">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Hospitals.</a:t>
          </a:r>
          <a:endParaRPr lang="en-US" sz="2400" dirty="0">
            <a:solidFill>
              <a:schemeClr val="tx1"/>
            </a:solidFill>
            <a:latin typeface="Arial" panose="020B0604020202020204" pitchFamily="34" charset="0"/>
            <a:cs typeface="Arial" panose="020B0604020202020204" pitchFamily="34" charset="0"/>
          </a:endParaRPr>
        </a:p>
      </dgm:t>
    </dgm:pt>
    <dgm:pt modelId="{09C83E15-8B50-3A4C-98DF-8CF72754B78D}" type="parTrans" cxnId="{E98A750E-7499-0F46-AD45-600F642E38D8}">
      <dgm:prSet/>
      <dgm:spPr/>
      <dgm:t>
        <a:bodyPr/>
        <a:lstStyle/>
        <a:p>
          <a:endParaRPr lang="en-US"/>
        </a:p>
      </dgm:t>
    </dgm:pt>
    <dgm:pt modelId="{335E991A-37BE-994C-A1AE-0541CD32740C}" type="sibTrans" cxnId="{E98A750E-7499-0F46-AD45-600F642E38D8}">
      <dgm:prSet/>
      <dgm:spPr/>
      <dgm:t>
        <a:bodyPr/>
        <a:lstStyle/>
        <a:p>
          <a:endParaRPr lang="en-US"/>
        </a:p>
      </dgm:t>
    </dgm:pt>
    <dgm:pt modelId="{A77887B8-FD6A-3A4C-89A0-E9D03F4FAD32}">
      <dgm:prSet custT="1"/>
      <dgm:spPr>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t>
        <a:bodyPr/>
        <a:lstStyle/>
        <a:p>
          <a:pPr algn="ctr"/>
          <a:r>
            <a:rPr lang="en-US" sz="2400" b="0" i="0" dirty="0">
              <a:solidFill>
                <a:schemeClr val="tx1"/>
              </a:solidFill>
              <a:latin typeface="Arial" panose="020B0604020202020204" pitchFamily="34" charset="0"/>
              <a:cs typeface="Arial" panose="020B0604020202020204" pitchFamily="34" charset="0"/>
            </a:rPr>
            <a:t>Other locations that have characteristics of an institution (e.g., Child Caring Institutions).</a:t>
          </a:r>
          <a:endParaRPr lang="en-US" sz="2400" dirty="0">
            <a:solidFill>
              <a:schemeClr val="tx1"/>
            </a:solidFill>
            <a:latin typeface="Arial" panose="020B0604020202020204" pitchFamily="34" charset="0"/>
            <a:cs typeface="Arial" panose="020B0604020202020204" pitchFamily="34" charset="0"/>
          </a:endParaRPr>
        </a:p>
      </dgm:t>
    </dgm:pt>
    <dgm:pt modelId="{07075078-7180-1C45-B6AE-3CA8367F2104}" type="parTrans" cxnId="{E73E09CC-DAC0-8F4A-9775-994CC476C1DD}">
      <dgm:prSet/>
      <dgm:spPr/>
      <dgm:t>
        <a:bodyPr/>
        <a:lstStyle/>
        <a:p>
          <a:endParaRPr lang="en-US"/>
        </a:p>
      </dgm:t>
    </dgm:pt>
    <dgm:pt modelId="{30B27D47-DE91-704E-B138-A65F85667ABE}" type="sibTrans" cxnId="{E73E09CC-DAC0-8F4A-9775-994CC476C1DD}">
      <dgm:prSet/>
      <dgm:spPr/>
      <dgm:t>
        <a:bodyPr/>
        <a:lstStyle/>
        <a:p>
          <a:endParaRPr lang="en-US"/>
        </a:p>
      </dgm:t>
    </dgm:pt>
    <dgm:pt modelId="{AA7F100B-DCDD-A143-B479-797BAFB62750}" type="pres">
      <dgm:prSet presAssocID="{D07A375A-BEDC-4477-B873-50F9CBA921EE}" presName="linear" presStyleCnt="0">
        <dgm:presLayoutVars>
          <dgm:animLvl val="lvl"/>
          <dgm:resizeHandles val="exact"/>
        </dgm:presLayoutVars>
      </dgm:prSet>
      <dgm:spPr/>
    </dgm:pt>
    <dgm:pt modelId="{D50E5628-3754-7541-B976-44266352B1F9}" type="pres">
      <dgm:prSet presAssocID="{3CC6C6F1-FE91-401F-8417-4476D752DA4B}" presName="parentText" presStyleLbl="node1" presStyleIdx="0" presStyleCnt="5" custScaleY="54442" custLinFactNeighborY="25214">
        <dgm:presLayoutVars>
          <dgm:chMax val="0"/>
          <dgm:bulletEnabled val="1"/>
        </dgm:presLayoutVars>
      </dgm:prSet>
      <dgm:spPr/>
    </dgm:pt>
    <dgm:pt modelId="{8CEDA356-9FA5-0947-907D-13BAE7834246}" type="pres">
      <dgm:prSet presAssocID="{0B4597E5-9972-4EA3-9295-B0AC0DBE5DE5}" presName="spacer" presStyleCnt="0"/>
      <dgm:spPr/>
    </dgm:pt>
    <dgm:pt modelId="{15DCB35A-66FC-A64C-98A7-60BA098E5D73}" type="pres">
      <dgm:prSet presAssocID="{3D648537-040C-F947-B062-C5E6FA7E702D}" presName="parentText" presStyleLbl="node1" presStyleIdx="1" presStyleCnt="5" custScaleY="73346" custLinFactNeighborX="-318" custLinFactNeighborY="-10146">
        <dgm:presLayoutVars>
          <dgm:chMax val="0"/>
          <dgm:bulletEnabled val="1"/>
        </dgm:presLayoutVars>
      </dgm:prSet>
      <dgm:spPr/>
    </dgm:pt>
    <dgm:pt modelId="{3C3726A8-30E7-C549-A69F-4041BA3388EC}" type="pres">
      <dgm:prSet presAssocID="{5FE76ACD-CB21-204E-99F2-D7E7E2AC4560}" presName="spacer" presStyleCnt="0"/>
      <dgm:spPr/>
    </dgm:pt>
    <dgm:pt modelId="{7CAC2CC7-6650-7D49-A71A-DBD5C822B481}" type="pres">
      <dgm:prSet presAssocID="{F87D8331-2ABE-3240-9905-D20530B5120F}" presName="parentText" presStyleLbl="node1" presStyleIdx="2" presStyleCnt="5" custScaleY="96998">
        <dgm:presLayoutVars>
          <dgm:chMax val="0"/>
          <dgm:bulletEnabled val="1"/>
        </dgm:presLayoutVars>
      </dgm:prSet>
      <dgm:spPr/>
    </dgm:pt>
    <dgm:pt modelId="{592BD370-26A8-934F-9DFE-FC242579BA54}" type="pres">
      <dgm:prSet presAssocID="{06F140F3-1B76-F649-9CC2-8DE859FBF001}" presName="spacer" presStyleCnt="0"/>
      <dgm:spPr/>
    </dgm:pt>
    <dgm:pt modelId="{7C47B8D6-BC99-9A4B-B190-D0C32A4110B0}" type="pres">
      <dgm:prSet presAssocID="{CE36100E-E934-ED48-B3CA-E21160509150}" presName="parentText" presStyleLbl="node1" presStyleIdx="3" presStyleCnt="5" custScaleY="69736" custLinFactNeighborX="297" custLinFactNeighborY="-8408">
        <dgm:presLayoutVars>
          <dgm:chMax val="0"/>
          <dgm:bulletEnabled val="1"/>
        </dgm:presLayoutVars>
      </dgm:prSet>
      <dgm:spPr/>
    </dgm:pt>
    <dgm:pt modelId="{44595E3F-4C84-174C-A4A0-CFC0503CF3C6}" type="pres">
      <dgm:prSet presAssocID="{335E991A-37BE-994C-A1AE-0541CD32740C}" presName="spacer" presStyleCnt="0"/>
      <dgm:spPr/>
    </dgm:pt>
    <dgm:pt modelId="{9C3ED52B-AF86-4F40-8722-88E2CB8E7033}" type="pres">
      <dgm:prSet presAssocID="{A77887B8-FD6A-3A4C-89A0-E9D03F4FAD32}" presName="parentText" presStyleLbl="node1" presStyleIdx="4" presStyleCnt="5" custScaleY="86971">
        <dgm:presLayoutVars>
          <dgm:chMax val="0"/>
          <dgm:bulletEnabled val="1"/>
        </dgm:presLayoutVars>
      </dgm:prSet>
      <dgm:spPr/>
    </dgm:pt>
  </dgm:ptLst>
  <dgm:cxnLst>
    <dgm:cxn modelId="{E363DB06-34D8-344F-8672-2A2ABDCA341F}" srcId="{D07A375A-BEDC-4477-B873-50F9CBA921EE}" destId="{3D648537-040C-F947-B062-C5E6FA7E702D}" srcOrd="1" destOrd="0" parTransId="{C8D9A862-6FB8-3F4B-AF36-BBC7106F273F}" sibTransId="{5FE76ACD-CB21-204E-99F2-D7E7E2AC4560}"/>
    <dgm:cxn modelId="{E98A750E-7499-0F46-AD45-600F642E38D8}" srcId="{D07A375A-BEDC-4477-B873-50F9CBA921EE}" destId="{CE36100E-E934-ED48-B3CA-E21160509150}" srcOrd="3" destOrd="0" parTransId="{09C83E15-8B50-3A4C-98DF-8CF72754B78D}" sibTransId="{335E991A-37BE-994C-A1AE-0541CD32740C}"/>
    <dgm:cxn modelId="{230BB530-4586-2D4E-9191-ECFDA86E7B0B}" type="presOf" srcId="{F87D8331-2ABE-3240-9905-D20530B5120F}" destId="{7CAC2CC7-6650-7D49-A71A-DBD5C822B481}" srcOrd="0" destOrd="0" presId="urn:microsoft.com/office/officeart/2005/8/layout/vList2"/>
    <dgm:cxn modelId="{0CAF2E68-BCA3-4378-9425-B70FC00DCBF5}" srcId="{D07A375A-BEDC-4477-B873-50F9CBA921EE}" destId="{3CC6C6F1-FE91-401F-8417-4476D752DA4B}" srcOrd="0" destOrd="0" parTransId="{24F779BF-38F8-4C9F-9956-7F0DD89A5F3F}" sibTransId="{0B4597E5-9972-4EA3-9295-B0AC0DBE5DE5}"/>
    <dgm:cxn modelId="{EF17E54E-B499-F34D-8E58-49D67AC5B4BF}" srcId="{D07A375A-BEDC-4477-B873-50F9CBA921EE}" destId="{F87D8331-2ABE-3240-9905-D20530B5120F}" srcOrd="2" destOrd="0" parTransId="{ED3F36FF-E5E8-1142-A6B0-ECFC2E83AC02}" sibTransId="{06F140F3-1B76-F649-9CC2-8DE859FBF001}"/>
    <dgm:cxn modelId="{85657D53-8D7E-DD41-BD48-0F89BDD48729}" type="presOf" srcId="{CE36100E-E934-ED48-B3CA-E21160509150}" destId="{7C47B8D6-BC99-9A4B-B190-D0C32A4110B0}" srcOrd="0" destOrd="0" presId="urn:microsoft.com/office/officeart/2005/8/layout/vList2"/>
    <dgm:cxn modelId="{BF9DC697-1F95-9F4A-8CD9-535A4145D830}" type="presOf" srcId="{3D648537-040C-F947-B062-C5E6FA7E702D}" destId="{15DCB35A-66FC-A64C-98A7-60BA098E5D73}" srcOrd="0" destOrd="0" presId="urn:microsoft.com/office/officeart/2005/8/layout/vList2"/>
    <dgm:cxn modelId="{E73E09CC-DAC0-8F4A-9775-994CC476C1DD}" srcId="{D07A375A-BEDC-4477-B873-50F9CBA921EE}" destId="{A77887B8-FD6A-3A4C-89A0-E9D03F4FAD32}" srcOrd="4" destOrd="0" parTransId="{07075078-7180-1C45-B6AE-3CA8367F2104}" sibTransId="{30B27D47-DE91-704E-B138-A65F85667ABE}"/>
    <dgm:cxn modelId="{E04E42ED-11E8-AF4C-9556-8C3807C40EF1}" type="presOf" srcId="{3CC6C6F1-FE91-401F-8417-4476D752DA4B}" destId="{D50E5628-3754-7541-B976-44266352B1F9}" srcOrd="0" destOrd="0" presId="urn:microsoft.com/office/officeart/2005/8/layout/vList2"/>
    <dgm:cxn modelId="{BE4697F5-87EC-D94D-AF36-EE90A9284040}" type="presOf" srcId="{A77887B8-FD6A-3A4C-89A0-E9D03F4FAD32}" destId="{9C3ED52B-AF86-4F40-8722-88E2CB8E7033}" srcOrd="0" destOrd="0" presId="urn:microsoft.com/office/officeart/2005/8/layout/vList2"/>
    <dgm:cxn modelId="{462D52F7-B61B-6940-8E01-31E885893E90}" type="presOf" srcId="{D07A375A-BEDC-4477-B873-50F9CBA921EE}" destId="{AA7F100B-DCDD-A143-B479-797BAFB62750}" srcOrd="0" destOrd="0" presId="urn:microsoft.com/office/officeart/2005/8/layout/vList2"/>
    <dgm:cxn modelId="{C850D1BB-FADA-3A49-B468-5FDD4EF9DCE2}" type="presParOf" srcId="{AA7F100B-DCDD-A143-B479-797BAFB62750}" destId="{D50E5628-3754-7541-B976-44266352B1F9}" srcOrd="0" destOrd="0" presId="urn:microsoft.com/office/officeart/2005/8/layout/vList2"/>
    <dgm:cxn modelId="{0A1E24BF-0EF4-704F-99A7-8A813E914E3F}" type="presParOf" srcId="{AA7F100B-DCDD-A143-B479-797BAFB62750}" destId="{8CEDA356-9FA5-0947-907D-13BAE7834246}" srcOrd="1" destOrd="0" presId="urn:microsoft.com/office/officeart/2005/8/layout/vList2"/>
    <dgm:cxn modelId="{5C234973-3288-484E-92A2-4184E848D2C1}" type="presParOf" srcId="{AA7F100B-DCDD-A143-B479-797BAFB62750}" destId="{15DCB35A-66FC-A64C-98A7-60BA098E5D73}" srcOrd="2" destOrd="0" presId="urn:microsoft.com/office/officeart/2005/8/layout/vList2"/>
    <dgm:cxn modelId="{D8C4A363-BC3A-3746-B523-95CC5B1C212E}" type="presParOf" srcId="{AA7F100B-DCDD-A143-B479-797BAFB62750}" destId="{3C3726A8-30E7-C549-A69F-4041BA3388EC}" srcOrd="3" destOrd="0" presId="urn:microsoft.com/office/officeart/2005/8/layout/vList2"/>
    <dgm:cxn modelId="{71C10E8C-8D9E-744D-A8B5-2F186CFEF590}" type="presParOf" srcId="{AA7F100B-DCDD-A143-B479-797BAFB62750}" destId="{7CAC2CC7-6650-7D49-A71A-DBD5C822B481}" srcOrd="4" destOrd="0" presId="urn:microsoft.com/office/officeart/2005/8/layout/vList2"/>
    <dgm:cxn modelId="{081D3B50-4E1D-9948-A4E5-EB0054BF70C4}" type="presParOf" srcId="{AA7F100B-DCDD-A143-B479-797BAFB62750}" destId="{592BD370-26A8-934F-9DFE-FC242579BA54}" srcOrd="5" destOrd="0" presId="urn:microsoft.com/office/officeart/2005/8/layout/vList2"/>
    <dgm:cxn modelId="{4DDE9782-58C5-8C4D-8A1E-A4868ABFC7F4}" type="presParOf" srcId="{AA7F100B-DCDD-A143-B479-797BAFB62750}" destId="{7C47B8D6-BC99-9A4B-B190-D0C32A4110B0}" srcOrd="6" destOrd="0" presId="urn:microsoft.com/office/officeart/2005/8/layout/vList2"/>
    <dgm:cxn modelId="{2E914BE1-8DED-E342-98D4-E71FD033E333}" type="presParOf" srcId="{AA7F100B-DCDD-A143-B479-797BAFB62750}" destId="{44595E3F-4C84-174C-A4A0-CFC0503CF3C6}" srcOrd="7" destOrd="0" presId="urn:microsoft.com/office/officeart/2005/8/layout/vList2"/>
    <dgm:cxn modelId="{02BC448C-4643-1742-81CE-3F088C40D450}" type="presParOf" srcId="{AA7F100B-DCDD-A143-B479-797BAFB62750}" destId="{9C3ED52B-AF86-4F40-8722-88E2CB8E7033}"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FA1D8BD-D4D0-4F62-AFC9-518E1B2BA035}"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AC3C1617-1FF1-44E3-9674-6A70F2F788CB}">
      <dgm:prSet custT="1"/>
      <dgm:spPr/>
      <dgm:t>
        <a:bodyPr/>
        <a:lstStyle/>
        <a:p>
          <a:r>
            <a:rPr lang="en-US" sz="2400" dirty="0">
              <a:latin typeface="Arial" panose="020B0604020202020204" pitchFamily="34" charset="0"/>
              <a:cs typeface="Arial" panose="020B0604020202020204" pitchFamily="34" charset="0"/>
            </a:rPr>
            <a:t>True or False</a:t>
          </a:r>
        </a:p>
      </dgm:t>
    </dgm:pt>
    <dgm:pt modelId="{739F2B6F-C479-441D-AA5B-6502FFC790B7}" type="parTrans" cxnId="{7ECA4B9E-E376-4559-A7F4-FEA4C125BAA7}">
      <dgm:prSet/>
      <dgm:spPr/>
      <dgm:t>
        <a:bodyPr/>
        <a:lstStyle/>
        <a:p>
          <a:endParaRPr lang="en-US"/>
        </a:p>
      </dgm:t>
    </dgm:pt>
    <dgm:pt modelId="{BD454804-E9C4-4795-9788-035CBDCA9975}" type="sibTrans" cxnId="{7ECA4B9E-E376-4559-A7F4-FEA4C125BAA7}">
      <dgm:prSet/>
      <dgm:spPr/>
      <dgm:t>
        <a:bodyPr/>
        <a:lstStyle/>
        <a:p>
          <a:endParaRPr lang="en-US"/>
        </a:p>
      </dgm:t>
    </dgm:pt>
    <dgm:pt modelId="{23BAFCC1-2495-47E5-80F1-79FECD6B8B32}">
      <dgm:prSet custT="1"/>
      <dgm:spPr/>
      <dgm:t>
        <a:bodyPr/>
        <a:lstStyle/>
        <a:p>
          <a:r>
            <a:rPr lang="en-US" sz="24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 </a:t>
          </a:r>
        </a:p>
      </dgm:t>
    </dgm:pt>
    <dgm:pt modelId="{07B41433-1D1A-4F57-8A52-488FA9939CCC}" type="parTrans" cxnId="{E1501E9B-C947-40A7-9C4F-DB35EFEE9B24}">
      <dgm:prSet/>
      <dgm:spPr/>
      <dgm:t>
        <a:bodyPr/>
        <a:lstStyle/>
        <a:p>
          <a:endParaRPr lang="en-US"/>
        </a:p>
      </dgm:t>
    </dgm:pt>
    <dgm:pt modelId="{206DE077-7F39-4ADE-A9ED-6403E93FBD2B}" type="sibTrans" cxnId="{E1501E9B-C947-40A7-9C4F-DB35EFEE9B24}">
      <dgm:prSet/>
      <dgm:spPr/>
      <dgm:t>
        <a:bodyPr/>
        <a:lstStyle/>
        <a:p>
          <a:endParaRPr lang="en-US"/>
        </a:p>
      </dgm:t>
    </dgm:pt>
    <dgm:pt modelId="{8839D8BC-1804-A944-9279-3B1DF11BFBF6}" type="pres">
      <dgm:prSet presAssocID="{EFA1D8BD-D4D0-4F62-AFC9-518E1B2BA035}" presName="hierChild1" presStyleCnt="0">
        <dgm:presLayoutVars>
          <dgm:chPref val="1"/>
          <dgm:dir/>
          <dgm:animOne val="branch"/>
          <dgm:animLvl val="lvl"/>
          <dgm:resizeHandles/>
        </dgm:presLayoutVars>
      </dgm:prSet>
      <dgm:spPr/>
    </dgm:pt>
    <dgm:pt modelId="{788194BA-3770-724A-B3F2-63BCFC9B3E34}" type="pres">
      <dgm:prSet presAssocID="{AC3C1617-1FF1-44E3-9674-6A70F2F788CB}" presName="hierRoot1" presStyleCnt="0"/>
      <dgm:spPr/>
    </dgm:pt>
    <dgm:pt modelId="{A71B231B-28B6-D848-95D8-B76782DAE0E1}" type="pres">
      <dgm:prSet presAssocID="{AC3C1617-1FF1-44E3-9674-6A70F2F788CB}" presName="composite" presStyleCnt="0"/>
      <dgm:spPr/>
    </dgm:pt>
    <dgm:pt modelId="{D7067923-C293-5644-842A-2F0FBD92A626}" type="pres">
      <dgm:prSet presAssocID="{AC3C1617-1FF1-44E3-9674-6A70F2F788CB}" presName="background" presStyleLbl="node0" presStyleIdx="0" presStyleCnt="2"/>
      <dgm:spPr/>
    </dgm:pt>
    <dgm:pt modelId="{785975D4-8730-A640-AC0C-4D43053541CC}" type="pres">
      <dgm:prSet presAssocID="{AC3C1617-1FF1-44E3-9674-6A70F2F788CB}" presName="text" presStyleLbl="fgAcc0" presStyleIdx="0" presStyleCnt="2">
        <dgm:presLayoutVars>
          <dgm:chPref val="3"/>
        </dgm:presLayoutVars>
      </dgm:prSet>
      <dgm:spPr/>
    </dgm:pt>
    <dgm:pt modelId="{75B62F25-4348-2E46-9409-59128A2F3239}" type="pres">
      <dgm:prSet presAssocID="{AC3C1617-1FF1-44E3-9674-6A70F2F788CB}" presName="hierChild2" presStyleCnt="0"/>
      <dgm:spPr/>
    </dgm:pt>
    <dgm:pt modelId="{D78137AE-8630-FB41-9F89-2EF9242DD11B}" type="pres">
      <dgm:prSet presAssocID="{23BAFCC1-2495-47E5-80F1-79FECD6B8B32}" presName="hierRoot1" presStyleCnt="0"/>
      <dgm:spPr/>
    </dgm:pt>
    <dgm:pt modelId="{A558BF60-AAC2-FC43-9A4C-69F4AE047EEB}" type="pres">
      <dgm:prSet presAssocID="{23BAFCC1-2495-47E5-80F1-79FECD6B8B32}" presName="composite" presStyleCnt="0"/>
      <dgm:spPr/>
    </dgm:pt>
    <dgm:pt modelId="{0139B4B2-D216-A34B-B430-B235FDBC4E53}" type="pres">
      <dgm:prSet presAssocID="{23BAFCC1-2495-47E5-80F1-79FECD6B8B32}" presName="background" presStyleLbl="node0" presStyleIdx="1" presStyleCnt="2"/>
      <dgm:spPr/>
    </dgm:pt>
    <dgm:pt modelId="{1629233A-CD95-3143-B856-E8C4C8243339}" type="pres">
      <dgm:prSet presAssocID="{23BAFCC1-2495-47E5-80F1-79FECD6B8B32}" presName="text" presStyleLbl="fgAcc0" presStyleIdx="1" presStyleCnt="2">
        <dgm:presLayoutVars>
          <dgm:chPref val="3"/>
        </dgm:presLayoutVars>
      </dgm:prSet>
      <dgm:spPr/>
    </dgm:pt>
    <dgm:pt modelId="{90058B30-7978-1440-92DA-D9BC3B184863}" type="pres">
      <dgm:prSet presAssocID="{23BAFCC1-2495-47E5-80F1-79FECD6B8B32}" presName="hierChild2" presStyleCnt="0"/>
      <dgm:spPr/>
    </dgm:pt>
  </dgm:ptLst>
  <dgm:cxnLst>
    <dgm:cxn modelId="{BE243B11-CF11-FE43-AA53-DD816C2172D8}" type="presOf" srcId="{AC3C1617-1FF1-44E3-9674-6A70F2F788CB}" destId="{785975D4-8730-A640-AC0C-4D43053541CC}" srcOrd="0" destOrd="0" presId="urn:microsoft.com/office/officeart/2005/8/layout/hierarchy1"/>
    <dgm:cxn modelId="{E1501E9B-C947-40A7-9C4F-DB35EFEE9B24}" srcId="{EFA1D8BD-D4D0-4F62-AFC9-518E1B2BA035}" destId="{23BAFCC1-2495-47E5-80F1-79FECD6B8B32}" srcOrd="1" destOrd="0" parTransId="{07B41433-1D1A-4F57-8A52-488FA9939CCC}" sibTransId="{206DE077-7F39-4ADE-A9ED-6403E93FBD2B}"/>
    <dgm:cxn modelId="{7ECA4B9E-E376-4559-A7F4-FEA4C125BAA7}" srcId="{EFA1D8BD-D4D0-4F62-AFC9-518E1B2BA035}" destId="{AC3C1617-1FF1-44E3-9674-6A70F2F788CB}" srcOrd="0" destOrd="0" parTransId="{739F2B6F-C479-441D-AA5B-6502FFC790B7}" sibTransId="{BD454804-E9C4-4795-9788-035CBDCA9975}"/>
    <dgm:cxn modelId="{D4C3B4C4-5850-484D-BB6D-4F244B20A4E3}" type="presOf" srcId="{23BAFCC1-2495-47E5-80F1-79FECD6B8B32}" destId="{1629233A-CD95-3143-B856-E8C4C8243339}" srcOrd="0" destOrd="0" presId="urn:microsoft.com/office/officeart/2005/8/layout/hierarchy1"/>
    <dgm:cxn modelId="{35809EC9-20E4-6341-A6F6-2D9F96405C7B}" type="presOf" srcId="{EFA1D8BD-D4D0-4F62-AFC9-518E1B2BA035}" destId="{8839D8BC-1804-A944-9279-3B1DF11BFBF6}" srcOrd="0" destOrd="0" presId="urn:microsoft.com/office/officeart/2005/8/layout/hierarchy1"/>
    <dgm:cxn modelId="{3A49F8C8-46DC-1540-8ABD-100EC3AB7357}" type="presParOf" srcId="{8839D8BC-1804-A944-9279-3B1DF11BFBF6}" destId="{788194BA-3770-724A-B3F2-63BCFC9B3E34}" srcOrd="0" destOrd="0" presId="urn:microsoft.com/office/officeart/2005/8/layout/hierarchy1"/>
    <dgm:cxn modelId="{FD286532-14E1-164B-988F-A27645E8A80C}" type="presParOf" srcId="{788194BA-3770-724A-B3F2-63BCFC9B3E34}" destId="{A71B231B-28B6-D848-95D8-B76782DAE0E1}" srcOrd="0" destOrd="0" presId="urn:microsoft.com/office/officeart/2005/8/layout/hierarchy1"/>
    <dgm:cxn modelId="{2C55BF6A-E64C-F74D-8354-80A82808D4CB}" type="presParOf" srcId="{A71B231B-28B6-D848-95D8-B76782DAE0E1}" destId="{D7067923-C293-5644-842A-2F0FBD92A626}" srcOrd="0" destOrd="0" presId="urn:microsoft.com/office/officeart/2005/8/layout/hierarchy1"/>
    <dgm:cxn modelId="{560AB4EE-963E-4F42-AE95-F66DA5802FD1}" type="presParOf" srcId="{A71B231B-28B6-D848-95D8-B76782DAE0E1}" destId="{785975D4-8730-A640-AC0C-4D43053541CC}" srcOrd="1" destOrd="0" presId="urn:microsoft.com/office/officeart/2005/8/layout/hierarchy1"/>
    <dgm:cxn modelId="{3016918A-7C83-BA4E-A669-EDC10617BE52}" type="presParOf" srcId="{788194BA-3770-724A-B3F2-63BCFC9B3E34}" destId="{75B62F25-4348-2E46-9409-59128A2F3239}" srcOrd="1" destOrd="0" presId="urn:microsoft.com/office/officeart/2005/8/layout/hierarchy1"/>
    <dgm:cxn modelId="{5BA313A8-79C4-9D46-8A35-68CD95DAAE0E}" type="presParOf" srcId="{8839D8BC-1804-A944-9279-3B1DF11BFBF6}" destId="{D78137AE-8630-FB41-9F89-2EF9242DD11B}" srcOrd="1" destOrd="0" presId="urn:microsoft.com/office/officeart/2005/8/layout/hierarchy1"/>
    <dgm:cxn modelId="{9E851158-F284-EB44-8A2F-4CB46EC79232}" type="presParOf" srcId="{D78137AE-8630-FB41-9F89-2EF9242DD11B}" destId="{A558BF60-AAC2-FC43-9A4C-69F4AE047EEB}" srcOrd="0" destOrd="0" presId="urn:microsoft.com/office/officeart/2005/8/layout/hierarchy1"/>
    <dgm:cxn modelId="{DBA48671-D4C1-2D49-8729-8ACF72122709}" type="presParOf" srcId="{A558BF60-AAC2-FC43-9A4C-69F4AE047EEB}" destId="{0139B4B2-D216-A34B-B430-B235FDBC4E53}" srcOrd="0" destOrd="0" presId="urn:microsoft.com/office/officeart/2005/8/layout/hierarchy1"/>
    <dgm:cxn modelId="{BA5702EC-57DC-BD40-BE1F-FEDE02A95BA6}" type="presParOf" srcId="{A558BF60-AAC2-FC43-9A4C-69F4AE047EEB}" destId="{1629233A-CD95-3143-B856-E8C4C8243339}" srcOrd="1" destOrd="0" presId="urn:microsoft.com/office/officeart/2005/8/layout/hierarchy1"/>
    <dgm:cxn modelId="{B85EE714-E61F-9241-8B46-E338C14DF988}" type="presParOf" srcId="{D78137AE-8630-FB41-9F89-2EF9242DD11B}" destId="{90058B30-7978-1440-92DA-D9BC3B18486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E4CCEF3-E009-41E8-8A52-A5C829835F2D}"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36F030F4-2942-487A-A0AE-B1479B5FDC5C}">
      <dgm:prSet custT="1"/>
      <dgm:spPr/>
      <dgm:t>
        <a:bodyPr/>
        <a:lstStyle/>
        <a:p>
          <a:r>
            <a:rPr lang="en-US" sz="2400" dirty="0">
              <a:latin typeface="Arial" panose="020B0604020202020204" pitchFamily="34" charset="0"/>
              <a:cs typeface="Arial" panose="020B0604020202020204" pitchFamily="34" charset="0"/>
            </a:rPr>
            <a:t>True or False</a:t>
          </a:r>
        </a:p>
      </dgm:t>
    </dgm:pt>
    <dgm:pt modelId="{5F2EEB90-4025-4376-8375-B1FCDD33C860}" type="parTrans" cxnId="{45290B24-85D7-491A-BD98-19285B56C5DD}">
      <dgm:prSet/>
      <dgm:spPr/>
      <dgm:t>
        <a:bodyPr/>
        <a:lstStyle/>
        <a:p>
          <a:endParaRPr lang="en-US"/>
        </a:p>
      </dgm:t>
    </dgm:pt>
    <dgm:pt modelId="{8609B95B-6334-47BE-BA45-2F85D738879F}" type="sibTrans" cxnId="{45290B24-85D7-491A-BD98-19285B56C5DD}">
      <dgm:prSet/>
      <dgm:spPr/>
      <dgm:t>
        <a:bodyPr/>
        <a:lstStyle/>
        <a:p>
          <a:endParaRPr lang="en-US"/>
        </a:p>
      </dgm:t>
    </dgm:pt>
    <dgm:pt modelId="{5369C1CA-E3EB-4E5C-98D3-5415874B1098}">
      <dgm:prSet custT="1"/>
      <dgm:spPr/>
      <dgm:t>
        <a:bodyPr/>
        <a:lstStyle/>
        <a:p>
          <a:r>
            <a:rPr lang="en-US" sz="24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a:t>
          </a:r>
          <a:r>
            <a:rPr lang="en-US" sz="2000" dirty="0">
              <a:latin typeface="Arial" panose="020B0604020202020204" pitchFamily="34" charset="0"/>
              <a:cs typeface="Arial" panose="020B0604020202020204" pitchFamily="34" charset="0"/>
            </a:rPr>
            <a:t>. </a:t>
          </a:r>
        </a:p>
      </dgm:t>
    </dgm:pt>
    <dgm:pt modelId="{79754810-9C20-488A-B318-4AF532F05851}" type="parTrans" cxnId="{BC3E9D8A-9469-44B7-AF3A-2B50D994C96A}">
      <dgm:prSet/>
      <dgm:spPr/>
      <dgm:t>
        <a:bodyPr/>
        <a:lstStyle/>
        <a:p>
          <a:endParaRPr lang="en-US"/>
        </a:p>
      </dgm:t>
    </dgm:pt>
    <dgm:pt modelId="{FE805D99-5F03-491D-9FDF-06A86812E7EB}" type="sibTrans" cxnId="{BC3E9D8A-9469-44B7-AF3A-2B50D994C96A}">
      <dgm:prSet/>
      <dgm:spPr/>
      <dgm:t>
        <a:bodyPr/>
        <a:lstStyle/>
        <a:p>
          <a:endParaRPr lang="en-US"/>
        </a:p>
      </dgm:t>
    </dgm:pt>
    <dgm:pt modelId="{8CEC6142-A7B2-4B34-9041-45B5751543CA}">
      <dgm:prSet custT="1"/>
      <dgm:spPr/>
      <dgm:t>
        <a:bodyPr/>
        <a:lstStyle/>
        <a:p>
          <a:r>
            <a:rPr lang="en-US" sz="2400" b="1" dirty="0">
              <a:latin typeface="Arial" panose="020B0604020202020204" pitchFamily="34" charset="0"/>
              <a:cs typeface="Arial" panose="020B0604020202020204" pitchFamily="34" charset="0"/>
            </a:rPr>
            <a:t>True</a:t>
          </a:r>
        </a:p>
      </dgm:t>
    </dgm:pt>
    <dgm:pt modelId="{60DBBCF1-BA9E-4277-97CF-138F8E365667}" type="parTrans" cxnId="{6D20A03C-2057-414F-834E-36FFA1F27E11}">
      <dgm:prSet/>
      <dgm:spPr/>
      <dgm:t>
        <a:bodyPr/>
        <a:lstStyle/>
        <a:p>
          <a:endParaRPr lang="en-US"/>
        </a:p>
      </dgm:t>
    </dgm:pt>
    <dgm:pt modelId="{32EB8B24-2A76-4FEC-BB91-E403026123E5}" type="sibTrans" cxnId="{6D20A03C-2057-414F-834E-36FFA1F27E11}">
      <dgm:prSet/>
      <dgm:spPr/>
      <dgm:t>
        <a:bodyPr/>
        <a:lstStyle/>
        <a:p>
          <a:endParaRPr lang="en-US"/>
        </a:p>
      </dgm:t>
    </dgm:pt>
    <dgm:pt modelId="{D2214EAB-4312-1449-8B71-36512DB9ED21}" type="pres">
      <dgm:prSet presAssocID="{6E4CCEF3-E009-41E8-8A52-A5C829835F2D}" presName="hierChild1" presStyleCnt="0">
        <dgm:presLayoutVars>
          <dgm:chPref val="1"/>
          <dgm:dir/>
          <dgm:animOne val="branch"/>
          <dgm:animLvl val="lvl"/>
          <dgm:resizeHandles/>
        </dgm:presLayoutVars>
      </dgm:prSet>
      <dgm:spPr/>
    </dgm:pt>
    <dgm:pt modelId="{123CC116-CE17-844C-80FF-AF3A5F18EDE8}" type="pres">
      <dgm:prSet presAssocID="{36F030F4-2942-487A-A0AE-B1479B5FDC5C}" presName="hierRoot1" presStyleCnt="0"/>
      <dgm:spPr/>
    </dgm:pt>
    <dgm:pt modelId="{326E9569-321E-3140-B3AB-5319D43700BF}" type="pres">
      <dgm:prSet presAssocID="{36F030F4-2942-487A-A0AE-B1479B5FDC5C}" presName="composite" presStyleCnt="0"/>
      <dgm:spPr/>
    </dgm:pt>
    <dgm:pt modelId="{AD2062A7-D7FF-F041-94B1-F2D6E0278800}" type="pres">
      <dgm:prSet presAssocID="{36F030F4-2942-487A-A0AE-B1479B5FDC5C}" presName="background" presStyleLbl="node0" presStyleIdx="0" presStyleCnt="3"/>
      <dgm:spPr/>
    </dgm:pt>
    <dgm:pt modelId="{8865A617-B1C6-1A49-AAA2-4D57BB8E6B4E}" type="pres">
      <dgm:prSet presAssocID="{36F030F4-2942-487A-A0AE-B1479B5FDC5C}" presName="text" presStyleLbl="fgAcc0" presStyleIdx="0" presStyleCnt="3">
        <dgm:presLayoutVars>
          <dgm:chPref val="3"/>
        </dgm:presLayoutVars>
      </dgm:prSet>
      <dgm:spPr/>
    </dgm:pt>
    <dgm:pt modelId="{9A60AD0B-E336-D14D-B961-21B13EA35D2B}" type="pres">
      <dgm:prSet presAssocID="{36F030F4-2942-487A-A0AE-B1479B5FDC5C}" presName="hierChild2" presStyleCnt="0"/>
      <dgm:spPr/>
    </dgm:pt>
    <dgm:pt modelId="{F00815BF-E3A7-994D-8F79-5A37DD64AC67}" type="pres">
      <dgm:prSet presAssocID="{5369C1CA-E3EB-4E5C-98D3-5415874B1098}" presName="hierRoot1" presStyleCnt="0"/>
      <dgm:spPr/>
    </dgm:pt>
    <dgm:pt modelId="{A6AAB777-1712-A54C-A176-57FD164A867F}" type="pres">
      <dgm:prSet presAssocID="{5369C1CA-E3EB-4E5C-98D3-5415874B1098}" presName="composite" presStyleCnt="0"/>
      <dgm:spPr/>
    </dgm:pt>
    <dgm:pt modelId="{FC1A297C-2B83-3042-84E2-7A3704FFFDA5}" type="pres">
      <dgm:prSet presAssocID="{5369C1CA-E3EB-4E5C-98D3-5415874B1098}" presName="background" presStyleLbl="node0" presStyleIdx="1" presStyleCnt="3"/>
      <dgm:spPr/>
    </dgm:pt>
    <dgm:pt modelId="{AD38F43E-463F-F347-BE95-DF067DF03849}" type="pres">
      <dgm:prSet presAssocID="{5369C1CA-E3EB-4E5C-98D3-5415874B1098}" presName="text" presStyleLbl="fgAcc0" presStyleIdx="1" presStyleCnt="3" custScaleX="123329" custScaleY="153838">
        <dgm:presLayoutVars>
          <dgm:chPref val="3"/>
        </dgm:presLayoutVars>
      </dgm:prSet>
      <dgm:spPr/>
    </dgm:pt>
    <dgm:pt modelId="{23C363BD-3A1F-4A4C-AFCC-0D3CCCC3176D}" type="pres">
      <dgm:prSet presAssocID="{5369C1CA-E3EB-4E5C-98D3-5415874B1098}" presName="hierChild2" presStyleCnt="0"/>
      <dgm:spPr/>
    </dgm:pt>
    <dgm:pt modelId="{8C85610B-3A97-6641-B8BC-478A36129C91}" type="pres">
      <dgm:prSet presAssocID="{8CEC6142-A7B2-4B34-9041-45B5751543CA}" presName="hierRoot1" presStyleCnt="0"/>
      <dgm:spPr/>
    </dgm:pt>
    <dgm:pt modelId="{0FEF4E8D-3EEF-1142-9D66-8CD8148B5488}" type="pres">
      <dgm:prSet presAssocID="{8CEC6142-A7B2-4B34-9041-45B5751543CA}" presName="composite" presStyleCnt="0"/>
      <dgm:spPr/>
    </dgm:pt>
    <dgm:pt modelId="{1424AB1D-3D50-8646-BF6E-1FB3A999FCF9}" type="pres">
      <dgm:prSet presAssocID="{8CEC6142-A7B2-4B34-9041-45B5751543CA}" presName="background" presStyleLbl="node0" presStyleIdx="2" presStyleCnt="3"/>
      <dgm:spPr/>
    </dgm:pt>
    <dgm:pt modelId="{E66909DD-E975-7048-A91D-52E1107F8E29}" type="pres">
      <dgm:prSet presAssocID="{8CEC6142-A7B2-4B34-9041-45B5751543CA}" presName="text" presStyleLbl="fgAcc0" presStyleIdx="2" presStyleCnt="3">
        <dgm:presLayoutVars>
          <dgm:chPref val="3"/>
        </dgm:presLayoutVars>
      </dgm:prSet>
      <dgm:spPr/>
    </dgm:pt>
    <dgm:pt modelId="{A79578F4-6F4B-B94F-B2B0-88B0E1E1D867}" type="pres">
      <dgm:prSet presAssocID="{8CEC6142-A7B2-4B34-9041-45B5751543CA}" presName="hierChild2" presStyleCnt="0"/>
      <dgm:spPr/>
    </dgm:pt>
  </dgm:ptLst>
  <dgm:cxnLst>
    <dgm:cxn modelId="{45290B24-85D7-491A-BD98-19285B56C5DD}" srcId="{6E4CCEF3-E009-41E8-8A52-A5C829835F2D}" destId="{36F030F4-2942-487A-A0AE-B1479B5FDC5C}" srcOrd="0" destOrd="0" parTransId="{5F2EEB90-4025-4376-8375-B1FCDD33C860}" sibTransId="{8609B95B-6334-47BE-BA45-2F85D738879F}"/>
    <dgm:cxn modelId="{6D20A03C-2057-414F-834E-36FFA1F27E11}" srcId="{6E4CCEF3-E009-41E8-8A52-A5C829835F2D}" destId="{8CEC6142-A7B2-4B34-9041-45B5751543CA}" srcOrd="2" destOrd="0" parTransId="{60DBBCF1-BA9E-4277-97CF-138F8E365667}" sibTransId="{32EB8B24-2A76-4FEC-BB91-E403026123E5}"/>
    <dgm:cxn modelId="{75D0E783-2DA2-344B-BE6D-683EB936B49D}" type="presOf" srcId="{6E4CCEF3-E009-41E8-8A52-A5C829835F2D}" destId="{D2214EAB-4312-1449-8B71-36512DB9ED21}" srcOrd="0" destOrd="0" presId="urn:microsoft.com/office/officeart/2005/8/layout/hierarchy1"/>
    <dgm:cxn modelId="{BC3E9D8A-9469-44B7-AF3A-2B50D994C96A}" srcId="{6E4CCEF3-E009-41E8-8A52-A5C829835F2D}" destId="{5369C1CA-E3EB-4E5C-98D3-5415874B1098}" srcOrd="1" destOrd="0" parTransId="{79754810-9C20-488A-B318-4AF532F05851}" sibTransId="{FE805D99-5F03-491D-9FDF-06A86812E7EB}"/>
    <dgm:cxn modelId="{9F441E96-F7BE-A84F-94A5-FC1AB56508EB}" type="presOf" srcId="{36F030F4-2942-487A-A0AE-B1479B5FDC5C}" destId="{8865A617-B1C6-1A49-AAA2-4D57BB8E6B4E}" srcOrd="0" destOrd="0" presId="urn:microsoft.com/office/officeart/2005/8/layout/hierarchy1"/>
    <dgm:cxn modelId="{FAEBF5A3-153F-714B-8860-9736DB3E6017}" type="presOf" srcId="{5369C1CA-E3EB-4E5C-98D3-5415874B1098}" destId="{AD38F43E-463F-F347-BE95-DF067DF03849}" srcOrd="0" destOrd="0" presId="urn:microsoft.com/office/officeart/2005/8/layout/hierarchy1"/>
    <dgm:cxn modelId="{5C40F0E5-A89E-9144-AEF5-228388C070A8}" type="presOf" srcId="{8CEC6142-A7B2-4B34-9041-45B5751543CA}" destId="{E66909DD-E975-7048-A91D-52E1107F8E29}" srcOrd="0" destOrd="0" presId="urn:microsoft.com/office/officeart/2005/8/layout/hierarchy1"/>
    <dgm:cxn modelId="{D855409F-F460-6141-80BC-44985AC16FDB}" type="presParOf" srcId="{D2214EAB-4312-1449-8B71-36512DB9ED21}" destId="{123CC116-CE17-844C-80FF-AF3A5F18EDE8}" srcOrd="0" destOrd="0" presId="urn:microsoft.com/office/officeart/2005/8/layout/hierarchy1"/>
    <dgm:cxn modelId="{56DD2B02-81B7-BD48-ACC3-C0FF6C428E21}" type="presParOf" srcId="{123CC116-CE17-844C-80FF-AF3A5F18EDE8}" destId="{326E9569-321E-3140-B3AB-5319D43700BF}" srcOrd="0" destOrd="0" presId="urn:microsoft.com/office/officeart/2005/8/layout/hierarchy1"/>
    <dgm:cxn modelId="{D9D239B2-B4BA-2A42-BBAB-DB55BB62B2D6}" type="presParOf" srcId="{326E9569-321E-3140-B3AB-5319D43700BF}" destId="{AD2062A7-D7FF-F041-94B1-F2D6E0278800}" srcOrd="0" destOrd="0" presId="urn:microsoft.com/office/officeart/2005/8/layout/hierarchy1"/>
    <dgm:cxn modelId="{9638761B-6EEA-8345-A7C1-57B66820F487}" type="presParOf" srcId="{326E9569-321E-3140-B3AB-5319D43700BF}" destId="{8865A617-B1C6-1A49-AAA2-4D57BB8E6B4E}" srcOrd="1" destOrd="0" presId="urn:microsoft.com/office/officeart/2005/8/layout/hierarchy1"/>
    <dgm:cxn modelId="{472F4C73-C393-B342-9A1D-EB8D1EB45600}" type="presParOf" srcId="{123CC116-CE17-844C-80FF-AF3A5F18EDE8}" destId="{9A60AD0B-E336-D14D-B961-21B13EA35D2B}" srcOrd="1" destOrd="0" presId="urn:microsoft.com/office/officeart/2005/8/layout/hierarchy1"/>
    <dgm:cxn modelId="{3096D36F-E366-0F42-A232-A4658EAE6F10}" type="presParOf" srcId="{D2214EAB-4312-1449-8B71-36512DB9ED21}" destId="{F00815BF-E3A7-994D-8F79-5A37DD64AC67}" srcOrd="1" destOrd="0" presId="urn:microsoft.com/office/officeart/2005/8/layout/hierarchy1"/>
    <dgm:cxn modelId="{CCF8A1ED-0EDB-794B-8702-AFEA9E8FB2DB}" type="presParOf" srcId="{F00815BF-E3A7-994D-8F79-5A37DD64AC67}" destId="{A6AAB777-1712-A54C-A176-57FD164A867F}" srcOrd="0" destOrd="0" presId="urn:microsoft.com/office/officeart/2005/8/layout/hierarchy1"/>
    <dgm:cxn modelId="{16525F54-1CD8-9B4B-9906-D400715B4B14}" type="presParOf" srcId="{A6AAB777-1712-A54C-A176-57FD164A867F}" destId="{FC1A297C-2B83-3042-84E2-7A3704FFFDA5}" srcOrd="0" destOrd="0" presId="urn:microsoft.com/office/officeart/2005/8/layout/hierarchy1"/>
    <dgm:cxn modelId="{942DE880-AF38-5A4E-AFBC-EE36BA04D8CF}" type="presParOf" srcId="{A6AAB777-1712-A54C-A176-57FD164A867F}" destId="{AD38F43E-463F-F347-BE95-DF067DF03849}" srcOrd="1" destOrd="0" presId="urn:microsoft.com/office/officeart/2005/8/layout/hierarchy1"/>
    <dgm:cxn modelId="{481AA9E7-AE3F-F743-9D98-B8EB0A86FEE5}" type="presParOf" srcId="{F00815BF-E3A7-994D-8F79-5A37DD64AC67}" destId="{23C363BD-3A1F-4A4C-AFCC-0D3CCCC3176D}" srcOrd="1" destOrd="0" presId="urn:microsoft.com/office/officeart/2005/8/layout/hierarchy1"/>
    <dgm:cxn modelId="{814B8892-4783-254D-B934-986765DB1251}" type="presParOf" srcId="{D2214EAB-4312-1449-8B71-36512DB9ED21}" destId="{8C85610B-3A97-6641-B8BC-478A36129C91}" srcOrd="2" destOrd="0" presId="urn:microsoft.com/office/officeart/2005/8/layout/hierarchy1"/>
    <dgm:cxn modelId="{B32D242C-7375-CA40-982C-CCEA502AD80D}" type="presParOf" srcId="{8C85610B-3A97-6641-B8BC-478A36129C91}" destId="{0FEF4E8D-3EEF-1142-9D66-8CD8148B5488}" srcOrd="0" destOrd="0" presId="urn:microsoft.com/office/officeart/2005/8/layout/hierarchy1"/>
    <dgm:cxn modelId="{B8086241-1592-5D4B-A237-01D933D53CCE}" type="presParOf" srcId="{0FEF4E8D-3EEF-1142-9D66-8CD8148B5488}" destId="{1424AB1D-3D50-8646-BF6E-1FB3A999FCF9}" srcOrd="0" destOrd="0" presId="urn:microsoft.com/office/officeart/2005/8/layout/hierarchy1"/>
    <dgm:cxn modelId="{8841C137-099E-6146-839F-760A48E43B3D}" type="presParOf" srcId="{0FEF4E8D-3EEF-1142-9D66-8CD8148B5488}" destId="{E66909DD-E975-7048-A91D-52E1107F8E29}" srcOrd="1" destOrd="0" presId="urn:microsoft.com/office/officeart/2005/8/layout/hierarchy1"/>
    <dgm:cxn modelId="{B7C196DD-0D4F-EB4E-8915-245D2452852C}" type="presParOf" srcId="{8C85610B-3A97-6641-B8BC-478A36129C91}" destId="{A79578F4-6F4B-B94F-B2B0-88B0E1E1D867}"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C513AA5-13C0-4047-89AE-F33C520E0CA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0E8B758C-480E-4CDB-8BF7-8AF27F61C38F}">
      <dgm:prSet custT="1"/>
      <dgm:spPr/>
      <dgm:t>
        <a:bodyPr/>
        <a:lstStyle/>
        <a:p>
          <a:r>
            <a:rPr lang="en-US" sz="2400" dirty="0">
              <a:latin typeface="Arial" panose="020B0604020202020204" pitchFamily="34" charset="0"/>
              <a:cs typeface="Arial" panose="020B0604020202020204" pitchFamily="34" charset="0"/>
            </a:rPr>
            <a:t>Both</a:t>
          </a:r>
          <a:r>
            <a:rPr lang="en-US" sz="2400" i="0" dirty="0">
              <a:latin typeface="Arial" panose="020B0604020202020204" pitchFamily="34" charset="0"/>
              <a:cs typeface="Arial" panose="020B0604020202020204" pitchFamily="34" charset="0"/>
            </a:rPr>
            <a:t> administrations establish the policy directions and standards for the statewide system including Community Mental Health Services Program (CMHSP) services </a:t>
          </a:r>
          <a:r>
            <a:rPr lang="en-US" sz="2400" dirty="0">
              <a:latin typeface="Arial" panose="020B0604020202020204" pitchFamily="34" charset="0"/>
              <a:cs typeface="Arial" panose="020B0604020202020204" pitchFamily="34" charset="0"/>
            </a:rPr>
            <a:t>for</a:t>
          </a:r>
          <a:r>
            <a:rPr lang="en-US" sz="2400" i="0" dirty="0">
              <a:latin typeface="Arial" panose="020B0604020202020204" pitchFamily="34" charset="0"/>
              <a:cs typeface="Arial" panose="020B0604020202020204" pitchFamily="34" charset="0"/>
            </a:rPr>
            <a:t> children and adults, substance </a:t>
          </a:r>
          <a:r>
            <a:rPr lang="en-US" sz="2400" dirty="0">
              <a:latin typeface="Arial" panose="020B0604020202020204" pitchFamily="34" charset="0"/>
              <a:cs typeface="Arial" panose="020B0604020202020204" pitchFamily="34" charset="0"/>
            </a:rPr>
            <a:t>a</a:t>
          </a:r>
          <a:r>
            <a:rPr lang="en-US" sz="2400" i="0" dirty="0">
              <a:latin typeface="Arial" panose="020B0604020202020204" pitchFamily="34" charset="0"/>
              <a:cs typeface="Arial" panose="020B0604020202020204" pitchFamily="34" charset="0"/>
            </a:rPr>
            <a:t>buse prevention and treatment, autism </a:t>
          </a:r>
          <a:r>
            <a:rPr lang="en-US" sz="2400" dirty="0">
              <a:latin typeface="Arial" panose="020B0604020202020204" pitchFamily="34" charset="0"/>
              <a:cs typeface="Arial" panose="020B0604020202020204" pitchFamily="34" charset="0"/>
            </a:rPr>
            <a:t>s</a:t>
          </a:r>
          <a:r>
            <a:rPr lang="en-US" sz="2400" i="0" dirty="0">
              <a:latin typeface="Arial" panose="020B0604020202020204" pitchFamily="34" charset="0"/>
              <a:cs typeface="Arial" panose="020B0604020202020204" pitchFamily="34" charset="0"/>
            </a:rPr>
            <a:t>ervices and problem gambling addiction services.</a:t>
          </a:r>
          <a:endParaRPr lang="en-US" sz="2400" dirty="0">
            <a:latin typeface="Arial" panose="020B0604020202020204" pitchFamily="34" charset="0"/>
            <a:cs typeface="Arial" panose="020B0604020202020204" pitchFamily="34" charset="0"/>
          </a:endParaRPr>
        </a:p>
      </dgm:t>
    </dgm:pt>
    <dgm:pt modelId="{7CB8F0AE-25A6-4EE2-B8E4-CD22F770221F}" type="parTrans" cxnId="{3D2E76D3-EB68-4F54-8B2C-FF411904E6E1}">
      <dgm:prSet/>
      <dgm:spPr/>
      <dgm:t>
        <a:bodyPr/>
        <a:lstStyle/>
        <a:p>
          <a:endParaRPr lang="en-US"/>
        </a:p>
      </dgm:t>
    </dgm:pt>
    <dgm:pt modelId="{C068D901-B709-4632-991C-4AD15E373037}" type="sibTrans" cxnId="{3D2E76D3-EB68-4F54-8B2C-FF411904E6E1}">
      <dgm:prSet/>
      <dgm:spPr/>
      <dgm:t>
        <a:bodyPr/>
        <a:lstStyle/>
        <a:p>
          <a:endParaRPr lang="en-US"/>
        </a:p>
      </dgm:t>
    </dgm:pt>
    <dgm:pt modelId="{327C2438-D83B-4E00-BD56-C3FD6A39DBF2}">
      <dgm:prSet custT="1"/>
      <dgm:spPr/>
      <dgm:t>
        <a:bodyPr/>
        <a:lstStyle/>
        <a:p>
          <a:r>
            <a:rPr lang="en-US" sz="2400" i="0" dirty="0">
              <a:latin typeface="Arial" panose="020B0604020202020204" pitchFamily="34" charset="0"/>
              <a:cs typeface="Arial" panose="020B0604020202020204" pitchFamily="34" charset="0"/>
            </a:rPr>
            <a:t>MDHHS contracts with Prepaid Inpatient Health Plans (PIHP) to provide behavioral health services to Michigan residents. The c</a:t>
          </a:r>
          <a:r>
            <a:rPr lang="en-US" sz="2400" dirty="0">
              <a:latin typeface="Arial" panose="020B0604020202020204" pitchFamily="34" charset="0"/>
              <a:cs typeface="Arial" panose="020B0604020202020204" pitchFamily="34" charset="0"/>
            </a:rPr>
            <a:t>ontract outlines the requirements related to the function of the PIHP and the PIHPs responsibilities related to the functioning of CMHSPs.</a:t>
          </a:r>
        </a:p>
      </dgm:t>
    </dgm:pt>
    <dgm:pt modelId="{4EA699A3-22AC-4C7F-BE04-6EA971CB824D}" type="parTrans" cxnId="{5720F445-98B8-4657-B79C-B43E8C808C9C}">
      <dgm:prSet/>
      <dgm:spPr/>
      <dgm:t>
        <a:bodyPr/>
        <a:lstStyle/>
        <a:p>
          <a:endParaRPr lang="en-US"/>
        </a:p>
      </dgm:t>
    </dgm:pt>
    <dgm:pt modelId="{B99C5FAD-FDF3-4218-B368-90C1F428E5BA}" type="sibTrans" cxnId="{5720F445-98B8-4657-B79C-B43E8C808C9C}">
      <dgm:prSet/>
      <dgm:spPr/>
      <dgm:t>
        <a:bodyPr/>
        <a:lstStyle/>
        <a:p>
          <a:endParaRPr lang="en-US"/>
        </a:p>
      </dgm:t>
    </dgm:pt>
    <dgm:pt modelId="{2EE58AE0-08D7-2442-AEC6-B0CA076C39E5}" type="pres">
      <dgm:prSet presAssocID="{8C513AA5-13C0-4047-89AE-F33C520E0CAF}" presName="hierChild1" presStyleCnt="0">
        <dgm:presLayoutVars>
          <dgm:chPref val="1"/>
          <dgm:dir/>
          <dgm:animOne val="branch"/>
          <dgm:animLvl val="lvl"/>
          <dgm:resizeHandles/>
        </dgm:presLayoutVars>
      </dgm:prSet>
      <dgm:spPr/>
    </dgm:pt>
    <dgm:pt modelId="{3B1C62C4-10AB-E341-909F-EC5FDD6C90D9}" type="pres">
      <dgm:prSet presAssocID="{0E8B758C-480E-4CDB-8BF7-8AF27F61C38F}" presName="hierRoot1" presStyleCnt="0"/>
      <dgm:spPr/>
    </dgm:pt>
    <dgm:pt modelId="{849F5D97-FFAB-1948-B3F0-C666E216873E}" type="pres">
      <dgm:prSet presAssocID="{0E8B758C-480E-4CDB-8BF7-8AF27F61C38F}" presName="composite" presStyleCnt="0"/>
      <dgm:spPr/>
    </dgm:pt>
    <dgm:pt modelId="{2CA209AD-4368-B143-A237-BC0EA3FB5A3F}" type="pres">
      <dgm:prSet presAssocID="{0E8B758C-480E-4CDB-8BF7-8AF27F61C38F}"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560E78AF-2320-C042-8E73-7734D01A7F4E}" type="pres">
      <dgm:prSet presAssocID="{0E8B758C-480E-4CDB-8BF7-8AF27F61C38F}" presName="text" presStyleLbl="fgAcc0" presStyleIdx="0" presStyleCnt="2" custScaleY="124276" custLinFactNeighborX="-6394" custLinFactNeighborY="-14448">
        <dgm:presLayoutVars>
          <dgm:chPref val="3"/>
        </dgm:presLayoutVars>
      </dgm:prSet>
      <dgm:spPr/>
    </dgm:pt>
    <dgm:pt modelId="{A02208D8-2763-CB47-BDA1-1F018FC0CCE3}" type="pres">
      <dgm:prSet presAssocID="{0E8B758C-480E-4CDB-8BF7-8AF27F61C38F}" presName="hierChild2" presStyleCnt="0"/>
      <dgm:spPr/>
    </dgm:pt>
    <dgm:pt modelId="{4DDCC588-F776-6343-A604-260E7849FCDF}" type="pres">
      <dgm:prSet presAssocID="{327C2438-D83B-4E00-BD56-C3FD6A39DBF2}" presName="hierRoot1" presStyleCnt="0"/>
      <dgm:spPr/>
    </dgm:pt>
    <dgm:pt modelId="{D338120A-6956-2B47-8ACB-12911DBBDC36}" type="pres">
      <dgm:prSet presAssocID="{327C2438-D83B-4E00-BD56-C3FD6A39DBF2}" presName="composite" presStyleCnt="0"/>
      <dgm:spPr/>
    </dgm:pt>
    <dgm:pt modelId="{65C819AD-3D7A-5B40-B77A-DF45FB40193F}" type="pres">
      <dgm:prSet presAssocID="{327C2438-D83B-4E00-BD56-C3FD6A39DBF2}"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dgm:spPr>
    </dgm:pt>
    <dgm:pt modelId="{DDC61868-C2E8-C34E-9363-AAA45C045FC2}" type="pres">
      <dgm:prSet presAssocID="{327C2438-D83B-4E00-BD56-C3FD6A39DBF2}" presName="text" presStyleLbl="fgAcc0" presStyleIdx="1" presStyleCnt="2" custScaleX="91158" custScaleY="124405" custLinFactNeighborX="-11663" custLinFactNeighborY="-9671">
        <dgm:presLayoutVars>
          <dgm:chPref val="3"/>
        </dgm:presLayoutVars>
      </dgm:prSet>
      <dgm:spPr/>
    </dgm:pt>
    <dgm:pt modelId="{6789BDA9-9694-2F4E-B439-EBB6E7470475}" type="pres">
      <dgm:prSet presAssocID="{327C2438-D83B-4E00-BD56-C3FD6A39DBF2}" presName="hierChild2" presStyleCnt="0"/>
      <dgm:spPr/>
    </dgm:pt>
  </dgm:ptLst>
  <dgm:cxnLst>
    <dgm:cxn modelId="{5720F445-98B8-4657-B79C-B43E8C808C9C}" srcId="{8C513AA5-13C0-4047-89AE-F33C520E0CAF}" destId="{327C2438-D83B-4E00-BD56-C3FD6A39DBF2}" srcOrd="1" destOrd="0" parTransId="{4EA699A3-22AC-4C7F-BE04-6EA971CB824D}" sibTransId="{B99C5FAD-FDF3-4218-B368-90C1F428E5BA}"/>
    <dgm:cxn modelId="{71E5F775-09A1-084B-9ED3-ACE96C38053A}" type="presOf" srcId="{0E8B758C-480E-4CDB-8BF7-8AF27F61C38F}" destId="{560E78AF-2320-C042-8E73-7734D01A7F4E}" srcOrd="0" destOrd="0" presId="urn:microsoft.com/office/officeart/2005/8/layout/hierarchy1"/>
    <dgm:cxn modelId="{A127A17C-4D72-714F-B77E-0108651DCA52}" type="presOf" srcId="{327C2438-D83B-4E00-BD56-C3FD6A39DBF2}" destId="{DDC61868-C2E8-C34E-9363-AAA45C045FC2}" srcOrd="0" destOrd="0" presId="urn:microsoft.com/office/officeart/2005/8/layout/hierarchy1"/>
    <dgm:cxn modelId="{DCB084B9-5A2A-6940-A0EA-E7101C4A5DA8}" type="presOf" srcId="{8C513AA5-13C0-4047-89AE-F33C520E0CAF}" destId="{2EE58AE0-08D7-2442-AEC6-B0CA076C39E5}" srcOrd="0" destOrd="0" presId="urn:microsoft.com/office/officeart/2005/8/layout/hierarchy1"/>
    <dgm:cxn modelId="{3D2E76D3-EB68-4F54-8B2C-FF411904E6E1}" srcId="{8C513AA5-13C0-4047-89AE-F33C520E0CAF}" destId="{0E8B758C-480E-4CDB-8BF7-8AF27F61C38F}" srcOrd="0" destOrd="0" parTransId="{7CB8F0AE-25A6-4EE2-B8E4-CD22F770221F}" sibTransId="{C068D901-B709-4632-991C-4AD15E373037}"/>
    <dgm:cxn modelId="{757C2373-8111-654E-9D93-0A3DB3B71FA9}" type="presParOf" srcId="{2EE58AE0-08D7-2442-AEC6-B0CA076C39E5}" destId="{3B1C62C4-10AB-E341-909F-EC5FDD6C90D9}" srcOrd="0" destOrd="0" presId="urn:microsoft.com/office/officeart/2005/8/layout/hierarchy1"/>
    <dgm:cxn modelId="{7C737986-E6CC-9B4B-BF13-77530DA73946}" type="presParOf" srcId="{3B1C62C4-10AB-E341-909F-EC5FDD6C90D9}" destId="{849F5D97-FFAB-1948-B3F0-C666E216873E}" srcOrd="0" destOrd="0" presId="urn:microsoft.com/office/officeart/2005/8/layout/hierarchy1"/>
    <dgm:cxn modelId="{61494479-0021-2F4B-8F27-D7B99E917999}" type="presParOf" srcId="{849F5D97-FFAB-1948-B3F0-C666E216873E}" destId="{2CA209AD-4368-B143-A237-BC0EA3FB5A3F}" srcOrd="0" destOrd="0" presId="urn:microsoft.com/office/officeart/2005/8/layout/hierarchy1"/>
    <dgm:cxn modelId="{3A73785A-C65E-C34E-B95B-4BA86D685DA6}" type="presParOf" srcId="{849F5D97-FFAB-1948-B3F0-C666E216873E}" destId="{560E78AF-2320-C042-8E73-7734D01A7F4E}" srcOrd="1" destOrd="0" presId="urn:microsoft.com/office/officeart/2005/8/layout/hierarchy1"/>
    <dgm:cxn modelId="{C3D0D9F6-8B0E-C242-9852-3749AC351F55}" type="presParOf" srcId="{3B1C62C4-10AB-E341-909F-EC5FDD6C90D9}" destId="{A02208D8-2763-CB47-BDA1-1F018FC0CCE3}" srcOrd="1" destOrd="0" presId="urn:microsoft.com/office/officeart/2005/8/layout/hierarchy1"/>
    <dgm:cxn modelId="{81EEC822-21AA-6844-B2B1-17250BC12256}" type="presParOf" srcId="{2EE58AE0-08D7-2442-AEC6-B0CA076C39E5}" destId="{4DDCC588-F776-6343-A604-260E7849FCDF}" srcOrd="1" destOrd="0" presId="urn:microsoft.com/office/officeart/2005/8/layout/hierarchy1"/>
    <dgm:cxn modelId="{61551501-9640-EC47-B9D0-F94EEEFE5C00}" type="presParOf" srcId="{4DDCC588-F776-6343-A604-260E7849FCDF}" destId="{D338120A-6956-2B47-8ACB-12911DBBDC36}" srcOrd="0" destOrd="0" presId="urn:microsoft.com/office/officeart/2005/8/layout/hierarchy1"/>
    <dgm:cxn modelId="{ACFF59B9-A132-534E-910B-B6590BCBC6BD}" type="presParOf" srcId="{D338120A-6956-2B47-8ACB-12911DBBDC36}" destId="{65C819AD-3D7A-5B40-B77A-DF45FB40193F}" srcOrd="0" destOrd="0" presId="urn:microsoft.com/office/officeart/2005/8/layout/hierarchy1"/>
    <dgm:cxn modelId="{1816A763-716E-4E42-B23A-1E640685C8C1}" type="presParOf" srcId="{D338120A-6956-2B47-8ACB-12911DBBDC36}" destId="{DDC61868-C2E8-C34E-9363-AAA45C045FC2}" srcOrd="1" destOrd="0" presId="urn:microsoft.com/office/officeart/2005/8/layout/hierarchy1"/>
    <dgm:cxn modelId="{9762DCFF-A907-5344-957D-655D4159D2CD}" type="presParOf" srcId="{4DDCC588-F776-6343-A604-260E7849FCDF}" destId="{6789BDA9-9694-2F4E-B439-EBB6E7470475}"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b="1" dirty="0">
              <a:latin typeface="Arial" panose="020B0604020202020204" pitchFamily="34" charset="0"/>
              <a:cs typeface="Arial" panose="020B0604020202020204" pitchFamily="34" charset="0"/>
            </a:rPr>
            <a:t>Oversight and Accountability</a:t>
          </a:r>
          <a:r>
            <a:rPr lang="en-US" sz="2000" dirty="0">
              <a:latin typeface="Arial" panose="020B0604020202020204" pitchFamily="34" charset="0"/>
              <a:cs typeface="Arial" panose="020B0604020202020204" pitchFamily="34" charset="0"/>
            </a:rPr>
            <a:t>: PIHPs play a critical role in monitoring compliance with HCBS standards, including regular audits and reviews of provider performance to ensure adherence to federal and state requirements.</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b="1" dirty="0">
              <a:latin typeface="Arial" panose="020B0604020202020204" pitchFamily="34" charset="0"/>
              <a:cs typeface="Arial" panose="020B0604020202020204" pitchFamily="34" charset="0"/>
            </a:rPr>
            <a:t>Review and Approve Plans</a:t>
          </a:r>
          <a:r>
            <a:rPr lang="en-US" sz="2000" dirty="0">
              <a:latin typeface="Arial" panose="020B0604020202020204" pitchFamily="34" charset="0"/>
              <a:cs typeface="Arial" panose="020B0604020202020204" pitchFamily="34" charset="0"/>
            </a:rPr>
            <a:t>: PIHPs are tasked with ensuring that IPOS developed by CMHSPs meet HCBS requirements, including the documentation and justification of any modifications or restrictions implemented for health and safety reasons.</a:t>
          </a:r>
          <a:r>
            <a:rPr lang="en-US" sz="24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pPr>
            <a:lnSpc>
              <a:spcPct val="100000"/>
            </a:lnSpc>
          </a:pPr>
          <a:r>
            <a:rPr lang="en-US" sz="2000" b="1" dirty="0">
              <a:latin typeface="Arial" panose="020B0604020202020204" pitchFamily="34" charset="0"/>
              <a:cs typeface="Arial" panose="020B0604020202020204" pitchFamily="34" charset="0"/>
            </a:rPr>
            <a:t>Corrective Actions and Performance Improvement</a:t>
          </a:r>
          <a:r>
            <a:rPr lang="en-US" sz="2000" dirty="0">
              <a:latin typeface="Arial" panose="020B0604020202020204" pitchFamily="34" charset="0"/>
              <a:cs typeface="Arial" panose="020B0604020202020204" pitchFamily="34" charset="0"/>
            </a:rPr>
            <a:t>: When issues of non-compliance are identified, PIHPs work with CMHSPs and providers to implement corrective actions and improve service quality, ensuring services are delivered in accordance with HCBS requirements. </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a:solidFill>
          <a:schemeClr val="accent1">
            <a:tint val="40000"/>
            <a:hueOff val="0"/>
            <a:satOff val="0"/>
            <a:lumOff val="0"/>
          </a:schemeClr>
        </a:solidFill>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3"/>
      <dgm:spPr/>
    </dgm:pt>
    <dgm:pt modelId="{E0932BC2-B1A1-421F-A7AE-5386E7ED9F1F}" type="pres">
      <dgm:prSet presAssocID="{0C579FDB-22F3-4963-A208-0F6799DB8BE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3">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3"/>
      <dgm:spPr/>
    </dgm:pt>
    <dgm:pt modelId="{6A9FB765-1405-4199-B1EA-568705E99222}" type="pres">
      <dgm:prSet presAssocID="{870C341A-B397-4E5F-98FF-63B038EA7302}"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3" custScaleX="100301">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b="1" dirty="0">
              <a:latin typeface="Arial" panose="020B0604020202020204" pitchFamily="34" charset="0"/>
              <a:cs typeface="Arial" panose="020B0604020202020204" pitchFamily="34" charset="0"/>
            </a:rPr>
            <a:t>Ensuring Compliance</a:t>
          </a:r>
          <a:r>
            <a:rPr lang="en-US" sz="2000" dirty="0">
              <a:latin typeface="Arial" panose="020B0604020202020204" pitchFamily="34" charset="0"/>
              <a:cs typeface="Arial" panose="020B0604020202020204" pitchFamily="34" charset="0"/>
            </a:rPr>
            <a:t>: CMHSPs are responsible for ensuring HCBS settings meet all federal and state requirements, including privacy, dignity, freedom of choice and integration into the broader community.</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b="1" dirty="0">
              <a:latin typeface="Arial" panose="020B0604020202020204" pitchFamily="34" charset="0"/>
              <a:cs typeface="Arial" panose="020B0604020202020204" pitchFamily="34" charset="0"/>
            </a:rPr>
            <a:t>Ongoing Evaluation</a:t>
          </a:r>
          <a:r>
            <a:rPr lang="en-US" sz="2000" dirty="0">
              <a:latin typeface="Arial" panose="020B0604020202020204" pitchFamily="34" charset="0"/>
              <a:cs typeface="Arial" panose="020B0604020202020204" pitchFamily="34" charset="0"/>
            </a:rPr>
            <a:t>: CMHSPs must regularly monitor and assess services to confirm compliance with HCBS rules, especially regarding any restrictions in service delivery, which must be justified and documented in the IPOS.</a:t>
          </a:r>
          <a:r>
            <a:rPr lang="en-US" sz="24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pPr>
            <a:lnSpc>
              <a:spcPct val="100000"/>
            </a:lnSpc>
          </a:pPr>
          <a:r>
            <a:rPr lang="en-US" sz="2000" b="1" dirty="0">
              <a:latin typeface="Arial" panose="020B0604020202020204" pitchFamily="34" charset="0"/>
              <a:cs typeface="Arial" panose="020B0604020202020204" pitchFamily="34" charset="0"/>
            </a:rPr>
            <a:t>Corrective Actions</a:t>
          </a:r>
          <a:r>
            <a:rPr lang="en-US" sz="2000" dirty="0">
              <a:latin typeface="Arial" panose="020B0604020202020204" pitchFamily="34" charset="0"/>
              <a:cs typeface="Arial" panose="020B0604020202020204" pitchFamily="34" charset="0"/>
            </a:rPr>
            <a:t>: When issues of non-compliance are identified, CMHSPs take corrective actions to align services with HCBS standards and support participant rights.</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3"/>
      <dgm:spPr/>
    </dgm:pt>
    <dgm:pt modelId="{E0932BC2-B1A1-421F-A7AE-5386E7ED9F1F}" type="pres">
      <dgm:prSet presAssocID="{0C579FDB-22F3-4963-A208-0F6799DB8BE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3">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3"/>
      <dgm:spPr/>
    </dgm:pt>
    <dgm:pt modelId="{6A9FB765-1405-4199-B1EA-568705E99222}" type="pres">
      <dgm:prSet presAssocID="{870C341A-B397-4E5F-98FF-63B038EA7302}"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3">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b="1" dirty="0">
              <a:latin typeface="Arial" panose="020B0604020202020204" pitchFamily="34" charset="0"/>
              <a:cs typeface="Arial" panose="020B0604020202020204" pitchFamily="34" charset="0"/>
            </a:rPr>
            <a:t>Monitoring for Quality and Compliance</a:t>
          </a:r>
          <a:r>
            <a:rPr lang="en-US" sz="2000" dirty="0">
              <a:latin typeface="Arial" panose="020B0604020202020204" pitchFamily="34" charset="0"/>
              <a:cs typeface="Arial" panose="020B0604020202020204" pitchFamily="34" charset="0"/>
            </a:rPr>
            <a:t>: Case Managers/Supports Coordinators (CM/SCs) regularly monitor the implementation of services to ensure compliance with HCBS Final Rule requirements. This includes ensuring services promote integration into the community and do not restrict individual rights unless the required modification requirements have been fulfilled in the individuals IPOS</a:t>
          </a:r>
          <a:r>
            <a:rPr lang="en-US" sz="2400" dirty="0">
              <a:latin typeface="Arial" panose="020B0604020202020204" pitchFamily="34" charset="0"/>
              <a:cs typeface="Arial" panose="020B0604020202020204" pitchFamily="34" charset="0"/>
            </a:rPr>
            <a:t>.</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b="1" dirty="0">
              <a:latin typeface="Arial" panose="020B0604020202020204" pitchFamily="34" charset="0"/>
              <a:cs typeface="Arial" panose="020B0604020202020204" pitchFamily="34" charset="0"/>
            </a:rPr>
            <a:t>Progress Review and Reporting</a:t>
          </a:r>
          <a:r>
            <a:rPr lang="en-US" sz="2000" dirty="0">
              <a:latin typeface="Arial" panose="020B0604020202020204" pitchFamily="34" charset="0"/>
              <a:cs typeface="Arial" panose="020B0604020202020204" pitchFamily="34" charset="0"/>
            </a:rPr>
            <a:t>: CM/SCs are responsible for tracking and documenting the individual’s progress toward the goals outlined in the IPOS. They report on outcomes and make timely adjustments to the IPOS to reflect any changes in needs, preferences or circumstances. </a:t>
          </a:r>
        </a:p>
      </dgm:t>
    </dgm:pt>
    <dgm:pt modelId="{53E30854-3401-4FA4-AA4C-6AE23BEE6F79}" type="sibTrans" cxnId="{4124D9FF-2E68-4976-B628-4700AF4E5214}">
      <dgm:prSet/>
      <dgm:spPr/>
      <dgm:t>
        <a:bodyPr/>
        <a:lstStyle/>
        <a:p>
          <a:endParaRPr lang="en-US"/>
        </a:p>
      </dgm:t>
    </dgm:pt>
    <dgm:pt modelId="{A1928FDC-B6C6-4819-A0EA-5B84831AB14D}" type="parTrans" cxnId="{4124D9FF-2E68-4976-B628-4700AF4E5214}">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2" custScaleY="100000"/>
      <dgm:spPr/>
    </dgm:pt>
    <dgm:pt modelId="{8F400713-265D-48A4-9CF5-961694F758EA}" type="pres">
      <dgm:prSet presAssocID="{B1F5B98B-E294-43CF-8C63-A92C24AAF17A}" presName="iconRect" presStyleLbl="node1" presStyleIdx="0"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2" custScaleX="113430">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2"/>
      <dgm:spPr/>
    </dgm:pt>
    <dgm:pt modelId="{E0932BC2-B1A1-421F-A7AE-5386E7ED9F1F}" type="pres">
      <dgm:prSet presAssocID="{0C579FDB-22F3-4963-A208-0F6799DB8BE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2" custAng="0" custScaleX="105270" custScaleY="99361">
        <dgm:presLayoutVars>
          <dgm:chMax val="0"/>
          <dgm:chPref val="0"/>
        </dgm:presLayoutVars>
      </dgm:prSet>
      <dgm:spPr/>
    </dgm:pt>
  </dgm:ptLst>
  <dgm:cxnL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400" b="1" dirty="0">
              <a:latin typeface="Arial" panose="020B0604020202020204" pitchFamily="34" charset="0"/>
              <a:cs typeface="Arial" panose="020B0604020202020204" pitchFamily="34" charset="0"/>
            </a:rPr>
            <a:t>Ensuring Accountability</a:t>
          </a:r>
          <a:r>
            <a:rPr lang="en-US" sz="2400" dirty="0">
              <a:latin typeface="Arial" panose="020B0604020202020204" pitchFamily="34" charset="0"/>
              <a:cs typeface="Arial" panose="020B0604020202020204" pitchFamily="34" charset="0"/>
            </a:rPr>
            <a:t>: CM/SCs ensure service providers are delivering high-quality care in accordance with HCBS standards. They are also responsible for identifying and addressing any areas of concern or non-compliance.</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400" b="1" dirty="0">
              <a:latin typeface="Arial" panose="020B0604020202020204" pitchFamily="34" charset="0"/>
              <a:cs typeface="Arial" panose="020B0604020202020204" pitchFamily="34" charset="0"/>
            </a:rPr>
            <a:t>Service Documentation:</a:t>
          </a:r>
          <a:r>
            <a:rPr lang="en-US" sz="2400" dirty="0">
              <a:latin typeface="Arial" panose="020B0604020202020204" pitchFamily="34" charset="0"/>
              <a:cs typeface="Arial" panose="020B0604020202020204" pitchFamily="34" charset="0"/>
            </a:rPr>
            <a:t> CM/SCs ensure activities are consistently documented and that the quality of services and supports, as well as the individual’s health and safety, are regularly monitored.</a:t>
          </a:r>
        </a:p>
      </dgm:t>
    </dgm:pt>
    <dgm:pt modelId="{53E30854-3401-4FA4-AA4C-6AE23BEE6F79}" type="sibTrans" cxnId="{4124D9FF-2E68-4976-B628-4700AF4E5214}">
      <dgm:prSet/>
      <dgm:spPr/>
      <dgm:t>
        <a:bodyPr/>
        <a:lstStyle/>
        <a:p>
          <a:endParaRPr lang="en-US"/>
        </a:p>
      </dgm:t>
    </dgm:pt>
    <dgm:pt modelId="{A1928FDC-B6C6-4819-A0EA-5B84831AB14D}" type="parTrans" cxnId="{4124D9FF-2E68-4976-B628-4700AF4E5214}">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2"/>
      <dgm:spPr/>
    </dgm:pt>
    <dgm:pt modelId="{8F400713-265D-48A4-9CF5-961694F758EA}" type="pres">
      <dgm:prSet presAssocID="{B1F5B98B-E294-43CF-8C63-A92C24AAF17A}" presName="iconRect" presStyleLbl="node1" presStyleIdx="0"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2" custScaleX="102417">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2"/>
      <dgm:spPr/>
    </dgm:pt>
    <dgm:pt modelId="{E0932BC2-B1A1-421F-A7AE-5386E7ED9F1F}" type="pres">
      <dgm:prSet presAssocID="{0C579FDB-22F3-4963-A208-0F6799DB8BE3}"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2">
        <dgm:presLayoutVars>
          <dgm:chMax val="0"/>
          <dgm:chPref val="0"/>
        </dgm:presLayoutVars>
      </dgm:prSet>
      <dgm:spPr/>
    </dgm:pt>
  </dgm:ptLst>
  <dgm:cxnL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3909E7A-980E-4AAC-86D2-F7EE7FCDFCAA}" type="doc">
      <dgm:prSet loTypeId="urn:microsoft.com/office/officeart/2016/7/layout/RepeatingBendingProcessNew" loCatId="process" qsTypeId="urn:microsoft.com/office/officeart/2005/8/quickstyle/simple2" qsCatId="simple" csTypeId="urn:microsoft.com/office/officeart/2005/8/colors/accent3_2" csCatId="accent3" phldr="1"/>
      <dgm:spPr/>
      <dgm:t>
        <a:bodyPr/>
        <a:lstStyle/>
        <a:p>
          <a:endParaRPr lang="en-US"/>
        </a:p>
      </dgm:t>
    </dgm:pt>
    <dgm:pt modelId="{96EC2B17-55A5-478E-A932-E2B3B96A7B1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 individual and their family member or support network.</a:t>
          </a:r>
        </a:p>
      </dgm:t>
    </dgm:pt>
    <dgm:pt modelId="{EEEC4FB7-666D-418E-9A27-9073C556C230}" type="parTrans" cxnId="{42461519-9E11-40B4-8BB1-0DF497600823}">
      <dgm:prSet/>
      <dgm:spPr/>
      <dgm:t>
        <a:bodyPr/>
        <a:lstStyle/>
        <a:p>
          <a:endParaRPr lang="en-US"/>
        </a:p>
      </dgm:t>
    </dgm:pt>
    <dgm:pt modelId="{9D91DB59-8113-40FE-9D6F-F5417D1C9C22}" type="sibTrans" cxnId="{42461519-9E11-40B4-8BB1-0DF497600823}">
      <dgm:prSet/>
      <dgm:spPr/>
      <dgm:t>
        <a:bodyPr/>
        <a:lstStyle/>
        <a:p>
          <a:endParaRPr lang="en-US" dirty="0"/>
        </a:p>
      </dgm:t>
    </dgm:pt>
    <dgm:pt modelId="{4CB84858-C13D-4ED4-9FDD-126AF56EC2A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Direct care workers &amp; supervisors</a:t>
          </a:r>
          <a:endParaRPr lang="en-US" sz="2400" dirty="0">
            <a:solidFill>
              <a:schemeClr val="tx1"/>
            </a:solidFill>
            <a:latin typeface="Arial" panose="020B0604020202020204" pitchFamily="34" charset="0"/>
            <a:cs typeface="Arial" panose="020B0604020202020204" pitchFamily="34" charset="0"/>
          </a:endParaRPr>
        </a:p>
      </dgm:t>
    </dgm:pt>
    <dgm:pt modelId="{32F8B337-A83F-4B6A-81D3-1AF51C2CD11B}" type="parTrans" cxnId="{A1D1EA97-77C0-43E3-A85D-433FBFCF37F0}">
      <dgm:prSet/>
      <dgm:spPr/>
      <dgm:t>
        <a:bodyPr/>
        <a:lstStyle/>
        <a:p>
          <a:endParaRPr lang="en-US"/>
        </a:p>
      </dgm:t>
    </dgm:pt>
    <dgm:pt modelId="{C9D5F445-E0B7-4B1A-8A23-D6122A0C835D}" type="sibTrans" cxnId="{A1D1EA97-77C0-43E3-A85D-433FBFCF37F0}">
      <dgm:prSet/>
      <dgm:spPr/>
      <dgm:t>
        <a:bodyPr/>
        <a:lstStyle/>
        <a:p>
          <a:endParaRPr lang="en-US" dirty="0"/>
        </a:p>
      </dgm:t>
    </dgm:pt>
    <dgm:pt modelId="{5572288E-7662-4525-B101-7E491A49448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 providers and provider agencies</a:t>
          </a:r>
          <a:r>
            <a:rPr lang="en-US" sz="2400" dirty="0">
              <a:solidFill>
                <a:schemeClr val="tx1"/>
              </a:solidFill>
              <a:latin typeface="Arial" panose="020B0604020202020204" pitchFamily="34" charset="0"/>
              <a:cs typeface="Arial" panose="020B0604020202020204" pitchFamily="34" charset="0"/>
            </a:rPr>
            <a:t>.</a:t>
          </a:r>
        </a:p>
      </dgm:t>
    </dgm:pt>
    <dgm:pt modelId="{F4B2ECD9-A7CF-4D1E-A97D-9809ABEA60F1}" type="parTrans" cxnId="{D2BB7608-09B2-4109-857F-087E500F2183}">
      <dgm:prSet/>
      <dgm:spPr/>
      <dgm:t>
        <a:bodyPr/>
        <a:lstStyle/>
        <a:p>
          <a:endParaRPr lang="en-US"/>
        </a:p>
      </dgm:t>
    </dgm:pt>
    <dgm:pt modelId="{6C14A957-A436-4B4D-A6CC-CD05CA5F927F}" type="sibTrans" cxnId="{D2BB7608-09B2-4109-857F-087E500F2183}">
      <dgm:prSet/>
      <dgm:spPr/>
      <dgm:t>
        <a:bodyPr/>
        <a:lstStyle/>
        <a:p>
          <a:endParaRPr lang="en-US" dirty="0"/>
        </a:p>
      </dgm:t>
    </dgm:pt>
    <dgm:pt modelId="{1ACD288C-A5A1-4440-BE3C-75B4194D0C7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Community partners</a:t>
          </a:r>
          <a:r>
            <a:rPr lang="en-US" sz="2400" dirty="0">
              <a:solidFill>
                <a:schemeClr val="tx1"/>
              </a:solidFill>
              <a:latin typeface="Arial" panose="020B0604020202020204" pitchFamily="34" charset="0"/>
              <a:cs typeface="Arial" panose="020B0604020202020204" pitchFamily="34" charset="0"/>
            </a:rPr>
            <a:t>.</a:t>
          </a:r>
        </a:p>
      </dgm:t>
    </dgm:pt>
    <dgm:pt modelId="{56D26A66-210A-431B-A106-A7880D8A8873}" type="parTrans" cxnId="{A5B2ACD3-1540-45C0-9263-0020E8DFB9D7}">
      <dgm:prSet/>
      <dgm:spPr/>
      <dgm:t>
        <a:bodyPr/>
        <a:lstStyle/>
        <a:p>
          <a:endParaRPr lang="en-US"/>
        </a:p>
      </dgm:t>
    </dgm:pt>
    <dgm:pt modelId="{C463AD50-100C-48C6-B254-B92CEEBFD36A}" type="sibTrans" cxnId="{A5B2ACD3-1540-45C0-9263-0020E8DFB9D7}">
      <dgm:prSet/>
      <dgm:spPr/>
      <dgm:t>
        <a:bodyPr/>
        <a:lstStyle/>
        <a:p>
          <a:endParaRPr lang="en-US" dirty="0"/>
        </a:p>
      </dgm:t>
    </dgm:pt>
    <dgm:pt modelId="{D2323A76-DADD-479C-BFF8-8DBA2DC98F57}">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CM/SCs</a:t>
          </a:r>
          <a:r>
            <a:rPr lang="en-US" sz="2300" dirty="0">
              <a:solidFill>
                <a:schemeClr val="tx1"/>
              </a:solidFill>
              <a:latin typeface="Arial" panose="020B0604020202020204" pitchFamily="34" charset="0"/>
              <a:cs typeface="Arial" panose="020B0604020202020204" pitchFamily="34" charset="0"/>
            </a:rPr>
            <a:t>.</a:t>
          </a:r>
        </a:p>
      </dgm:t>
    </dgm:pt>
    <dgm:pt modelId="{23FE69DE-75C3-433C-9AB7-03711D545AEE}" type="parTrans" cxnId="{94090EB6-BDAE-44A5-A4B1-54F016206C8A}">
      <dgm:prSet/>
      <dgm:spPr/>
      <dgm:t>
        <a:bodyPr/>
        <a:lstStyle/>
        <a:p>
          <a:endParaRPr lang="en-US"/>
        </a:p>
      </dgm:t>
    </dgm:pt>
    <dgm:pt modelId="{51C62167-4056-42DA-AC74-6DE3CD10CDA0}" type="sibTrans" cxnId="{94090EB6-BDAE-44A5-A4B1-54F016206C8A}">
      <dgm:prSet/>
      <dgm:spPr/>
      <dgm:t>
        <a:bodyPr/>
        <a:lstStyle/>
        <a:p>
          <a:endParaRPr lang="en-US" dirty="0"/>
        </a:p>
      </dgm:t>
    </dgm:pt>
    <dgm:pt modelId="{DCEDF200-E40C-4B0E-A888-D6860EABEDD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CMHSP and PIHP quality and contract  oversite staff.</a:t>
          </a:r>
        </a:p>
      </dgm:t>
    </dgm:pt>
    <dgm:pt modelId="{D65756F5-B9D4-4414-BB70-1C26A83464AD}" type="parTrans" cxnId="{388F7D73-E171-4FF0-BDFF-6270F5EE5B86}">
      <dgm:prSet/>
      <dgm:spPr/>
      <dgm:t>
        <a:bodyPr/>
        <a:lstStyle/>
        <a:p>
          <a:endParaRPr lang="en-US"/>
        </a:p>
      </dgm:t>
    </dgm:pt>
    <dgm:pt modelId="{21A7F66E-B321-41F4-BE70-6892FAB51D2B}" type="sibTrans" cxnId="{388F7D73-E171-4FF0-BDFF-6270F5EE5B86}">
      <dgm:prSet/>
      <dgm:spPr/>
      <dgm:t>
        <a:bodyPr/>
        <a:lstStyle/>
        <a:p>
          <a:endParaRPr lang="en-US" dirty="0"/>
        </a:p>
      </dgm:t>
    </dgm:pt>
    <dgm:pt modelId="{2448D157-2E9D-4A65-85F2-FEC3174F08A1}">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MDHHS HCBS staff</a:t>
          </a:r>
          <a:r>
            <a:rPr lang="en-US" sz="2300" dirty="0">
              <a:solidFill>
                <a:schemeClr val="tx1"/>
              </a:solidFill>
              <a:latin typeface="Arial" panose="020B0604020202020204" pitchFamily="34" charset="0"/>
              <a:cs typeface="Arial" panose="020B0604020202020204" pitchFamily="34" charset="0"/>
            </a:rPr>
            <a:t>.</a:t>
          </a:r>
        </a:p>
      </dgm:t>
    </dgm:pt>
    <dgm:pt modelId="{7A8C76EB-6336-4DE9-9D64-F31B651197D8}" type="parTrans" cxnId="{1C134B3A-5E33-45A4-BBCA-1843BF13EEBC}">
      <dgm:prSet/>
      <dgm:spPr/>
      <dgm:t>
        <a:bodyPr/>
        <a:lstStyle/>
        <a:p>
          <a:endParaRPr lang="en-US"/>
        </a:p>
      </dgm:t>
    </dgm:pt>
    <dgm:pt modelId="{101D5457-A898-4882-9B7B-47DF5D076EAD}" type="sibTrans" cxnId="{1C134B3A-5E33-45A4-BBCA-1843BF13EEBC}">
      <dgm:prSet/>
      <dgm:spPr/>
      <dgm:t>
        <a:bodyPr/>
        <a:lstStyle/>
        <a:p>
          <a:endParaRPr lang="en-US" dirty="0"/>
        </a:p>
      </dgm:t>
    </dgm:pt>
    <dgm:pt modelId="{FE6E7FF4-3319-476D-9061-8C2620DEA62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MDHHS site review staff.</a:t>
          </a:r>
        </a:p>
      </dgm:t>
    </dgm:pt>
    <dgm:pt modelId="{7456AA37-63AE-4A7E-BFDB-877376C10CF0}" type="parTrans" cxnId="{AE6492C0-9CD4-4728-9119-F9BC8795AD29}">
      <dgm:prSet/>
      <dgm:spPr/>
      <dgm:t>
        <a:bodyPr/>
        <a:lstStyle/>
        <a:p>
          <a:endParaRPr lang="en-US"/>
        </a:p>
      </dgm:t>
    </dgm:pt>
    <dgm:pt modelId="{3736B526-DEA1-4520-8922-E5E73F5C2965}" type="sibTrans" cxnId="{AE6492C0-9CD4-4728-9119-F9BC8795AD29}">
      <dgm:prSet/>
      <dgm:spPr/>
      <dgm:t>
        <a:bodyPr/>
        <a:lstStyle/>
        <a:p>
          <a:endParaRPr lang="en-US"/>
        </a:p>
      </dgm:t>
    </dgm:pt>
    <dgm:pt modelId="{BEB01C4E-BE9A-684A-8847-BA8F84A2FC1D}" type="pres">
      <dgm:prSet presAssocID="{D3909E7A-980E-4AAC-86D2-F7EE7FCDFCAA}" presName="Name0" presStyleCnt="0">
        <dgm:presLayoutVars>
          <dgm:dir/>
          <dgm:resizeHandles val="exact"/>
        </dgm:presLayoutVars>
      </dgm:prSet>
      <dgm:spPr/>
    </dgm:pt>
    <dgm:pt modelId="{91F2F0ED-2A9F-E341-93F0-9A3B416B14E5}" type="pres">
      <dgm:prSet presAssocID="{96EC2B17-55A5-478E-A932-E2B3B96A7B19}" presName="node" presStyleLbl="node1" presStyleIdx="0" presStyleCnt="8" custScaleY="229553">
        <dgm:presLayoutVars>
          <dgm:bulletEnabled val="1"/>
        </dgm:presLayoutVars>
      </dgm:prSet>
      <dgm:spPr/>
    </dgm:pt>
    <dgm:pt modelId="{33B37FCC-D030-E746-A519-D97A4B9F97A2}" type="pres">
      <dgm:prSet presAssocID="{9D91DB59-8113-40FE-9D6F-F5417D1C9C22}" presName="sibTrans" presStyleLbl="sibTrans1D1" presStyleIdx="0" presStyleCnt="7"/>
      <dgm:spPr/>
    </dgm:pt>
    <dgm:pt modelId="{82DF6490-382E-3C4E-8E1C-2117CD9AB638}" type="pres">
      <dgm:prSet presAssocID="{9D91DB59-8113-40FE-9D6F-F5417D1C9C22}" presName="connectorText" presStyleLbl="sibTrans1D1" presStyleIdx="0" presStyleCnt="7"/>
      <dgm:spPr/>
    </dgm:pt>
    <dgm:pt modelId="{7D4061AE-82CF-0E48-AF07-1386BEED870F}" type="pres">
      <dgm:prSet presAssocID="{4CB84858-C13D-4ED4-9FDD-126AF56EC2A4}" presName="node" presStyleLbl="node1" presStyleIdx="1" presStyleCnt="8" custScaleY="203525">
        <dgm:presLayoutVars>
          <dgm:bulletEnabled val="1"/>
        </dgm:presLayoutVars>
      </dgm:prSet>
      <dgm:spPr/>
    </dgm:pt>
    <dgm:pt modelId="{88298B31-E65B-2B4D-A323-50C0F89DF30D}" type="pres">
      <dgm:prSet presAssocID="{C9D5F445-E0B7-4B1A-8A23-D6122A0C835D}" presName="sibTrans" presStyleLbl="sibTrans1D1" presStyleIdx="1" presStyleCnt="7"/>
      <dgm:spPr/>
    </dgm:pt>
    <dgm:pt modelId="{206650F9-3B6C-9542-B5D1-E208EEEA4EEF}" type="pres">
      <dgm:prSet presAssocID="{C9D5F445-E0B7-4B1A-8A23-D6122A0C835D}" presName="connectorText" presStyleLbl="sibTrans1D1" presStyleIdx="1" presStyleCnt="7"/>
      <dgm:spPr/>
    </dgm:pt>
    <dgm:pt modelId="{023B500A-462C-D44D-80FF-EFD872580D85}" type="pres">
      <dgm:prSet presAssocID="{5572288E-7662-4525-B101-7E491A494489}" presName="node" presStyleLbl="node1" presStyleIdx="2" presStyleCnt="8" custScaleX="110000" custScaleY="158429" custLinFactNeighborX="824">
        <dgm:presLayoutVars>
          <dgm:bulletEnabled val="1"/>
        </dgm:presLayoutVars>
      </dgm:prSet>
      <dgm:spPr/>
    </dgm:pt>
    <dgm:pt modelId="{2DAE7C51-A352-F041-8814-F00FB39B828F}" type="pres">
      <dgm:prSet presAssocID="{6C14A957-A436-4B4D-A6CC-CD05CA5F927F}" presName="sibTrans" presStyleLbl="sibTrans1D1" presStyleIdx="2" presStyleCnt="7"/>
      <dgm:spPr/>
    </dgm:pt>
    <dgm:pt modelId="{22A098D4-2531-C340-8AE2-88904BAF2B1D}" type="pres">
      <dgm:prSet presAssocID="{6C14A957-A436-4B4D-A6CC-CD05CA5F927F}" presName="connectorText" presStyleLbl="sibTrans1D1" presStyleIdx="2" presStyleCnt="7"/>
      <dgm:spPr/>
    </dgm:pt>
    <dgm:pt modelId="{C4626EAC-90E1-D548-90B2-DB8BA4230735}" type="pres">
      <dgm:prSet presAssocID="{1ACD288C-A5A1-4440-BE3C-75B4194D0C70}" presName="node" presStyleLbl="node1" presStyleIdx="3" presStyleCnt="8">
        <dgm:presLayoutVars>
          <dgm:bulletEnabled val="1"/>
        </dgm:presLayoutVars>
      </dgm:prSet>
      <dgm:spPr/>
    </dgm:pt>
    <dgm:pt modelId="{F2ACD66C-3794-CC46-BDBB-3684F480E4F6}" type="pres">
      <dgm:prSet presAssocID="{C463AD50-100C-48C6-B254-B92CEEBFD36A}" presName="sibTrans" presStyleLbl="sibTrans1D1" presStyleIdx="3" presStyleCnt="7"/>
      <dgm:spPr/>
    </dgm:pt>
    <dgm:pt modelId="{E9CB9AE3-327D-484E-9342-8683085EE8FA}" type="pres">
      <dgm:prSet presAssocID="{C463AD50-100C-48C6-B254-B92CEEBFD36A}" presName="connectorText" presStyleLbl="sibTrans1D1" presStyleIdx="3" presStyleCnt="7"/>
      <dgm:spPr/>
    </dgm:pt>
    <dgm:pt modelId="{00E225AC-A36B-674C-827E-CD279A0BDFF5}" type="pres">
      <dgm:prSet presAssocID="{D2323A76-DADD-479C-BFF8-8DBA2DC98F57}" presName="node" presStyleLbl="node1" presStyleIdx="4" presStyleCnt="8" custAng="0" custScaleY="118801" custLinFactNeighborX="-1727" custLinFactNeighborY="5756">
        <dgm:presLayoutVars>
          <dgm:bulletEnabled val="1"/>
        </dgm:presLayoutVars>
      </dgm:prSet>
      <dgm:spPr/>
    </dgm:pt>
    <dgm:pt modelId="{49BDBBC2-A830-1345-9DC6-26030A7AE822}" type="pres">
      <dgm:prSet presAssocID="{51C62167-4056-42DA-AC74-6DE3CD10CDA0}" presName="sibTrans" presStyleLbl="sibTrans1D1" presStyleIdx="4" presStyleCnt="7"/>
      <dgm:spPr/>
    </dgm:pt>
    <dgm:pt modelId="{2C008BEE-3891-B141-BCC9-79742FB5CCEA}" type="pres">
      <dgm:prSet presAssocID="{51C62167-4056-42DA-AC74-6DE3CD10CDA0}" presName="connectorText" presStyleLbl="sibTrans1D1" presStyleIdx="4" presStyleCnt="7"/>
      <dgm:spPr/>
    </dgm:pt>
    <dgm:pt modelId="{6D7A1551-C5E4-8747-B8D1-529ADE8C1AC3}" type="pres">
      <dgm:prSet presAssocID="{DCEDF200-E40C-4B0E-A888-D6860EABEDD3}" presName="node" presStyleLbl="node1" presStyleIdx="5" presStyleCnt="8" custScaleY="193816">
        <dgm:presLayoutVars>
          <dgm:bulletEnabled val="1"/>
        </dgm:presLayoutVars>
      </dgm:prSet>
      <dgm:spPr/>
    </dgm:pt>
    <dgm:pt modelId="{82C17B2A-9F4D-CE47-B0E1-A62EF42DAB63}" type="pres">
      <dgm:prSet presAssocID="{21A7F66E-B321-41F4-BE70-6892FAB51D2B}" presName="sibTrans" presStyleLbl="sibTrans1D1" presStyleIdx="5" presStyleCnt="7"/>
      <dgm:spPr/>
    </dgm:pt>
    <dgm:pt modelId="{46A69AE7-DDD2-B64E-81B4-DF3672D557A6}" type="pres">
      <dgm:prSet presAssocID="{21A7F66E-B321-41F4-BE70-6892FAB51D2B}" presName="connectorText" presStyleLbl="sibTrans1D1" presStyleIdx="5" presStyleCnt="7"/>
      <dgm:spPr/>
    </dgm:pt>
    <dgm:pt modelId="{A9DCA41F-8071-F34B-947E-7DC50F520BA8}" type="pres">
      <dgm:prSet presAssocID="{2448D157-2E9D-4A65-85F2-FEC3174F08A1}" presName="node" presStyleLbl="node1" presStyleIdx="6" presStyleCnt="8" custLinFactNeighborX="969" custLinFactNeighborY="2374">
        <dgm:presLayoutVars>
          <dgm:bulletEnabled val="1"/>
        </dgm:presLayoutVars>
      </dgm:prSet>
      <dgm:spPr/>
    </dgm:pt>
    <dgm:pt modelId="{1BF2B63A-C4A7-3C41-8C0B-CC75152AE548}" type="pres">
      <dgm:prSet presAssocID="{101D5457-A898-4882-9B7B-47DF5D076EAD}" presName="sibTrans" presStyleLbl="sibTrans1D1" presStyleIdx="6" presStyleCnt="7"/>
      <dgm:spPr/>
    </dgm:pt>
    <dgm:pt modelId="{D39CC42A-FB16-AA41-A86A-C578C94D460B}" type="pres">
      <dgm:prSet presAssocID="{101D5457-A898-4882-9B7B-47DF5D076EAD}" presName="connectorText" presStyleLbl="sibTrans1D1" presStyleIdx="6" presStyleCnt="7"/>
      <dgm:spPr/>
    </dgm:pt>
    <dgm:pt modelId="{9C52FD0F-020A-EE41-9AB0-0C074F79CE51}" type="pres">
      <dgm:prSet presAssocID="{FE6E7FF4-3319-476D-9061-8C2620DEA62B}" presName="node" presStyleLbl="node1" presStyleIdx="7" presStyleCnt="8">
        <dgm:presLayoutVars>
          <dgm:bulletEnabled val="1"/>
        </dgm:presLayoutVars>
      </dgm:prSet>
      <dgm:spPr/>
    </dgm:pt>
  </dgm:ptLst>
  <dgm:cxnLst>
    <dgm:cxn modelId="{D2BB7608-09B2-4109-857F-087E500F2183}" srcId="{D3909E7A-980E-4AAC-86D2-F7EE7FCDFCAA}" destId="{5572288E-7662-4525-B101-7E491A494489}" srcOrd="2" destOrd="0" parTransId="{F4B2ECD9-A7CF-4D1E-A97D-9809ABEA60F1}" sibTransId="{6C14A957-A436-4B4D-A6CC-CD05CA5F927F}"/>
    <dgm:cxn modelId="{F747E90B-9267-964A-8F05-7C7D197DF835}" type="presOf" srcId="{C9D5F445-E0B7-4B1A-8A23-D6122A0C835D}" destId="{88298B31-E65B-2B4D-A323-50C0F89DF30D}" srcOrd="0" destOrd="0" presId="urn:microsoft.com/office/officeart/2016/7/layout/RepeatingBendingProcessNew"/>
    <dgm:cxn modelId="{FED23C0E-BB3A-3D40-B856-67DE0C83634A}" type="presOf" srcId="{101D5457-A898-4882-9B7B-47DF5D076EAD}" destId="{1BF2B63A-C4A7-3C41-8C0B-CC75152AE548}" srcOrd="0" destOrd="0" presId="urn:microsoft.com/office/officeart/2016/7/layout/RepeatingBendingProcessNew"/>
    <dgm:cxn modelId="{42461519-9E11-40B4-8BB1-0DF497600823}" srcId="{D3909E7A-980E-4AAC-86D2-F7EE7FCDFCAA}" destId="{96EC2B17-55A5-478E-A932-E2B3B96A7B19}" srcOrd="0" destOrd="0" parTransId="{EEEC4FB7-666D-418E-9A27-9073C556C230}" sibTransId="{9D91DB59-8113-40FE-9D6F-F5417D1C9C22}"/>
    <dgm:cxn modelId="{04281F1D-F5BF-E344-8BA5-5CB4588DE078}" type="presOf" srcId="{5572288E-7662-4525-B101-7E491A494489}" destId="{023B500A-462C-D44D-80FF-EFD872580D85}" srcOrd="0" destOrd="0" presId="urn:microsoft.com/office/officeart/2016/7/layout/RepeatingBendingProcessNew"/>
    <dgm:cxn modelId="{B795942D-7CE4-CB4D-A1BD-AFC0E75651FD}" type="presOf" srcId="{C9D5F445-E0B7-4B1A-8A23-D6122A0C835D}" destId="{206650F9-3B6C-9542-B5D1-E208EEEA4EEF}" srcOrd="1" destOrd="0" presId="urn:microsoft.com/office/officeart/2016/7/layout/RepeatingBendingProcessNew"/>
    <dgm:cxn modelId="{B863792E-7B25-514D-8697-9951AC6E68B1}" type="presOf" srcId="{51C62167-4056-42DA-AC74-6DE3CD10CDA0}" destId="{49BDBBC2-A830-1345-9DC6-26030A7AE822}" srcOrd="0" destOrd="0" presId="urn:microsoft.com/office/officeart/2016/7/layout/RepeatingBendingProcessNew"/>
    <dgm:cxn modelId="{1C134B3A-5E33-45A4-BBCA-1843BF13EEBC}" srcId="{D3909E7A-980E-4AAC-86D2-F7EE7FCDFCAA}" destId="{2448D157-2E9D-4A65-85F2-FEC3174F08A1}" srcOrd="6" destOrd="0" parTransId="{7A8C76EB-6336-4DE9-9D64-F31B651197D8}" sibTransId="{101D5457-A898-4882-9B7B-47DF5D076EAD}"/>
    <dgm:cxn modelId="{3EA6AC65-3315-3640-A2CA-521F595D255F}" type="presOf" srcId="{9D91DB59-8113-40FE-9D6F-F5417D1C9C22}" destId="{33B37FCC-D030-E746-A519-D97A4B9F97A2}" srcOrd="0" destOrd="0" presId="urn:microsoft.com/office/officeart/2016/7/layout/RepeatingBendingProcessNew"/>
    <dgm:cxn modelId="{638CD64B-9788-F743-8F19-7883C979EF36}" type="presOf" srcId="{DCEDF200-E40C-4B0E-A888-D6860EABEDD3}" destId="{6D7A1551-C5E4-8747-B8D1-529ADE8C1AC3}" srcOrd="0" destOrd="0" presId="urn:microsoft.com/office/officeart/2016/7/layout/RepeatingBendingProcessNew"/>
    <dgm:cxn modelId="{BCEAEB6D-7E6F-EC45-AA4A-8B56C503D770}" type="presOf" srcId="{6C14A957-A436-4B4D-A6CC-CD05CA5F927F}" destId="{22A098D4-2531-C340-8AE2-88904BAF2B1D}" srcOrd="1" destOrd="0" presId="urn:microsoft.com/office/officeart/2016/7/layout/RepeatingBendingProcessNew"/>
    <dgm:cxn modelId="{6A875D51-7423-5240-B6B7-F9DF719E3C42}" type="presOf" srcId="{101D5457-A898-4882-9B7B-47DF5D076EAD}" destId="{D39CC42A-FB16-AA41-A86A-C578C94D460B}" srcOrd="1" destOrd="0" presId="urn:microsoft.com/office/officeart/2016/7/layout/RepeatingBendingProcessNew"/>
    <dgm:cxn modelId="{388F7D73-E171-4FF0-BDFF-6270F5EE5B86}" srcId="{D3909E7A-980E-4AAC-86D2-F7EE7FCDFCAA}" destId="{DCEDF200-E40C-4B0E-A888-D6860EABEDD3}" srcOrd="5" destOrd="0" parTransId="{D65756F5-B9D4-4414-BB70-1C26A83464AD}" sibTransId="{21A7F66E-B321-41F4-BE70-6892FAB51D2B}"/>
    <dgm:cxn modelId="{DE07BE53-BC3E-9A4F-BB12-5B70002D72EA}" type="presOf" srcId="{21A7F66E-B321-41F4-BE70-6892FAB51D2B}" destId="{46A69AE7-DDD2-B64E-81B4-DF3672D557A6}" srcOrd="1" destOrd="0" presId="urn:microsoft.com/office/officeart/2016/7/layout/RepeatingBendingProcessNew"/>
    <dgm:cxn modelId="{25DAB757-7793-E04A-B419-47646D9951B8}" type="presOf" srcId="{C463AD50-100C-48C6-B254-B92CEEBFD36A}" destId="{E9CB9AE3-327D-484E-9342-8683085EE8FA}" srcOrd="1" destOrd="0" presId="urn:microsoft.com/office/officeart/2016/7/layout/RepeatingBendingProcessNew"/>
    <dgm:cxn modelId="{3D070458-B114-B641-9D42-008D5E03EC64}" type="presOf" srcId="{2448D157-2E9D-4A65-85F2-FEC3174F08A1}" destId="{A9DCA41F-8071-F34B-947E-7DC50F520BA8}" srcOrd="0" destOrd="0" presId="urn:microsoft.com/office/officeart/2016/7/layout/RepeatingBendingProcessNew"/>
    <dgm:cxn modelId="{0C60078B-F896-624D-A7E7-371CEF0AA7D1}" type="presOf" srcId="{D2323A76-DADD-479C-BFF8-8DBA2DC98F57}" destId="{00E225AC-A36B-674C-827E-CD279A0BDFF5}" srcOrd="0" destOrd="0" presId="urn:microsoft.com/office/officeart/2016/7/layout/RepeatingBendingProcessNew"/>
    <dgm:cxn modelId="{32F6548D-7E70-5B4C-B79B-798192D531E3}" type="presOf" srcId="{9D91DB59-8113-40FE-9D6F-F5417D1C9C22}" destId="{82DF6490-382E-3C4E-8E1C-2117CD9AB638}" srcOrd="1" destOrd="0" presId="urn:microsoft.com/office/officeart/2016/7/layout/RepeatingBendingProcessNew"/>
    <dgm:cxn modelId="{9B77618F-03BF-2E4B-B1C2-C32F3E6C0E56}" type="presOf" srcId="{D3909E7A-980E-4AAC-86D2-F7EE7FCDFCAA}" destId="{BEB01C4E-BE9A-684A-8847-BA8F84A2FC1D}" srcOrd="0" destOrd="0" presId="urn:microsoft.com/office/officeart/2016/7/layout/RepeatingBendingProcessNew"/>
    <dgm:cxn modelId="{A1D1EA97-77C0-43E3-A85D-433FBFCF37F0}" srcId="{D3909E7A-980E-4AAC-86D2-F7EE7FCDFCAA}" destId="{4CB84858-C13D-4ED4-9FDD-126AF56EC2A4}" srcOrd="1" destOrd="0" parTransId="{32F8B337-A83F-4B6A-81D3-1AF51C2CD11B}" sibTransId="{C9D5F445-E0B7-4B1A-8A23-D6122A0C835D}"/>
    <dgm:cxn modelId="{F3DA52A6-1291-B144-B1CA-0DBC379774EF}" type="presOf" srcId="{96EC2B17-55A5-478E-A932-E2B3B96A7B19}" destId="{91F2F0ED-2A9F-E341-93F0-9A3B416B14E5}" srcOrd="0" destOrd="0" presId="urn:microsoft.com/office/officeart/2016/7/layout/RepeatingBendingProcessNew"/>
    <dgm:cxn modelId="{E9939BAE-F376-0A40-8334-A663EE160B42}" type="presOf" srcId="{1ACD288C-A5A1-4440-BE3C-75B4194D0C70}" destId="{C4626EAC-90E1-D548-90B2-DB8BA4230735}" srcOrd="0" destOrd="0" presId="urn:microsoft.com/office/officeart/2016/7/layout/RepeatingBendingProcessNew"/>
    <dgm:cxn modelId="{94090EB6-BDAE-44A5-A4B1-54F016206C8A}" srcId="{D3909E7A-980E-4AAC-86D2-F7EE7FCDFCAA}" destId="{D2323A76-DADD-479C-BFF8-8DBA2DC98F57}" srcOrd="4" destOrd="0" parTransId="{23FE69DE-75C3-433C-9AB7-03711D545AEE}" sibTransId="{51C62167-4056-42DA-AC74-6DE3CD10CDA0}"/>
    <dgm:cxn modelId="{AE6492C0-9CD4-4728-9119-F9BC8795AD29}" srcId="{D3909E7A-980E-4AAC-86D2-F7EE7FCDFCAA}" destId="{FE6E7FF4-3319-476D-9061-8C2620DEA62B}" srcOrd="7" destOrd="0" parTransId="{7456AA37-63AE-4A7E-BFDB-877376C10CF0}" sibTransId="{3736B526-DEA1-4520-8922-E5E73F5C2965}"/>
    <dgm:cxn modelId="{CC64B3C0-DCFC-DF4B-9BA6-C6945AED869E}" type="presOf" srcId="{21A7F66E-B321-41F4-BE70-6892FAB51D2B}" destId="{82C17B2A-9F4D-CE47-B0E1-A62EF42DAB63}" srcOrd="0" destOrd="0" presId="urn:microsoft.com/office/officeart/2016/7/layout/RepeatingBendingProcessNew"/>
    <dgm:cxn modelId="{5EFE80CE-89B0-CB4B-B8DA-0200EB135CB5}" type="presOf" srcId="{C463AD50-100C-48C6-B254-B92CEEBFD36A}" destId="{F2ACD66C-3794-CC46-BDBB-3684F480E4F6}" srcOrd="0" destOrd="0" presId="urn:microsoft.com/office/officeart/2016/7/layout/RepeatingBendingProcessNew"/>
    <dgm:cxn modelId="{A5B2ACD3-1540-45C0-9263-0020E8DFB9D7}" srcId="{D3909E7A-980E-4AAC-86D2-F7EE7FCDFCAA}" destId="{1ACD288C-A5A1-4440-BE3C-75B4194D0C70}" srcOrd="3" destOrd="0" parTransId="{56D26A66-210A-431B-A106-A7880D8A8873}" sibTransId="{C463AD50-100C-48C6-B254-B92CEEBFD36A}"/>
    <dgm:cxn modelId="{871DA4D8-2BCA-A948-9D0D-4ADF65350A0A}" type="presOf" srcId="{FE6E7FF4-3319-476D-9061-8C2620DEA62B}" destId="{9C52FD0F-020A-EE41-9AB0-0C074F79CE51}" srcOrd="0" destOrd="0" presId="urn:microsoft.com/office/officeart/2016/7/layout/RepeatingBendingProcessNew"/>
    <dgm:cxn modelId="{62999AE8-D6EF-A547-9C9A-6B3260FDAED0}" type="presOf" srcId="{6C14A957-A436-4B4D-A6CC-CD05CA5F927F}" destId="{2DAE7C51-A352-F041-8814-F00FB39B828F}" srcOrd="0" destOrd="0" presId="urn:microsoft.com/office/officeart/2016/7/layout/RepeatingBendingProcessNew"/>
    <dgm:cxn modelId="{260477E9-48AA-4C40-882F-2EF0C3049F9B}" type="presOf" srcId="{51C62167-4056-42DA-AC74-6DE3CD10CDA0}" destId="{2C008BEE-3891-B141-BCC9-79742FB5CCEA}" srcOrd="1" destOrd="0" presId="urn:microsoft.com/office/officeart/2016/7/layout/RepeatingBendingProcessNew"/>
    <dgm:cxn modelId="{E69BE3F0-2A14-F34A-9AD7-F999FB1D95F0}" type="presOf" srcId="{4CB84858-C13D-4ED4-9FDD-126AF56EC2A4}" destId="{7D4061AE-82CF-0E48-AF07-1386BEED870F}" srcOrd="0" destOrd="0" presId="urn:microsoft.com/office/officeart/2016/7/layout/RepeatingBendingProcessNew"/>
    <dgm:cxn modelId="{4E4E5A5A-D517-2945-8B76-AAC7A78470D5}" type="presParOf" srcId="{BEB01C4E-BE9A-684A-8847-BA8F84A2FC1D}" destId="{91F2F0ED-2A9F-E341-93F0-9A3B416B14E5}" srcOrd="0" destOrd="0" presId="urn:microsoft.com/office/officeart/2016/7/layout/RepeatingBendingProcessNew"/>
    <dgm:cxn modelId="{F91A1AEF-7E36-DD40-92EA-E77A681CF4C0}" type="presParOf" srcId="{BEB01C4E-BE9A-684A-8847-BA8F84A2FC1D}" destId="{33B37FCC-D030-E746-A519-D97A4B9F97A2}" srcOrd="1" destOrd="0" presId="urn:microsoft.com/office/officeart/2016/7/layout/RepeatingBendingProcessNew"/>
    <dgm:cxn modelId="{EFAF6FE6-468F-BD44-A414-E3AFC57AA2C3}" type="presParOf" srcId="{33B37FCC-D030-E746-A519-D97A4B9F97A2}" destId="{82DF6490-382E-3C4E-8E1C-2117CD9AB638}" srcOrd="0" destOrd="0" presId="urn:microsoft.com/office/officeart/2016/7/layout/RepeatingBendingProcessNew"/>
    <dgm:cxn modelId="{0E3832FA-89FD-3E40-8D26-C74A841DCA2C}" type="presParOf" srcId="{BEB01C4E-BE9A-684A-8847-BA8F84A2FC1D}" destId="{7D4061AE-82CF-0E48-AF07-1386BEED870F}" srcOrd="2" destOrd="0" presId="urn:microsoft.com/office/officeart/2016/7/layout/RepeatingBendingProcessNew"/>
    <dgm:cxn modelId="{97681959-A154-604B-BF99-B2B593CC3E43}" type="presParOf" srcId="{BEB01C4E-BE9A-684A-8847-BA8F84A2FC1D}" destId="{88298B31-E65B-2B4D-A323-50C0F89DF30D}" srcOrd="3" destOrd="0" presId="urn:microsoft.com/office/officeart/2016/7/layout/RepeatingBendingProcessNew"/>
    <dgm:cxn modelId="{78FCD0B1-C8C5-8D43-BE72-0555B383CB5C}" type="presParOf" srcId="{88298B31-E65B-2B4D-A323-50C0F89DF30D}" destId="{206650F9-3B6C-9542-B5D1-E208EEEA4EEF}" srcOrd="0" destOrd="0" presId="urn:microsoft.com/office/officeart/2016/7/layout/RepeatingBendingProcessNew"/>
    <dgm:cxn modelId="{E38ED467-700D-FD44-94CC-A27C973C6784}" type="presParOf" srcId="{BEB01C4E-BE9A-684A-8847-BA8F84A2FC1D}" destId="{023B500A-462C-D44D-80FF-EFD872580D85}" srcOrd="4" destOrd="0" presId="urn:microsoft.com/office/officeart/2016/7/layout/RepeatingBendingProcessNew"/>
    <dgm:cxn modelId="{81404C1F-9083-5D4C-90AB-421C73E85640}" type="presParOf" srcId="{BEB01C4E-BE9A-684A-8847-BA8F84A2FC1D}" destId="{2DAE7C51-A352-F041-8814-F00FB39B828F}" srcOrd="5" destOrd="0" presId="urn:microsoft.com/office/officeart/2016/7/layout/RepeatingBendingProcessNew"/>
    <dgm:cxn modelId="{B0D3A4C3-BED1-F746-BF35-AED07DAB4F26}" type="presParOf" srcId="{2DAE7C51-A352-F041-8814-F00FB39B828F}" destId="{22A098D4-2531-C340-8AE2-88904BAF2B1D}" srcOrd="0" destOrd="0" presId="urn:microsoft.com/office/officeart/2016/7/layout/RepeatingBendingProcessNew"/>
    <dgm:cxn modelId="{FC9A989C-2DF6-334E-9641-8422766E1AA0}" type="presParOf" srcId="{BEB01C4E-BE9A-684A-8847-BA8F84A2FC1D}" destId="{C4626EAC-90E1-D548-90B2-DB8BA4230735}" srcOrd="6" destOrd="0" presId="urn:microsoft.com/office/officeart/2016/7/layout/RepeatingBendingProcessNew"/>
    <dgm:cxn modelId="{ADFB6F4F-F041-1047-A073-9520BDBF3CC3}" type="presParOf" srcId="{BEB01C4E-BE9A-684A-8847-BA8F84A2FC1D}" destId="{F2ACD66C-3794-CC46-BDBB-3684F480E4F6}" srcOrd="7" destOrd="0" presId="urn:microsoft.com/office/officeart/2016/7/layout/RepeatingBendingProcessNew"/>
    <dgm:cxn modelId="{9683A25C-7FB9-374A-8308-CCBB2DA32A37}" type="presParOf" srcId="{F2ACD66C-3794-CC46-BDBB-3684F480E4F6}" destId="{E9CB9AE3-327D-484E-9342-8683085EE8FA}" srcOrd="0" destOrd="0" presId="urn:microsoft.com/office/officeart/2016/7/layout/RepeatingBendingProcessNew"/>
    <dgm:cxn modelId="{3FF7177E-B38B-E34C-AF8A-830BD8E16CCB}" type="presParOf" srcId="{BEB01C4E-BE9A-684A-8847-BA8F84A2FC1D}" destId="{00E225AC-A36B-674C-827E-CD279A0BDFF5}" srcOrd="8" destOrd="0" presId="urn:microsoft.com/office/officeart/2016/7/layout/RepeatingBendingProcessNew"/>
    <dgm:cxn modelId="{2E3BDF81-F472-614D-99B1-91BC8E73A4BC}" type="presParOf" srcId="{BEB01C4E-BE9A-684A-8847-BA8F84A2FC1D}" destId="{49BDBBC2-A830-1345-9DC6-26030A7AE822}" srcOrd="9" destOrd="0" presId="urn:microsoft.com/office/officeart/2016/7/layout/RepeatingBendingProcessNew"/>
    <dgm:cxn modelId="{0DA90C08-234A-8942-9058-3BED6A79640C}" type="presParOf" srcId="{49BDBBC2-A830-1345-9DC6-26030A7AE822}" destId="{2C008BEE-3891-B141-BCC9-79742FB5CCEA}" srcOrd="0" destOrd="0" presId="urn:microsoft.com/office/officeart/2016/7/layout/RepeatingBendingProcessNew"/>
    <dgm:cxn modelId="{1E779EF5-DABC-AC45-91E2-4A539718A527}" type="presParOf" srcId="{BEB01C4E-BE9A-684A-8847-BA8F84A2FC1D}" destId="{6D7A1551-C5E4-8747-B8D1-529ADE8C1AC3}" srcOrd="10" destOrd="0" presId="urn:microsoft.com/office/officeart/2016/7/layout/RepeatingBendingProcessNew"/>
    <dgm:cxn modelId="{7E94B89A-865A-9244-9CCB-896285C3E157}" type="presParOf" srcId="{BEB01C4E-BE9A-684A-8847-BA8F84A2FC1D}" destId="{82C17B2A-9F4D-CE47-B0E1-A62EF42DAB63}" srcOrd="11" destOrd="0" presId="urn:microsoft.com/office/officeart/2016/7/layout/RepeatingBendingProcessNew"/>
    <dgm:cxn modelId="{21ACE3D0-2A2E-1E49-A3BE-AE23501C5038}" type="presParOf" srcId="{82C17B2A-9F4D-CE47-B0E1-A62EF42DAB63}" destId="{46A69AE7-DDD2-B64E-81B4-DF3672D557A6}" srcOrd="0" destOrd="0" presId="urn:microsoft.com/office/officeart/2016/7/layout/RepeatingBendingProcessNew"/>
    <dgm:cxn modelId="{1F46AEB8-B404-EB41-8BCC-E36EB3A2BBA5}" type="presParOf" srcId="{BEB01C4E-BE9A-684A-8847-BA8F84A2FC1D}" destId="{A9DCA41F-8071-F34B-947E-7DC50F520BA8}" srcOrd="12" destOrd="0" presId="urn:microsoft.com/office/officeart/2016/7/layout/RepeatingBendingProcessNew"/>
    <dgm:cxn modelId="{F4E6B361-5CFC-484E-B2DF-64C231463593}" type="presParOf" srcId="{BEB01C4E-BE9A-684A-8847-BA8F84A2FC1D}" destId="{1BF2B63A-C4A7-3C41-8C0B-CC75152AE548}" srcOrd="13" destOrd="0" presId="urn:microsoft.com/office/officeart/2016/7/layout/RepeatingBendingProcessNew"/>
    <dgm:cxn modelId="{1FEC637F-C514-5B41-8FFF-0F782895942F}" type="presParOf" srcId="{1BF2B63A-C4A7-3C41-8C0B-CC75152AE548}" destId="{D39CC42A-FB16-AA41-A86A-C578C94D460B}" srcOrd="0" destOrd="0" presId="urn:microsoft.com/office/officeart/2016/7/layout/RepeatingBendingProcessNew"/>
    <dgm:cxn modelId="{73B4BD1D-B506-774C-923B-85F6CB89FEAA}" type="presParOf" srcId="{BEB01C4E-BE9A-684A-8847-BA8F84A2FC1D}" destId="{9C52FD0F-020A-EE41-9AB0-0C074F79CE51}" srcOrd="14" destOrd="0" presId="urn:microsoft.com/office/officeart/2016/7/layout/RepeatingBendingProcessNew"/>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AAFF394-3D06-4F78-909D-90AA7859552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FEAA5A1F-8A06-46F1-9B6A-FA39AD9C28B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sz="2000" b="1" i="0" dirty="0">
              <a:solidFill>
                <a:schemeClr val="tx1"/>
              </a:solidFill>
              <a:latin typeface="Arial" panose="020B0604020202020204" pitchFamily="34" charset="0"/>
              <a:cs typeface="Arial" panose="020B0604020202020204" pitchFamily="34" charset="0"/>
            </a:rPr>
            <a:t>Ensuring Access to Services: </a:t>
          </a:r>
          <a:r>
            <a:rPr lang="en-US" sz="2000" b="0" i="0" dirty="0">
              <a:solidFill>
                <a:schemeClr val="tx1"/>
              </a:solidFill>
              <a:latin typeface="Arial" panose="020B0604020202020204" pitchFamily="34" charset="0"/>
              <a:cs typeface="Arial" panose="020B0604020202020204" pitchFamily="34" charset="0"/>
            </a:rPr>
            <a:t>The collaboration between CMH, PIHPs, CM/SCs and providers is essential in helping individuals access necessary services that promote recovery, health and well-being.</a:t>
          </a:r>
          <a:endParaRPr lang="en-US" sz="2000" dirty="0">
            <a:solidFill>
              <a:schemeClr val="tx1"/>
            </a:solidFill>
            <a:latin typeface="Arial" panose="020B0604020202020204" pitchFamily="34" charset="0"/>
            <a:cs typeface="Arial" panose="020B0604020202020204" pitchFamily="34" charset="0"/>
          </a:endParaRPr>
        </a:p>
      </dgm:t>
    </dgm:pt>
    <dgm:pt modelId="{DDD39CBB-65CF-404D-8870-F3633CCBAE34}" type="parTrans" cxnId="{63A7E428-EFEB-451E-9847-172814CABBAC}">
      <dgm:prSet/>
      <dgm:spPr/>
      <dgm:t>
        <a:bodyPr/>
        <a:lstStyle/>
        <a:p>
          <a:endParaRPr lang="en-US"/>
        </a:p>
      </dgm:t>
    </dgm:pt>
    <dgm:pt modelId="{FDBCD57E-0F42-4AAD-BC6D-90507CA99584}" type="sibTrans" cxnId="{63A7E428-EFEB-451E-9847-172814CABBAC}">
      <dgm:prSet/>
      <dgm:spPr/>
      <dgm:t>
        <a:bodyPr/>
        <a:lstStyle/>
        <a:p>
          <a:endParaRPr lang="en-US"/>
        </a:p>
      </dgm:t>
    </dgm:pt>
    <dgm:pt modelId="{721A4132-557B-4419-8A6B-91190C232316}">
      <dgm:prSet/>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b="1" i="0" dirty="0">
              <a:solidFill>
                <a:schemeClr val="tx1"/>
              </a:solidFill>
              <a:latin typeface="Arial" panose="020B0604020202020204" pitchFamily="34" charset="0"/>
              <a:cs typeface="Arial" panose="020B0604020202020204" pitchFamily="34" charset="0"/>
            </a:rPr>
            <a:t>Ensuring Access to the Community: </a:t>
          </a:r>
          <a:r>
            <a:rPr lang="en-US" b="0" i="0" dirty="0">
              <a:solidFill>
                <a:schemeClr val="tx1"/>
              </a:solidFill>
              <a:latin typeface="Arial" panose="020B0604020202020204" pitchFamily="34" charset="0"/>
              <a:cs typeface="Arial" panose="020B0604020202020204" pitchFamily="34" charset="0"/>
            </a:rPr>
            <a:t>Collaboration between individuals, their families and supports, and community partners focus on ways to ensure the individual is not isolated but has the access desired by the person to participate in community life to the extent and in the manner, they desire.</a:t>
          </a:r>
          <a:endParaRPr lang="en-US" dirty="0">
            <a:solidFill>
              <a:schemeClr val="tx1"/>
            </a:solidFill>
            <a:latin typeface="Arial" panose="020B0604020202020204" pitchFamily="34" charset="0"/>
            <a:cs typeface="Arial" panose="020B0604020202020204" pitchFamily="34" charset="0"/>
          </a:endParaRPr>
        </a:p>
      </dgm:t>
    </dgm:pt>
    <dgm:pt modelId="{EEBFB907-6B8C-4E1B-BF27-55D285C8E499}" type="parTrans" cxnId="{04C8E52D-35BF-43F5-88CF-5EC450CF13EF}">
      <dgm:prSet/>
      <dgm:spPr/>
      <dgm:t>
        <a:bodyPr/>
        <a:lstStyle/>
        <a:p>
          <a:endParaRPr lang="en-US"/>
        </a:p>
      </dgm:t>
    </dgm:pt>
    <dgm:pt modelId="{F42CBB83-AACC-414A-A1FD-AEFAB1BE7BC8}" type="sibTrans" cxnId="{04C8E52D-35BF-43F5-88CF-5EC450CF13EF}">
      <dgm:prSet/>
      <dgm:spPr/>
      <dgm:t>
        <a:bodyPr/>
        <a:lstStyle/>
        <a:p>
          <a:endParaRPr lang="en-US"/>
        </a:p>
      </dgm:t>
    </dgm:pt>
    <dgm:pt modelId="{106C9B56-BEAB-47AA-BF39-1C1636A9311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sz="2000" b="1" i="0" dirty="0">
              <a:solidFill>
                <a:schemeClr val="tx1"/>
              </a:solidFill>
              <a:latin typeface="Arial" panose="020B0604020202020204" pitchFamily="34" charset="0"/>
              <a:cs typeface="Arial" panose="020B0604020202020204" pitchFamily="34" charset="0"/>
            </a:rPr>
            <a:t>Joint Responsibility</a:t>
          </a:r>
          <a:r>
            <a:rPr lang="en-US" sz="2000" b="0" i="0" dirty="0">
              <a:solidFill>
                <a:schemeClr val="tx1"/>
              </a:solidFill>
              <a:latin typeface="Arial" panose="020B0604020202020204" pitchFamily="34" charset="0"/>
              <a:cs typeface="Arial" panose="020B0604020202020204" pitchFamily="34" charset="0"/>
            </a:rPr>
            <a:t>: CMHSPs, PIHPs, CM/SCs and providers work together to reduce barriers, ensure individuals have access to the appropriate services and advocate for the resources needed to support independence and integration into the community.</a:t>
          </a:r>
          <a:endParaRPr lang="en-US" sz="2000" dirty="0">
            <a:solidFill>
              <a:schemeClr val="tx1"/>
            </a:solidFill>
            <a:latin typeface="Arial" panose="020B0604020202020204" pitchFamily="34" charset="0"/>
            <a:cs typeface="Arial" panose="020B0604020202020204" pitchFamily="34" charset="0"/>
          </a:endParaRPr>
        </a:p>
      </dgm:t>
    </dgm:pt>
    <dgm:pt modelId="{18ADD175-B6CA-4D63-B672-7BC73A8A22F9}" type="parTrans" cxnId="{1FDF519D-E5E2-4667-B8A8-47035AFE49D3}">
      <dgm:prSet/>
      <dgm:spPr/>
      <dgm:t>
        <a:bodyPr/>
        <a:lstStyle/>
        <a:p>
          <a:endParaRPr lang="en-US"/>
        </a:p>
      </dgm:t>
    </dgm:pt>
    <dgm:pt modelId="{BAB40D82-129D-46A1-B73D-0434B900C1E7}" type="sibTrans" cxnId="{1FDF519D-E5E2-4667-B8A8-47035AFE49D3}">
      <dgm:prSet/>
      <dgm:spPr/>
      <dgm:t>
        <a:bodyPr/>
        <a:lstStyle/>
        <a:p>
          <a:endParaRPr lang="en-US"/>
        </a:p>
      </dgm:t>
    </dgm:pt>
    <dgm:pt modelId="{666E64D4-3381-4F82-9361-B756BD734DE6}">
      <dgm:prSet/>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gn="ctr"/>
          <a:r>
            <a:rPr lang="en-US" b="1" i="0" dirty="0">
              <a:solidFill>
                <a:schemeClr val="tx1"/>
              </a:solidFill>
              <a:latin typeface="Arial" panose="020B0604020202020204" pitchFamily="34" charset="0"/>
              <a:cs typeface="Arial" panose="020B0604020202020204" pitchFamily="34" charset="0"/>
            </a:rPr>
            <a:t>Holistic Approach</a:t>
          </a:r>
          <a:r>
            <a:rPr lang="en-US" b="0" i="0" dirty="0">
              <a:solidFill>
                <a:schemeClr val="tx1"/>
              </a:solidFill>
              <a:latin typeface="Arial" panose="020B0604020202020204" pitchFamily="34" charset="0"/>
              <a:cs typeface="Arial" panose="020B0604020202020204" pitchFamily="34" charset="0"/>
            </a:rPr>
            <a:t>: This collaborative framework ensures individuals receive a comprehensive approach to care, where mental health, medical and social supports are coordinated and continuously monitored for quality and effectiveness.</a:t>
          </a:r>
          <a:endParaRPr lang="en-US" dirty="0">
            <a:solidFill>
              <a:schemeClr val="tx1"/>
            </a:solidFill>
            <a:latin typeface="Arial" panose="020B0604020202020204" pitchFamily="34" charset="0"/>
            <a:cs typeface="Arial" panose="020B0604020202020204" pitchFamily="34" charset="0"/>
          </a:endParaRPr>
        </a:p>
      </dgm:t>
    </dgm:pt>
    <dgm:pt modelId="{3F9D4627-D5E3-439D-BCAE-89638321ABA3}" type="parTrans" cxnId="{2BF1E1D6-46AE-43FC-BF9A-EC98AB05E4EE}">
      <dgm:prSet/>
      <dgm:spPr/>
      <dgm:t>
        <a:bodyPr/>
        <a:lstStyle/>
        <a:p>
          <a:endParaRPr lang="en-US"/>
        </a:p>
      </dgm:t>
    </dgm:pt>
    <dgm:pt modelId="{3F896237-07D6-4A44-932E-9B961823FC4F}" type="sibTrans" cxnId="{2BF1E1D6-46AE-43FC-BF9A-EC98AB05E4EE}">
      <dgm:prSet/>
      <dgm:spPr/>
      <dgm:t>
        <a:bodyPr/>
        <a:lstStyle/>
        <a:p>
          <a:endParaRPr lang="en-US"/>
        </a:p>
      </dgm:t>
    </dgm:pt>
    <dgm:pt modelId="{149426FA-3EDC-8945-B224-A0A65DDE61F7}" type="pres">
      <dgm:prSet presAssocID="{7AAFF394-3D06-4F78-909D-90AA7859552E}" presName="diagram" presStyleCnt="0">
        <dgm:presLayoutVars>
          <dgm:dir/>
          <dgm:resizeHandles val="exact"/>
        </dgm:presLayoutVars>
      </dgm:prSet>
      <dgm:spPr/>
    </dgm:pt>
    <dgm:pt modelId="{064B6B08-29B6-D14B-8446-862C51559D80}" type="pres">
      <dgm:prSet presAssocID="{FEAA5A1F-8A06-46F1-9B6A-FA39AD9C28B2}" presName="node" presStyleLbl="node1" presStyleIdx="0" presStyleCnt="4" custScaleX="163462" custScaleY="106474" custLinFactNeighborX="-5446" custLinFactNeighborY="2146">
        <dgm:presLayoutVars>
          <dgm:bulletEnabled val="1"/>
        </dgm:presLayoutVars>
      </dgm:prSet>
      <dgm:spPr/>
    </dgm:pt>
    <dgm:pt modelId="{8A335A0C-8EF8-EA43-AB25-93FD9ED43A8B}" type="pres">
      <dgm:prSet presAssocID="{FDBCD57E-0F42-4AAD-BC6D-90507CA99584}" presName="sibTrans" presStyleCnt="0"/>
      <dgm:spPr/>
    </dgm:pt>
    <dgm:pt modelId="{5148B995-94E9-764B-849C-B636E7BFAA63}" type="pres">
      <dgm:prSet presAssocID="{721A4132-557B-4419-8A6B-91190C232316}" presName="node" presStyleLbl="node1" presStyleIdx="1" presStyleCnt="4" custScaleX="153043" custScaleY="105492" custLinFactNeighborX="3830" custLinFactNeighborY="570">
        <dgm:presLayoutVars>
          <dgm:bulletEnabled val="1"/>
        </dgm:presLayoutVars>
      </dgm:prSet>
      <dgm:spPr/>
    </dgm:pt>
    <dgm:pt modelId="{55F35C46-F91D-6F4B-A661-1B061D5550B5}" type="pres">
      <dgm:prSet presAssocID="{F42CBB83-AACC-414A-A1FD-AEFAB1BE7BC8}" presName="sibTrans" presStyleCnt="0"/>
      <dgm:spPr/>
    </dgm:pt>
    <dgm:pt modelId="{EF38121E-7193-9346-A353-9AE33FB0AB9D}" type="pres">
      <dgm:prSet presAssocID="{106C9B56-BEAB-47AA-BF39-1C1636A93110}" presName="node" presStyleLbl="node1" presStyleIdx="2" presStyleCnt="4" custScaleX="161673" custScaleY="114956" custLinFactNeighborX="-1592" custLinFactNeighborY="-13757">
        <dgm:presLayoutVars>
          <dgm:bulletEnabled val="1"/>
        </dgm:presLayoutVars>
      </dgm:prSet>
      <dgm:spPr/>
    </dgm:pt>
    <dgm:pt modelId="{4448940E-B8A2-F541-B576-76C5C829B6BA}" type="pres">
      <dgm:prSet presAssocID="{BAB40D82-129D-46A1-B73D-0434B900C1E7}" presName="sibTrans" presStyleCnt="0"/>
      <dgm:spPr/>
    </dgm:pt>
    <dgm:pt modelId="{6ADAC895-BE0F-EC45-94E0-6F26552DD444}" type="pres">
      <dgm:prSet presAssocID="{666E64D4-3381-4F82-9361-B756BD734DE6}" presName="node" presStyleLbl="node1" presStyleIdx="3" presStyleCnt="4" custScaleX="151777" custScaleY="113007" custLinFactNeighborX="2848" custLinFactNeighborY="-17779">
        <dgm:presLayoutVars>
          <dgm:bulletEnabled val="1"/>
        </dgm:presLayoutVars>
      </dgm:prSet>
      <dgm:spPr/>
    </dgm:pt>
  </dgm:ptLst>
  <dgm:cxnLst>
    <dgm:cxn modelId="{B84EFF0D-B3DD-194C-91F0-1AD0892DBDAF}" type="presOf" srcId="{106C9B56-BEAB-47AA-BF39-1C1636A93110}" destId="{EF38121E-7193-9346-A353-9AE33FB0AB9D}" srcOrd="0" destOrd="0" presId="urn:microsoft.com/office/officeart/2005/8/layout/default"/>
    <dgm:cxn modelId="{63A7E428-EFEB-451E-9847-172814CABBAC}" srcId="{7AAFF394-3D06-4F78-909D-90AA7859552E}" destId="{FEAA5A1F-8A06-46F1-9B6A-FA39AD9C28B2}" srcOrd="0" destOrd="0" parTransId="{DDD39CBB-65CF-404D-8870-F3633CCBAE34}" sibTransId="{FDBCD57E-0F42-4AAD-BC6D-90507CA99584}"/>
    <dgm:cxn modelId="{684EDF2A-F4DA-A345-879B-01DA5F68F786}" type="presOf" srcId="{666E64D4-3381-4F82-9361-B756BD734DE6}" destId="{6ADAC895-BE0F-EC45-94E0-6F26552DD444}" srcOrd="0" destOrd="0" presId="urn:microsoft.com/office/officeart/2005/8/layout/default"/>
    <dgm:cxn modelId="{04C8E52D-35BF-43F5-88CF-5EC450CF13EF}" srcId="{7AAFF394-3D06-4F78-909D-90AA7859552E}" destId="{721A4132-557B-4419-8A6B-91190C232316}" srcOrd="1" destOrd="0" parTransId="{EEBFB907-6B8C-4E1B-BF27-55D285C8E499}" sibTransId="{F42CBB83-AACC-414A-A1FD-AEFAB1BE7BC8}"/>
    <dgm:cxn modelId="{3FEFB57C-509D-584C-8754-8C3F7D07E4FD}" type="presOf" srcId="{7AAFF394-3D06-4F78-909D-90AA7859552E}" destId="{149426FA-3EDC-8945-B224-A0A65DDE61F7}" srcOrd="0" destOrd="0" presId="urn:microsoft.com/office/officeart/2005/8/layout/default"/>
    <dgm:cxn modelId="{1FDF519D-E5E2-4667-B8A8-47035AFE49D3}" srcId="{7AAFF394-3D06-4F78-909D-90AA7859552E}" destId="{106C9B56-BEAB-47AA-BF39-1C1636A93110}" srcOrd="2" destOrd="0" parTransId="{18ADD175-B6CA-4D63-B672-7BC73A8A22F9}" sibTransId="{BAB40D82-129D-46A1-B73D-0434B900C1E7}"/>
    <dgm:cxn modelId="{34C7DDD4-3995-C14F-A9A2-E2861D27EC20}" type="presOf" srcId="{FEAA5A1F-8A06-46F1-9B6A-FA39AD9C28B2}" destId="{064B6B08-29B6-D14B-8446-862C51559D80}" srcOrd="0" destOrd="0" presId="urn:microsoft.com/office/officeart/2005/8/layout/default"/>
    <dgm:cxn modelId="{2BF1E1D6-46AE-43FC-BF9A-EC98AB05E4EE}" srcId="{7AAFF394-3D06-4F78-909D-90AA7859552E}" destId="{666E64D4-3381-4F82-9361-B756BD734DE6}" srcOrd="3" destOrd="0" parTransId="{3F9D4627-D5E3-439D-BCAE-89638321ABA3}" sibTransId="{3F896237-07D6-4A44-932E-9B961823FC4F}"/>
    <dgm:cxn modelId="{28DCB7D7-E73F-364D-91A0-357281EDEC79}" type="presOf" srcId="{721A4132-557B-4419-8A6B-91190C232316}" destId="{5148B995-94E9-764B-849C-B636E7BFAA63}" srcOrd="0" destOrd="0" presId="urn:microsoft.com/office/officeart/2005/8/layout/default"/>
    <dgm:cxn modelId="{CAD74EFA-B635-3049-BDFC-155F2D55A4CE}" type="presParOf" srcId="{149426FA-3EDC-8945-B224-A0A65DDE61F7}" destId="{064B6B08-29B6-D14B-8446-862C51559D80}" srcOrd="0" destOrd="0" presId="urn:microsoft.com/office/officeart/2005/8/layout/default"/>
    <dgm:cxn modelId="{EC66E7CB-6494-F245-B66E-783328C02282}" type="presParOf" srcId="{149426FA-3EDC-8945-B224-A0A65DDE61F7}" destId="{8A335A0C-8EF8-EA43-AB25-93FD9ED43A8B}" srcOrd="1" destOrd="0" presId="urn:microsoft.com/office/officeart/2005/8/layout/default"/>
    <dgm:cxn modelId="{7C02A8E6-AE9B-4B43-9215-7FF6BF031EAF}" type="presParOf" srcId="{149426FA-3EDC-8945-B224-A0A65DDE61F7}" destId="{5148B995-94E9-764B-849C-B636E7BFAA63}" srcOrd="2" destOrd="0" presId="urn:microsoft.com/office/officeart/2005/8/layout/default"/>
    <dgm:cxn modelId="{D22C081A-FCD8-3F40-8FD1-4E9397455B2A}" type="presParOf" srcId="{149426FA-3EDC-8945-B224-A0A65DDE61F7}" destId="{55F35C46-F91D-6F4B-A661-1B061D5550B5}" srcOrd="3" destOrd="0" presId="urn:microsoft.com/office/officeart/2005/8/layout/default"/>
    <dgm:cxn modelId="{F9A3C65E-36FC-FA40-8947-F737B89029E0}" type="presParOf" srcId="{149426FA-3EDC-8945-B224-A0A65DDE61F7}" destId="{EF38121E-7193-9346-A353-9AE33FB0AB9D}" srcOrd="4" destOrd="0" presId="urn:microsoft.com/office/officeart/2005/8/layout/default"/>
    <dgm:cxn modelId="{3B072715-A0E6-8A41-9C93-3AE55E5CB9D9}" type="presParOf" srcId="{149426FA-3EDC-8945-B224-A0A65DDE61F7}" destId="{4448940E-B8A2-F541-B576-76C5C829B6BA}" srcOrd="5" destOrd="0" presId="urn:microsoft.com/office/officeart/2005/8/layout/default"/>
    <dgm:cxn modelId="{0F645042-0238-B14A-BB32-3015F3E25BFE}" type="presParOf" srcId="{149426FA-3EDC-8945-B224-A0A65DDE61F7}" destId="{6ADAC895-BE0F-EC45-94E0-6F26552DD444}" srcOrd="6"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4E15A3E-FE2B-40E1-B478-F4C527702D6F}" type="doc">
      <dgm:prSet loTypeId="urn:microsoft.com/office/officeart/2005/8/layout/vProcess5" loCatId="process" qsTypeId="urn:microsoft.com/office/officeart/2005/8/quickstyle/simple2" qsCatId="simple" csTypeId="urn:microsoft.com/office/officeart/2005/8/colors/accent1_2" csCatId="accent1" phldr="1"/>
      <dgm:spPr/>
      <dgm:t>
        <a:bodyPr/>
        <a:lstStyle/>
        <a:p>
          <a:endParaRPr lang="en-US"/>
        </a:p>
      </dgm:t>
    </dgm:pt>
    <dgm:pt modelId="{D0924ECD-D25D-4B5B-AE05-C73692C498F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CMHSPs and PIHPs are responsible for ensuring service providers comply with Medicaid requirements and quality standards. CM/SCs collaborate with service providers to ensure services align with the goals and objectives in the IPOS.</a:t>
          </a:r>
          <a:endParaRPr lang="en-US" sz="2000" dirty="0">
            <a:latin typeface="Arial" panose="020B0604020202020204" pitchFamily="34" charset="0"/>
            <a:cs typeface="Arial" panose="020B0604020202020204" pitchFamily="34" charset="0"/>
          </a:endParaRPr>
        </a:p>
      </dgm:t>
    </dgm:pt>
    <dgm:pt modelId="{BD102620-07C0-4CB9-B725-793A2C9AF713}" type="parTrans" cxnId="{564AB986-D81C-4209-8D24-FF06DD03E61D}">
      <dgm:prSet/>
      <dgm:spPr/>
      <dgm:t>
        <a:bodyPr/>
        <a:lstStyle/>
        <a:p>
          <a:endParaRPr lang="en-US"/>
        </a:p>
      </dgm:t>
    </dgm:pt>
    <dgm:pt modelId="{6E1F6342-C216-4B38-B123-15EED0EEBA4D}" type="sibTrans" cxnId="{564AB986-D81C-4209-8D24-FF06DD03E61D}">
      <dgm:prSet/>
      <dgm:spPr>
        <a:solidFill>
          <a:srgbClr val="0F406B">
            <a:alpha val="90000"/>
          </a:srgbClr>
        </a:solidFill>
      </dgm:spPr>
      <dgm:t>
        <a:bodyPr/>
        <a:lstStyle/>
        <a:p>
          <a:endParaRPr lang="en-US" dirty="0"/>
        </a:p>
      </dgm:t>
    </dgm:pt>
    <dgm:pt modelId="{C7A42492-70BB-4727-B14D-0F8DF4FD424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b="1" dirty="0">
              <a:solidFill>
                <a:schemeClr val="tx1"/>
              </a:solidFill>
              <a:latin typeface="Arial" panose="020B0604020202020204" pitchFamily="34" charset="0"/>
              <a:cs typeface="Arial" panose="020B0604020202020204" pitchFamily="34" charset="0"/>
            </a:rPr>
            <a:t>CM/SC Involvement</a:t>
          </a:r>
          <a:r>
            <a:rPr lang="en-US" sz="2000" dirty="0">
              <a:solidFill>
                <a:schemeClr val="tx1"/>
              </a:solidFill>
              <a:latin typeface="Arial" panose="020B0604020202020204" pitchFamily="34" charset="0"/>
              <a:cs typeface="Arial" panose="020B0604020202020204" pitchFamily="34" charset="0"/>
            </a:rPr>
            <a:t>: Through ongoing monitoring and coordination, CM/SCs ensure services provided meet the individual's needs while adhering to HCBS standards.</a:t>
          </a:r>
          <a:endParaRPr lang="en-US" sz="2000" dirty="0">
            <a:latin typeface="Arial" panose="020B0604020202020204" pitchFamily="34" charset="0"/>
            <a:cs typeface="Arial" panose="020B0604020202020204" pitchFamily="34" charset="0"/>
          </a:endParaRPr>
        </a:p>
      </dgm:t>
    </dgm:pt>
    <dgm:pt modelId="{68590875-3F1C-468C-AF2C-A1702AFFBF44}" type="parTrans" cxnId="{6CDAB0D1-5D54-4EBE-95E0-166766865876}">
      <dgm:prSet/>
      <dgm:spPr/>
      <dgm:t>
        <a:bodyPr/>
        <a:lstStyle/>
        <a:p>
          <a:endParaRPr lang="en-US"/>
        </a:p>
      </dgm:t>
    </dgm:pt>
    <dgm:pt modelId="{3AE34A35-5BA7-4240-A8CC-30268559BC8A}" type="sibTrans" cxnId="{6CDAB0D1-5D54-4EBE-95E0-166766865876}">
      <dgm:prSet/>
      <dgm:spPr>
        <a:solidFill>
          <a:srgbClr val="0F406B">
            <a:alpha val="90000"/>
          </a:srgbClr>
        </a:solidFill>
      </dgm:spPr>
      <dgm:t>
        <a:bodyPr/>
        <a:lstStyle/>
        <a:p>
          <a:endParaRPr lang="en-US" dirty="0"/>
        </a:p>
      </dgm:t>
    </dgm:pt>
    <dgm:pt modelId="{85033590-EE50-4909-92BF-E71901B55491}">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b="1" dirty="0">
              <a:solidFill>
                <a:schemeClr val="tx1"/>
              </a:solidFill>
              <a:latin typeface="Arial" panose="020B0604020202020204" pitchFamily="34" charset="0"/>
              <a:cs typeface="Arial" panose="020B0604020202020204" pitchFamily="34" charset="0"/>
            </a:rPr>
            <a:t>CMH/PIHP Oversight</a:t>
          </a:r>
          <a:r>
            <a:rPr lang="en-US" sz="2000" dirty="0">
              <a:solidFill>
                <a:schemeClr val="tx1"/>
              </a:solidFill>
              <a:latin typeface="Arial" panose="020B0604020202020204" pitchFamily="34" charset="0"/>
              <a:cs typeface="Arial" panose="020B0604020202020204" pitchFamily="34" charset="0"/>
            </a:rPr>
            <a:t>: CMHSPs and PIHPs ensure that all services meet regulatory and compliance measures, tracking performance and intervening when providers do not meet standards.</a:t>
          </a:r>
          <a:endParaRPr lang="en-US" sz="2000" dirty="0">
            <a:latin typeface="Arial" panose="020B0604020202020204" pitchFamily="34" charset="0"/>
            <a:cs typeface="Arial" panose="020B0604020202020204" pitchFamily="34" charset="0"/>
          </a:endParaRPr>
        </a:p>
      </dgm:t>
    </dgm:pt>
    <dgm:pt modelId="{B24B419C-273F-408F-BF00-99F20F23DA75}" type="parTrans" cxnId="{52296C46-31AA-4B92-8381-3ADFB6F4938C}">
      <dgm:prSet/>
      <dgm:spPr/>
      <dgm:t>
        <a:bodyPr/>
        <a:lstStyle/>
        <a:p>
          <a:endParaRPr lang="en-US"/>
        </a:p>
      </dgm:t>
    </dgm:pt>
    <dgm:pt modelId="{7DADE88B-2514-49FD-96F7-D5A8B51167BF}" type="sibTrans" cxnId="{52296C46-31AA-4B92-8381-3ADFB6F4938C}">
      <dgm:prSet/>
      <dgm:spPr/>
      <dgm:t>
        <a:bodyPr/>
        <a:lstStyle/>
        <a:p>
          <a:endParaRPr lang="en-US"/>
        </a:p>
      </dgm:t>
    </dgm:pt>
    <dgm:pt modelId="{A8EFB53B-7F51-9D4B-83B7-BBF2E5EF68AE}" type="pres">
      <dgm:prSet presAssocID="{A4E15A3E-FE2B-40E1-B478-F4C527702D6F}" presName="outerComposite" presStyleCnt="0">
        <dgm:presLayoutVars>
          <dgm:chMax val="5"/>
          <dgm:dir/>
          <dgm:resizeHandles val="exact"/>
        </dgm:presLayoutVars>
      </dgm:prSet>
      <dgm:spPr/>
    </dgm:pt>
    <dgm:pt modelId="{A864C36C-B763-3B43-9887-6322B0475095}" type="pres">
      <dgm:prSet presAssocID="{A4E15A3E-FE2B-40E1-B478-F4C527702D6F}" presName="dummyMaxCanvas" presStyleCnt="0">
        <dgm:presLayoutVars/>
      </dgm:prSet>
      <dgm:spPr/>
    </dgm:pt>
    <dgm:pt modelId="{E240CD47-42F3-2C4B-A42A-5E2CF74CD204}" type="pres">
      <dgm:prSet presAssocID="{A4E15A3E-FE2B-40E1-B478-F4C527702D6F}" presName="ThreeNodes_1" presStyleLbl="node1" presStyleIdx="0" presStyleCnt="3" custScaleX="105494" custScaleY="137027" custLinFactNeighborX="2201" custLinFactNeighborY="16337">
        <dgm:presLayoutVars>
          <dgm:bulletEnabled val="1"/>
        </dgm:presLayoutVars>
      </dgm:prSet>
      <dgm:spPr/>
    </dgm:pt>
    <dgm:pt modelId="{3FF46EA8-EE89-3245-800B-38C5E9134BA3}" type="pres">
      <dgm:prSet presAssocID="{A4E15A3E-FE2B-40E1-B478-F4C527702D6F}" presName="ThreeNodes_2" presStyleLbl="node1" presStyleIdx="1" presStyleCnt="3" custScaleY="97162" custLinFactNeighborX="227" custLinFactNeighborY="9699">
        <dgm:presLayoutVars>
          <dgm:bulletEnabled val="1"/>
        </dgm:presLayoutVars>
      </dgm:prSet>
      <dgm:spPr/>
    </dgm:pt>
    <dgm:pt modelId="{7C01838D-CAD6-6348-B74E-8C4B05EEE2F0}" type="pres">
      <dgm:prSet presAssocID="{A4E15A3E-FE2B-40E1-B478-F4C527702D6F}" presName="ThreeNodes_3" presStyleLbl="node1" presStyleIdx="2" presStyleCnt="3" custScaleY="118271" custLinFactNeighborX="742" custLinFactNeighborY="-7893">
        <dgm:presLayoutVars>
          <dgm:bulletEnabled val="1"/>
        </dgm:presLayoutVars>
      </dgm:prSet>
      <dgm:spPr/>
    </dgm:pt>
    <dgm:pt modelId="{FFD11203-4A98-804D-9C54-69EF6C9B699C}" type="pres">
      <dgm:prSet presAssocID="{A4E15A3E-FE2B-40E1-B478-F4C527702D6F}" presName="ThreeConn_1-2" presStyleLbl="fgAccFollowNode1" presStyleIdx="0" presStyleCnt="2">
        <dgm:presLayoutVars>
          <dgm:bulletEnabled val="1"/>
        </dgm:presLayoutVars>
      </dgm:prSet>
      <dgm:spPr/>
    </dgm:pt>
    <dgm:pt modelId="{35B650EA-0D3D-AA44-B5D7-3228998334A9}" type="pres">
      <dgm:prSet presAssocID="{A4E15A3E-FE2B-40E1-B478-F4C527702D6F}" presName="ThreeConn_2-3" presStyleLbl="fgAccFollowNode1" presStyleIdx="1" presStyleCnt="2">
        <dgm:presLayoutVars>
          <dgm:bulletEnabled val="1"/>
        </dgm:presLayoutVars>
      </dgm:prSet>
      <dgm:spPr/>
    </dgm:pt>
    <dgm:pt modelId="{10AB0C6E-23BD-464B-84C8-A068A20154E6}" type="pres">
      <dgm:prSet presAssocID="{A4E15A3E-FE2B-40E1-B478-F4C527702D6F}" presName="ThreeNodes_1_text" presStyleLbl="node1" presStyleIdx="2" presStyleCnt="3">
        <dgm:presLayoutVars>
          <dgm:bulletEnabled val="1"/>
        </dgm:presLayoutVars>
      </dgm:prSet>
      <dgm:spPr/>
    </dgm:pt>
    <dgm:pt modelId="{6A406C16-3BC7-0748-A969-111AB86096AE}" type="pres">
      <dgm:prSet presAssocID="{A4E15A3E-FE2B-40E1-B478-F4C527702D6F}" presName="ThreeNodes_2_text" presStyleLbl="node1" presStyleIdx="2" presStyleCnt="3">
        <dgm:presLayoutVars>
          <dgm:bulletEnabled val="1"/>
        </dgm:presLayoutVars>
      </dgm:prSet>
      <dgm:spPr/>
    </dgm:pt>
    <dgm:pt modelId="{9AFCE7F6-6EC2-724F-9552-F4930CF4A108}" type="pres">
      <dgm:prSet presAssocID="{A4E15A3E-FE2B-40E1-B478-F4C527702D6F}" presName="ThreeNodes_3_text" presStyleLbl="node1" presStyleIdx="2" presStyleCnt="3">
        <dgm:presLayoutVars>
          <dgm:bulletEnabled val="1"/>
        </dgm:presLayoutVars>
      </dgm:prSet>
      <dgm:spPr/>
    </dgm:pt>
  </dgm:ptLst>
  <dgm:cxnLst>
    <dgm:cxn modelId="{52296C46-31AA-4B92-8381-3ADFB6F4938C}" srcId="{A4E15A3E-FE2B-40E1-B478-F4C527702D6F}" destId="{85033590-EE50-4909-92BF-E71901B55491}" srcOrd="2" destOrd="0" parTransId="{B24B419C-273F-408F-BF00-99F20F23DA75}" sibTransId="{7DADE88B-2514-49FD-96F7-D5A8B51167BF}"/>
    <dgm:cxn modelId="{6630A657-2848-C049-B236-8E6C32881EE4}" type="presOf" srcId="{3AE34A35-5BA7-4240-A8CC-30268559BC8A}" destId="{35B650EA-0D3D-AA44-B5D7-3228998334A9}" srcOrd="0" destOrd="0" presId="urn:microsoft.com/office/officeart/2005/8/layout/vProcess5"/>
    <dgm:cxn modelId="{72748458-AFD4-434A-9FD3-95896CFB8D75}" type="presOf" srcId="{D0924ECD-D25D-4B5B-AE05-C73692C498F2}" destId="{E240CD47-42F3-2C4B-A42A-5E2CF74CD204}" srcOrd="0" destOrd="0" presId="urn:microsoft.com/office/officeart/2005/8/layout/vProcess5"/>
    <dgm:cxn modelId="{7F5A4E59-AF95-DC4F-854F-BE14B0465EA1}" type="presOf" srcId="{6E1F6342-C216-4B38-B123-15EED0EEBA4D}" destId="{FFD11203-4A98-804D-9C54-69EF6C9B699C}" srcOrd="0" destOrd="0" presId="urn:microsoft.com/office/officeart/2005/8/layout/vProcess5"/>
    <dgm:cxn modelId="{18E00781-2A1B-3E44-8631-8207E5575C7E}" type="presOf" srcId="{85033590-EE50-4909-92BF-E71901B55491}" destId="{9AFCE7F6-6EC2-724F-9552-F4930CF4A108}" srcOrd="1" destOrd="0" presId="urn:microsoft.com/office/officeart/2005/8/layout/vProcess5"/>
    <dgm:cxn modelId="{06491686-9EC6-2743-A323-86884708971F}" type="presOf" srcId="{A4E15A3E-FE2B-40E1-B478-F4C527702D6F}" destId="{A8EFB53B-7F51-9D4B-83B7-BBF2E5EF68AE}" srcOrd="0" destOrd="0" presId="urn:microsoft.com/office/officeart/2005/8/layout/vProcess5"/>
    <dgm:cxn modelId="{564AB986-D81C-4209-8D24-FF06DD03E61D}" srcId="{A4E15A3E-FE2B-40E1-B478-F4C527702D6F}" destId="{D0924ECD-D25D-4B5B-AE05-C73692C498F2}" srcOrd="0" destOrd="0" parTransId="{BD102620-07C0-4CB9-B725-793A2C9AF713}" sibTransId="{6E1F6342-C216-4B38-B123-15EED0EEBA4D}"/>
    <dgm:cxn modelId="{80F3DEBD-9C00-E045-90DB-197B25B1D83B}" type="presOf" srcId="{C7A42492-70BB-4727-B14D-0F8DF4FD4249}" destId="{6A406C16-3BC7-0748-A969-111AB86096AE}" srcOrd="1" destOrd="0" presId="urn:microsoft.com/office/officeart/2005/8/layout/vProcess5"/>
    <dgm:cxn modelId="{2B6B4CC0-A445-7543-82C9-DD1626AAF932}" type="presOf" srcId="{85033590-EE50-4909-92BF-E71901B55491}" destId="{7C01838D-CAD6-6348-B74E-8C4B05EEE2F0}" srcOrd="0" destOrd="0" presId="urn:microsoft.com/office/officeart/2005/8/layout/vProcess5"/>
    <dgm:cxn modelId="{D014BBC9-D3CB-8B45-8A02-B7A55776C940}" type="presOf" srcId="{C7A42492-70BB-4727-B14D-0F8DF4FD4249}" destId="{3FF46EA8-EE89-3245-800B-38C5E9134BA3}" srcOrd="0" destOrd="0" presId="urn:microsoft.com/office/officeart/2005/8/layout/vProcess5"/>
    <dgm:cxn modelId="{6CDAB0D1-5D54-4EBE-95E0-166766865876}" srcId="{A4E15A3E-FE2B-40E1-B478-F4C527702D6F}" destId="{C7A42492-70BB-4727-B14D-0F8DF4FD4249}" srcOrd="1" destOrd="0" parTransId="{68590875-3F1C-468C-AF2C-A1702AFFBF44}" sibTransId="{3AE34A35-5BA7-4240-A8CC-30268559BC8A}"/>
    <dgm:cxn modelId="{C5613ED5-5CBC-9549-ADDD-4A5FD9DCA1F4}" type="presOf" srcId="{D0924ECD-D25D-4B5B-AE05-C73692C498F2}" destId="{10AB0C6E-23BD-464B-84C8-A068A20154E6}" srcOrd="1" destOrd="0" presId="urn:microsoft.com/office/officeart/2005/8/layout/vProcess5"/>
    <dgm:cxn modelId="{8EEE2FDD-7614-F144-AE27-CF6C470E2872}" type="presParOf" srcId="{A8EFB53B-7F51-9D4B-83B7-BBF2E5EF68AE}" destId="{A864C36C-B763-3B43-9887-6322B0475095}" srcOrd="0" destOrd="0" presId="urn:microsoft.com/office/officeart/2005/8/layout/vProcess5"/>
    <dgm:cxn modelId="{41D33F06-D2FF-CB49-8B92-10C178A0F9EF}" type="presParOf" srcId="{A8EFB53B-7F51-9D4B-83B7-BBF2E5EF68AE}" destId="{E240CD47-42F3-2C4B-A42A-5E2CF74CD204}" srcOrd="1" destOrd="0" presId="urn:microsoft.com/office/officeart/2005/8/layout/vProcess5"/>
    <dgm:cxn modelId="{914F1275-DD8A-054C-AE6D-D79EFFCE5479}" type="presParOf" srcId="{A8EFB53B-7F51-9D4B-83B7-BBF2E5EF68AE}" destId="{3FF46EA8-EE89-3245-800B-38C5E9134BA3}" srcOrd="2" destOrd="0" presId="urn:microsoft.com/office/officeart/2005/8/layout/vProcess5"/>
    <dgm:cxn modelId="{71BB7D62-40BD-034B-9559-A94876A973CC}" type="presParOf" srcId="{A8EFB53B-7F51-9D4B-83B7-BBF2E5EF68AE}" destId="{7C01838D-CAD6-6348-B74E-8C4B05EEE2F0}" srcOrd="3" destOrd="0" presId="urn:microsoft.com/office/officeart/2005/8/layout/vProcess5"/>
    <dgm:cxn modelId="{7341DEC3-5C9B-6F44-9FFA-B95CCAB36FD8}" type="presParOf" srcId="{A8EFB53B-7F51-9D4B-83B7-BBF2E5EF68AE}" destId="{FFD11203-4A98-804D-9C54-69EF6C9B699C}" srcOrd="4" destOrd="0" presId="urn:microsoft.com/office/officeart/2005/8/layout/vProcess5"/>
    <dgm:cxn modelId="{F793B006-5AD9-F846-8B2E-0BD999AB6780}" type="presParOf" srcId="{A8EFB53B-7F51-9D4B-83B7-BBF2E5EF68AE}" destId="{35B650EA-0D3D-AA44-B5D7-3228998334A9}" srcOrd="5" destOrd="0" presId="urn:microsoft.com/office/officeart/2005/8/layout/vProcess5"/>
    <dgm:cxn modelId="{85BE0574-5212-C44A-9F19-09514662BE41}" type="presParOf" srcId="{A8EFB53B-7F51-9D4B-83B7-BBF2E5EF68AE}" destId="{10AB0C6E-23BD-464B-84C8-A068A20154E6}" srcOrd="6" destOrd="0" presId="urn:microsoft.com/office/officeart/2005/8/layout/vProcess5"/>
    <dgm:cxn modelId="{8904C4B4-93F5-1741-9DCD-71865436EBDF}" type="presParOf" srcId="{A8EFB53B-7F51-9D4B-83B7-BBF2E5EF68AE}" destId="{6A406C16-3BC7-0748-A969-111AB86096AE}" srcOrd="7" destOrd="0" presId="urn:microsoft.com/office/officeart/2005/8/layout/vProcess5"/>
    <dgm:cxn modelId="{24F86B22-B770-164F-8200-401C61DC12AD}" type="presParOf" srcId="{A8EFB53B-7F51-9D4B-83B7-BBF2E5EF68AE}" destId="{9AFCE7F6-6EC2-724F-9552-F4930CF4A108}" srcOrd="8" destOrd="0" presId="urn:microsoft.com/office/officeart/2005/8/layout/vProcess5"/>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FA1D8BD-D4D0-4F62-AFC9-518E1B2BA035}"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AC3C1617-1FF1-44E3-9674-6A70F2F788CB}">
      <dgm:prSet custT="1"/>
      <dgm:spPr/>
      <dgm:t>
        <a:bodyPr/>
        <a:lstStyle/>
        <a:p>
          <a:r>
            <a:rPr lang="en-US" sz="2800" dirty="0">
              <a:latin typeface="Arial" panose="020B0604020202020204" pitchFamily="34" charset="0"/>
              <a:cs typeface="Arial" panose="020B0604020202020204" pitchFamily="34" charset="0"/>
            </a:rPr>
            <a:t>True or False</a:t>
          </a:r>
        </a:p>
      </dgm:t>
    </dgm:pt>
    <dgm:pt modelId="{739F2B6F-C479-441D-AA5B-6502FFC790B7}" type="parTrans" cxnId="{7ECA4B9E-E376-4559-A7F4-FEA4C125BAA7}">
      <dgm:prSet/>
      <dgm:spPr/>
      <dgm:t>
        <a:bodyPr/>
        <a:lstStyle/>
        <a:p>
          <a:endParaRPr lang="en-US"/>
        </a:p>
      </dgm:t>
    </dgm:pt>
    <dgm:pt modelId="{BD454804-E9C4-4795-9788-035CBDCA9975}" type="sibTrans" cxnId="{7ECA4B9E-E376-4559-A7F4-FEA4C125BAA7}">
      <dgm:prSet/>
      <dgm:spPr/>
      <dgm:t>
        <a:bodyPr/>
        <a:lstStyle/>
        <a:p>
          <a:endParaRPr lang="en-US"/>
        </a:p>
      </dgm:t>
    </dgm:pt>
    <dgm:pt modelId="{23BAFCC1-2495-47E5-80F1-79FECD6B8B32}">
      <dgm:prSet custT="1"/>
      <dgm:spPr/>
      <dgm:t>
        <a:bodyPr/>
        <a:lstStyle/>
        <a:p>
          <a:r>
            <a:rPr lang="en-US" sz="28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r>
            <a:rPr lang="en-US" sz="2000" dirty="0">
              <a:solidFill>
                <a:schemeClr val="tx1"/>
              </a:solidFill>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dgm:t>
    </dgm:pt>
    <dgm:pt modelId="{07B41433-1D1A-4F57-8A52-488FA9939CCC}" type="parTrans" cxnId="{E1501E9B-C947-40A7-9C4F-DB35EFEE9B24}">
      <dgm:prSet/>
      <dgm:spPr/>
      <dgm:t>
        <a:bodyPr/>
        <a:lstStyle/>
        <a:p>
          <a:endParaRPr lang="en-US"/>
        </a:p>
      </dgm:t>
    </dgm:pt>
    <dgm:pt modelId="{206DE077-7F39-4ADE-A9ED-6403E93FBD2B}" type="sibTrans" cxnId="{E1501E9B-C947-40A7-9C4F-DB35EFEE9B24}">
      <dgm:prSet/>
      <dgm:spPr/>
      <dgm:t>
        <a:bodyPr/>
        <a:lstStyle/>
        <a:p>
          <a:endParaRPr lang="en-US"/>
        </a:p>
      </dgm:t>
    </dgm:pt>
    <dgm:pt modelId="{8839D8BC-1804-A944-9279-3B1DF11BFBF6}" type="pres">
      <dgm:prSet presAssocID="{EFA1D8BD-D4D0-4F62-AFC9-518E1B2BA035}" presName="hierChild1" presStyleCnt="0">
        <dgm:presLayoutVars>
          <dgm:chPref val="1"/>
          <dgm:dir/>
          <dgm:animOne val="branch"/>
          <dgm:animLvl val="lvl"/>
          <dgm:resizeHandles/>
        </dgm:presLayoutVars>
      </dgm:prSet>
      <dgm:spPr/>
    </dgm:pt>
    <dgm:pt modelId="{788194BA-3770-724A-B3F2-63BCFC9B3E34}" type="pres">
      <dgm:prSet presAssocID="{AC3C1617-1FF1-44E3-9674-6A70F2F788CB}" presName="hierRoot1" presStyleCnt="0"/>
      <dgm:spPr/>
    </dgm:pt>
    <dgm:pt modelId="{A71B231B-28B6-D848-95D8-B76782DAE0E1}" type="pres">
      <dgm:prSet presAssocID="{AC3C1617-1FF1-44E3-9674-6A70F2F788CB}" presName="composite" presStyleCnt="0"/>
      <dgm:spPr/>
    </dgm:pt>
    <dgm:pt modelId="{D7067923-C293-5644-842A-2F0FBD92A626}" type="pres">
      <dgm:prSet presAssocID="{AC3C1617-1FF1-44E3-9674-6A70F2F788CB}" presName="background" presStyleLbl="node0" presStyleIdx="0" presStyleCnt="2"/>
      <dgm:spPr/>
    </dgm:pt>
    <dgm:pt modelId="{785975D4-8730-A640-AC0C-4D43053541CC}" type="pres">
      <dgm:prSet presAssocID="{AC3C1617-1FF1-44E3-9674-6A70F2F788CB}" presName="text" presStyleLbl="fgAcc0" presStyleIdx="0" presStyleCnt="2">
        <dgm:presLayoutVars>
          <dgm:chPref val="3"/>
        </dgm:presLayoutVars>
      </dgm:prSet>
      <dgm:spPr/>
    </dgm:pt>
    <dgm:pt modelId="{75B62F25-4348-2E46-9409-59128A2F3239}" type="pres">
      <dgm:prSet presAssocID="{AC3C1617-1FF1-44E3-9674-6A70F2F788CB}" presName="hierChild2" presStyleCnt="0"/>
      <dgm:spPr/>
    </dgm:pt>
    <dgm:pt modelId="{D78137AE-8630-FB41-9F89-2EF9242DD11B}" type="pres">
      <dgm:prSet presAssocID="{23BAFCC1-2495-47E5-80F1-79FECD6B8B32}" presName="hierRoot1" presStyleCnt="0"/>
      <dgm:spPr/>
    </dgm:pt>
    <dgm:pt modelId="{A558BF60-AAC2-FC43-9A4C-69F4AE047EEB}" type="pres">
      <dgm:prSet presAssocID="{23BAFCC1-2495-47E5-80F1-79FECD6B8B32}" presName="composite" presStyleCnt="0"/>
      <dgm:spPr/>
    </dgm:pt>
    <dgm:pt modelId="{0139B4B2-D216-A34B-B430-B235FDBC4E53}" type="pres">
      <dgm:prSet presAssocID="{23BAFCC1-2495-47E5-80F1-79FECD6B8B32}" presName="background" presStyleLbl="node0" presStyleIdx="1" presStyleCnt="2"/>
      <dgm:spPr/>
    </dgm:pt>
    <dgm:pt modelId="{1629233A-CD95-3143-B856-E8C4C8243339}" type="pres">
      <dgm:prSet presAssocID="{23BAFCC1-2495-47E5-80F1-79FECD6B8B32}" presName="text" presStyleLbl="fgAcc0" presStyleIdx="1" presStyleCnt="2">
        <dgm:presLayoutVars>
          <dgm:chPref val="3"/>
        </dgm:presLayoutVars>
      </dgm:prSet>
      <dgm:spPr/>
    </dgm:pt>
    <dgm:pt modelId="{90058B30-7978-1440-92DA-D9BC3B184863}" type="pres">
      <dgm:prSet presAssocID="{23BAFCC1-2495-47E5-80F1-79FECD6B8B32}" presName="hierChild2" presStyleCnt="0"/>
      <dgm:spPr/>
    </dgm:pt>
  </dgm:ptLst>
  <dgm:cxnLst>
    <dgm:cxn modelId="{BE243B11-CF11-FE43-AA53-DD816C2172D8}" type="presOf" srcId="{AC3C1617-1FF1-44E3-9674-6A70F2F788CB}" destId="{785975D4-8730-A640-AC0C-4D43053541CC}" srcOrd="0" destOrd="0" presId="urn:microsoft.com/office/officeart/2005/8/layout/hierarchy1"/>
    <dgm:cxn modelId="{E1501E9B-C947-40A7-9C4F-DB35EFEE9B24}" srcId="{EFA1D8BD-D4D0-4F62-AFC9-518E1B2BA035}" destId="{23BAFCC1-2495-47E5-80F1-79FECD6B8B32}" srcOrd="1" destOrd="0" parTransId="{07B41433-1D1A-4F57-8A52-488FA9939CCC}" sibTransId="{206DE077-7F39-4ADE-A9ED-6403E93FBD2B}"/>
    <dgm:cxn modelId="{7ECA4B9E-E376-4559-A7F4-FEA4C125BAA7}" srcId="{EFA1D8BD-D4D0-4F62-AFC9-518E1B2BA035}" destId="{AC3C1617-1FF1-44E3-9674-6A70F2F788CB}" srcOrd="0" destOrd="0" parTransId="{739F2B6F-C479-441D-AA5B-6502FFC790B7}" sibTransId="{BD454804-E9C4-4795-9788-035CBDCA9975}"/>
    <dgm:cxn modelId="{D4C3B4C4-5850-484D-BB6D-4F244B20A4E3}" type="presOf" srcId="{23BAFCC1-2495-47E5-80F1-79FECD6B8B32}" destId="{1629233A-CD95-3143-B856-E8C4C8243339}" srcOrd="0" destOrd="0" presId="urn:microsoft.com/office/officeart/2005/8/layout/hierarchy1"/>
    <dgm:cxn modelId="{35809EC9-20E4-6341-A6F6-2D9F96405C7B}" type="presOf" srcId="{EFA1D8BD-D4D0-4F62-AFC9-518E1B2BA035}" destId="{8839D8BC-1804-A944-9279-3B1DF11BFBF6}" srcOrd="0" destOrd="0" presId="urn:microsoft.com/office/officeart/2005/8/layout/hierarchy1"/>
    <dgm:cxn modelId="{3A49F8C8-46DC-1540-8ABD-100EC3AB7357}" type="presParOf" srcId="{8839D8BC-1804-A944-9279-3B1DF11BFBF6}" destId="{788194BA-3770-724A-B3F2-63BCFC9B3E34}" srcOrd="0" destOrd="0" presId="urn:microsoft.com/office/officeart/2005/8/layout/hierarchy1"/>
    <dgm:cxn modelId="{FD286532-14E1-164B-988F-A27645E8A80C}" type="presParOf" srcId="{788194BA-3770-724A-B3F2-63BCFC9B3E34}" destId="{A71B231B-28B6-D848-95D8-B76782DAE0E1}" srcOrd="0" destOrd="0" presId="urn:microsoft.com/office/officeart/2005/8/layout/hierarchy1"/>
    <dgm:cxn modelId="{2C55BF6A-E64C-F74D-8354-80A82808D4CB}" type="presParOf" srcId="{A71B231B-28B6-D848-95D8-B76782DAE0E1}" destId="{D7067923-C293-5644-842A-2F0FBD92A626}" srcOrd="0" destOrd="0" presId="urn:microsoft.com/office/officeart/2005/8/layout/hierarchy1"/>
    <dgm:cxn modelId="{560AB4EE-963E-4F42-AE95-F66DA5802FD1}" type="presParOf" srcId="{A71B231B-28B6-D848-95D8-B76782DAE0E1}" destId="{785975D4-8730-A640-AC0C-4D43053541CC}" srcOrd="1" destOrd="0" presId="urn:microsoft.com/office/officeart/2005/8/layout/hierarchy1"/>
    <dgm:cxn modelId="{3016918A-7C83-BA4E-A669-EDC10617BE52}" type="presParOf" srcId="{788194BA-3770-724A-B3F2-63BCFC9B3E34}" destId="{75B62F25-4348-2E46-9409-59128A2F3239}" srcOrd="1" destOrd="0" presId="urn:microsoft.com/office/officeart/2005/8/layout/hierarchy1"/>
    <dgm:cxn modelId="{5BA313A8-79C4-9D46-8A35-68CD95DAAE0E}" type="presParOf" srcId="{8839D8BC-1804-A944-9279-3B1DF11BFBF6}" destId="{D78137AE-8630-FB41-9F89-2EF9242DD11B}" srcOrd="1" destOrd="0" presId="urn:microsoft.com/office/officeart/2005/8/layout/hierarchy1"/>
    <dgm:cxn modelId="{9E851158-F284-EB44-8A2F-4CB46EC79232}" type="presParOf" srcId="{D78137AE-8630-FB41-9F89-2EF9242DD11B}" destId="{A558BF60-AAC2-FC43-9A4C-69F4AE047EEB}" srcOrd="0" destOrd="0" presId="urn:microsoft.com/office/officeart/2005/8/layout/hierarchy1"/>
    <dgm:cxn modelId="{DBA48671-D4C1-2D49-8729-8ACF72122709}" type="presParOf" srcId="{A558BF60-AAC2-FC43-9A4C-69F4AE047EEB}" destId="{0139B4B2-D216-A34B-B430-B235FDBC4E53}" srcOrd="0" destOrd="0" presId="urn:microsoft.com/office/officeart/2005/8/layout/hierarchy1"/>
    <dgm:cxn modelId="{BA5702EC-57DC-BD40-BE1F-FEDE02A95BA6}" type="presParOf" srcId="{A558BF60-AAC2-FC43-9A4C-69F4AE047EEB}" destId="{1629233A-CD95-3143-B856-E8C4C8243339}" srcOrd="1" destOrd="0" presId="urn:microsoft.com/office/officeart/2005/8/layout/hierarchy1"/>
    <dgm:cxn modelId="{B85EE714-E61F-9241-8B46-E338C14DF988}" type="presParOf" srcId="{D78137AE-8630-FB41-9F89-2EF9242DD11B}" destId="{90058B30-7978-1440-92DA-D9BC3B184863}"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E4CCEF3-E009-41E8-8A52-A5C829835F2D}"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36F030F4-2942-487A-A0AE-B1479B5FDC5C}">
      <dgm:prSet custT="1"/>
      <dgm:spPr/>
      <dgm:t>
        <a:bodyPr/>
        <a:lstStyle/>
        <a:p>
          <a:r>
            <a:rPr lang="en-US" sz="2400" dirty="0">
              <a:latin typeface="Arial" panose="020B0604020202020204" pitchFamily="34" charset="0"/>
              <a:cs typeface="Arial" panose="020B0604020202020204" pitchFamily="34" charset="0"/>
            </a:rPr>
            <a:t>True or False</a:t>
          </a:r>
        </a:p>
      </dgm:t>
    </dgm:pt>
    <dgm:pt modelId="{5F2EEB90-4025-4376-8375-B1FCDD33C860}" type="parTrans" cxnId="{45290B24-85D7-491A-BD98-19285B56C5DD}">
      <dgm:prSet/>
      <dgm:spPr/>
      <dgm:t>
        <a:bodyPr/>
        <a:lstStyle/>
        <a:p>
          <a:endParaRPr lang="en-US"/>
        </a:p>
      </dgm:t>
    </dgm:pt>
    <dgm:pt modelId="{8609B95B-6334-47BE-BA45-2F85D738879F}" type="sibTrans" cxnId="{45290B24-85D7-491A-BD98-19285B56C5DD}">
      <dgm:prSet/>
      <dgm:spPr/>
      <dgm:t>
        <a:bodyPr/>
        <a:lstStyle/>
        <a:p>
          <a:endParaRPr lang="en-US"/>
        </a:p>
      </dgm:t>
    </dgm:pt>
    <dgm:pt modelId="{5369C1CA-E3EB-4E5C-98D3-5415874B1098}">
      <dgm:prSet custT="1"/>
      <dgm:spPr/>
      <dgm:t>
        <a:bodyPr/>
        <a:lstStyle/>
        <a:p>
          <a:r>
            <a:rPr lang="en-US" sz="24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endParaRPr lang="en-US" sz="2400" dirty="0"/>
        </a:p>
      </dgm:t>
    </dgm:pt>
    <dgm:pt modelId="{79754810-9C20-488A-B318-4AF532F05851}" type="parTrans" cxnId="{BC3E9D8A-9469-44B7-AF3A-2B50D994C96A}">
      <dgm:prSet/>
      <dgm:spPr/>
      <dgm:t>
        <a:bodyPr/>
        <a:lstStyle/>
        <a:p>
          <a:endParaRPr lang="en-US"/>
        </a:p>
      </dgm:t>
    </dgm:pt>
    <dgm:pt modelId="{FE805D99-5F03-491D-9FDF-06A86812E7EB}" type="sibTrans" cxnId="{BC3E9D8A-9469-44B7-AF3A-2B50D994C96A}">
      <dgm:prSet/>
      <dgm:spPr/>
      <dgm:t>
        <a:bodyPr/>
        <a:lstStyle/>
        <a:p>
          <a:endParaRPr lang="en-US"/>
        </a:p>
      </dgm:t>
    </dgm:pt>
    <dgm:pt modelId="{8CEC6142-A7B2-4B34-9041-45B5751543CA}">
      <dgm:prSet custT="1"/>
      <dgm:spPr/>
      <dgm:t>
        <a:bodyPr/>
        <a:lstStyle/>
        <a:p>
          <a:r>
            <a:rPr lang="en-US" sz="2400" b="1" dirty="0">
              <a:latin typeface="Arial" panose="020B0604020202020204" pitchFamily="34" charset="0"/>
              <a:cs typeface="Arial" panose="020B0604020202020204" pitchFamily="34" charset="0"/>
            </a:rPr>
            <a:t>True</a:t>
          </a:r>
          <a:endParaRPr lang="en-US" sz="2400" dirty="0">
            <a:latin typeface="Arial" panose="020B0604020202020204" pitchFamily="34" charset="0"/>
            <a:cs typeface="Arial" panose="020B0604020202020204" pitchFamily="34" charset="0"/>
          </a:endParaRPr>
        </a:p>
      </dgm:t>
    </dgm:pt>
    <dgm:pt modelId="{60DBBCF1-BA9E-4277-97CF-138F8E365667}" type="parTrans" cxnId="{6D20A03C-2057-414F-834E-36FFA1F27E11}">
      <dgm:prSet/>
      <dgm:spPr/>
      <dgm:t>
        <a:bodyPr/>
        <a:lstStyle/>
        <a:p>
          <a:endParaRPr lang="en-US"/>
        </a:p>
      </dgm:t>
    </dgm:pt>
    <dgm:pt modelId="{32EB8B24-2A76-4FEC-BB91-E403026123E5}" type="sibTrans" cxnId="{6D20A03C-2057-414F-834E-36FFA1F27E11}">
      <dgm:prSet/>
      <dgm:spPr/>
      <dgm:t>
        <a:bodyPr/>
        <a:lstStyle/>
        <a:p>
          <a:endParaRPr lang="en-US"/>
        </a:p>
      </dgm:t>
    </dgm:pt>
    <dgm:pt modelId="{D2214EAB-4312-1449-8B71-36512DB9ED21}" type="pres">
      <dgm:prSet presAssocID="{6E4CCEF3-E009-41E8-8A52-A5C829835F2D}" presName="hierChild1" presStyleCnt="0">
        <dgm:presLayoutVars>
          <dgm:chPref val="1"/>
          <dgm:dir/>
          <dgm:animOne val="branch"/>
          <dgm:animLvl val="lvl"/>
          <dgm:resizeHandles/>
        </dgm:presLayoutVars>
      </dgm:prSet>
      <dgm:spPr/>
    </dgm:pt>
    <dgm:pt modelId="{123CC116-CE17-844C-80FF-AF3A5F18EDE8}" type="pres">
      <dgm:prSet presAssocID="{36F030F4-2942-487A-A0AE-B1479B5FDC5C}" presName="hierRoot1" presStyleCnt="0"/>
      <dgm:spPr/>
    </dgm:pt>
    <dgm:pt modelId="{326E9569-321E-3140-B3AB-5319D43700BF}" type="pres">
      <dgm:prSet presAssocID="{36F030F4-2942-487A-A0AE-B1479B5FDC5C}" presName="composite" presStyleCnt="0"/>
      <dgm:spPr/>
    </dgm:pt>
    <dgm:pt modelId="{AD2062A7-D7FF-F041-94B1-F2D6E0278800}" type="pres">
      <dgm:prSet presAssocID="{36F030F4-2942-487A-A0AE-B1479B5FDC5C}" presName="background" presStyleLbl="node0" presStyleIdx="0" presStyleCnt="3"/>
      <dgm:spPr/>
    </dgm:pt>
    <dgm:pt modelId="{8865A617-B1C6-1A49-AAA2-4D57BB8E6B4E}" type="pres">
      <dgm:prSet presAssocID="{36F030F4-2942-487A-A0AE-B1479B5FDC5C}" presName="text" presStyleLbl="fgAcc0" presStyleIdx="0" presStyleCnt="3">
        <dgm:presLayoutVars>
          <dgm:chPref val="3"/>
        </dgm:presLayoutVars>
      </dgm:prSet>
      <dgm:spPr/>
    </dgm:pt>
    <dgm:pt modelId="{9A60AD0B-E336-D14D-B961-21B13EA35D2B}" type="pres">
      <dgm:prSet presAssocID="{36F030F4-2942-487A-A0AE-B1479B5FDC5C}" presName="hierChild2" presStyleCnt="0"/>
      <dgm:spPr/>
    </dgm:pt>
    <dgm:pt modelId="{F00815BF-E3A7-994D-8F79-5A37DD64AC67}" type="pres">
      <dgm:prSet presAssocID="{5369C1CA-E3EB-4E5C-98D3-5415874B1098}" presName="hierRoot1" presStyleCnt="0"/>
      <dgm:spPr/>
    </dgm:pt>
    <dgm:pt modelId="{A6AAB777-1712-A54C-A176-57FD164A867F}" type="pres">
      <dgm:prSet presAssocID="{5369C1CA-E3EB-4E5C-98D3-5415874B1098}" presName="composite" presStyleCnt="0"/>
      <dgm:spPr/>
    </dgm:pt>
    <dgm:pt modelId="{FC1A297C-2B83-3042-84E2-7A3704FFFDA5}" type="pres">
      <dgm:prSet presAssocID="{5369C1CA-E3EB-4E5C-98D3-5415874B1098}" presName="background" presStyleLbl="node0" presStyleIdx="1" presStyleCnt="3"/>
      <dgm:spPr/>
    </dgm:pt>
    <dgm:pt modelId="{AD38F43E-463F-F347-BE95-DF067DF03849}" type="pres">
      <dgm:prSet presAssocID="{5369C1CA-E3EB-4E5C-98D3-5415874B1098}" presName="text" presStyleLbl="fgAcc0" presStyleIdx="1" presStyleCnt="3" custScaleX="116813" custScaleY="111452">
        <dgm:presLayoutVars>
          <dgm:chPref val="3"/>
        </dgm:presLayoutVars>
      </dgm:prSet>
      <dgm:spPr/>
    </dgm:pt>
    <dgm:pt modelId="{23C363BD-3A1F-4A4C-AFCC-0D3CCCC3176D}" type="pres">
      <dgm:prSet presAssocID="{5369C1CA-E3EB-4E5C-98D3-5415874B1098}" presName="hierChild2" presStyleCnt="0"/>
      <dgm:spPr/>
    </dgm:pt>
    <dgm:pt modelId="{8C85610B-3A97-6641-B8BC-478A36129C91}" type="pres">
      <dgm:prSet presAssocID="{8CEC6142-A7B2-4B34-9041-45B5751543CA}" presName="hierRoot1" presStyleCnt="0"/>
      <dgm:spPr/>
    </dgm:pt>
    <dgm:pt modelId="{0FEF4E8D-3EEF-1142-9D66-8CD8148B5488}" type="pres">
      <dgm:prSet presAssocID="{8CEC6142-A7B2-4B34-9041-45B5751543CA}" presName="composite" presStyleCnt="0"/>
      <dgm:spPr/>
    </dgm:pt>
    <dgm:pt modelId="{1424AB1D-3D50-8646-BF6E-1FB3A999FCF9}" type="pres">
      <dgm:prSet presAssocID="{8CEC6142-A7B2-4B34-9041-45B5751543CA}" presName="background" presStyleLbl="node0" presStyleIdx="2" presStyleCnt="3"/>
      <dgm:spPr/>
    </dgm:pt>
    <dgm:pt modelId="{E66909DD-E975-7048-A91D-52E1107F8E29}" type="pres">
      <dgm:prSet presAssocID="{8CEC6142-A7B2-4B34-9041-45B5751543CA}" presName="text" presStyleLbl="fgAcc0" presStyleIdx="2" presStyleCnt="3" custLinFactNeighborX="1647" custLinFactNeighborY="864">
        <dgm:presLayoutVars>
          <dgm:chPref val="3"/>
        </dgm:presLayoutVars>
      </dgm:prSet>
      <dgm:spPr/>
    </dgm:pt>
    <dgm:pt modelId="{A79578F4-6F4B-B94F-B2B0-88B0E1E1D867}" type="pres">
      <dgm:prSet presAssocID="{8CEC6142-A7B2-4B34-9041-45B5751543CA}" presName="hierChild2" presStyleCnt="0"/>
      <dgm:spPr/>
    </dgm:pt>
  </dgm:ptLst>
  <dgm:cxnLst>
    <dgm:cxn modelId="{45290B24-85D7-491A-BD98-19285B56C5DD}" srcId="{6E4CCEF3-E009-41E8-8A52-A5C829835F2D}" destId="{36F030F4-2942-487A-A0AE-B1479B5FDC5C}" srcOrd="0" destOrd="0" parTransId="{5F2EEB90-4025-4376-8375-B1FCDD33C860}" sibTransId="{8609B95B-6334-47BE-BA45-2F85D738879F}"/>
    <dgm:cxn modelId="{6D20A03C-2057-414F-834E-36FFA1F27E11}" srcId="{6E4CCEF3-E009-41E8-8A52-A5C829835F2D}" destId="{8CEC6142-A7B2-4B34-9041-45B5751543CA}" srcOrd="2" destOrd="0" parTransId="{60DBBCF1-BA9E-4277-97CF-138F8E365667}" sibTransId="{32EB8B24-2A76-4FEC-BB91-E403026123E5}"/>
    <dgm:cxn modelId="{75D0E783-2DA2-344B-BE6D-683EB936B49D}" type="presOf" srcId="{6E4CCEF3-E009-41E8-8A52-A5C829835F2D}" destId="{D2214EAB-4312-1449-8B71-36512DB9ED21}" srcOrd="0" destOrd="0" presId="urn:microsoft.com/office/officeart/2005/8/layout/hierarchy1"/>
    <dgm:cxn modelId="{BC3E9D8A-9469-44B7-AF3A-2B50D994C96A}" srcId="{6E4CCEF3-E009-41E8-8A52-A5C829835F2D}" destId="{5369C1CA-E3EB-4E5C-98D3-5415874B1098}" srcOrd="1" destOrd="0" parTransId="{79754810-9C20-488A-B318-4AF532F05851}" sibTransId="{FE805D99-5F03-491D-9FDF-06A86812E7EB}"/>
    <dgm:cxn modelId="{9F441E96-F7BE-A84F-94A5-FC1AB56508EB}" type="presOf" srcId="{36F030F4-2942-487A-A0AE-B1479B5FDC5C}" destId="{8865A617-B1C6-1A49-AAA2-4D57BB8E6B4E}" srcOrd="0" destOrd="0" presId="urn:microsoft.com/office/officeart/2005/8/layout/hierarchy1"/>
    <dgm:cxn modelId="{FAEBF5A3-153F-714B-8860-9736DB3E6017}" type="presOf" srcId="{5369C1CA-E3EB-4E5C-98D3-5415874B1098}" destId="{AD38F43E-463F-F347-BE95-DF067DF03849}" srcOrd="0" destOrd="0" presId="urn:microsoft.com/office/officeart/2005/8/layout/hierarchy1"/>
    <dgm:cxn modelId="{5C40F0E5-A89E-9144-AEF5-228388C070A8}" type="presOf" srcId="{8CEC6142-A7B2-4B34-9041-45B5751543CA}" destId="{E66909DD-E975-7048-A91D-52E1107F8E29}" srcOrd="0" destOrd="0" presId="urn:microsoft.com/office/officeart/2005/8/layout/hierarchy1"/>
    <dgm:cxn modelId="{D855409F-F460-6141-80BC-44985AC16FDB}" type="presParOf" srcId="{D2214EAB-4312-1449-8B71-36512DB9ED21}" destId="{123CC116-CE17-844C-80FF-AF3A5F18EDE8}" srcOrd="0" destOrd="0" presId="urn:microsoft.com/office/officeart/2005/8/layout/hierarchy1"/>
    <dgm:cxn modelId="{56DD2B02-81B7-BD48-ACC3-C0FF6C428E21}" type="presParOf" srcId="{123CC116-CE17-844C-80FF-AF3A5F18EDE8}" destId="{326E9569-321E-3140-B3AB-5319D43700BF}" srcOrd="0" destOrd="0" presId="urn:microsoft.com/office/officeart/2005/8/layout/hierarchy1"/>
    <dgm:cxn modelId="{D9D239B2-B4BA-2A42-BBAB-DB55BB62B2D6}" type="presParOf" srcId="{326E9569-321E-3140-B3AB-5319D43700BF}" destId="{AD2062A7-D7FF-F041-94B1-F2D6E0278800}" srcOrd="0" destOrd="0" presId="urn:microsoft.com/office/officeart/2005/8/layout/hierarchy1"/>
    <dgm:cxn modelId="{9638761B-6EEA-8345-A7C1-57B66820F487}" type="presParOf" srcId="{326E9569-321E-3140-B3AB-5319D43700BF}" destId="{8865A617-B1C6-1A49-AAA2-4D57BB8E6B4E}" srcOrd="1" destOrd="0" presId="urn:microsoft.com/office/officeart/2005/8/layout/hierarchy1"/>
    <dgm:cxn modelId="{472F4C73-C393-B342-9A1D-EB8D1EB45600}" type="presParOf" srcId="{123CC116-CE17-844C-80FF-AF3A5F18EDE8}" destId="{9A60AD0B-E336-D14D-B961-21B13EA35D2B}" srcOrd="1" destOrd="0" presId="urn:microsoft.com/office/officeart/2005/8/layout/hierarchy1"/>
    <dgm:cxn modelId="{3096D36F-E366-0F42-A232-A4658EAE6F10}" type="presParOf" srcId="{D2214EAB-4312-1449-8B71-36512DB9ED21}" destId="{F00815BF-E3A7-994D-8F79-5A37DD64AC67}" srcOrd="1" destOrd="0" presId="urn:microsoft.com/office/officeart/2005/8/layout/hierarchy1"/>
    <dgm:cxn modelId="{CCF8A1ED-0EDB-794B-8702-AFEA9E8FB2DB}" type="presParOf" srcId="{F00815BF-E3A7-994D-8F79-5A37DD64AC67}" destId="{A6AAB777-1712-A54C-A176-57FD164A867F}" srcOrd="0" destOrd="0" presId="urn:microsoft.com/office/officeart/2005/8/layout/hierarchy1"/>
    <dgm:cxn modelId="{16525F54-1CD8-9B4B-9906-D400715B4B14}" type="presParOf" srcId="{A6AAB777-1712-A54C-A176-57FD164A867F}" destId="{FC1A297C-2B83-3042-84E2-7A3704FFFDA5}" srcOrd="0" destOrd="0" presId="urn:microsoft.com/office/officeart/2005/8/layout/hierarchy1"/>
    <dgm:cxn modelId="{942DE880-AF38-5A4E-AFBC-EE36BA04D8CF}" type="presParOf" srcId="{A6AAB777-1712-A54C-A176-57FD164A867F}" destId="{AD38F43E-463F-F347-BE95-DF067DF03849}" srcOrd="1" destOrd="0" presId="urn:microsoft.com/office/officeart/2005/8/layout/hierarchy1"/>
    <dgm:cxn modelId="{481AA9E7-AE3F-F743-9D98-B8EB0A86FEE5}" type="presParOf" srcId="{F00815BF-E3A7-994D-8F79-5A37DD64AC67}" destId="{23C363BD-3A1F-4A4C-AFCC-0D3CCCC3176D}" srcOrd="1" destOrd="0" presId="urn:microsoft.com/office/officeart/2005/8/layout/hierarchy1"/>
    <dgm:cxn modelId="{814B8892-4783-254D-B934-986765DB1251}" type="presParOf" srcId="{D2214EAB-4312-1449-8B71-36512DB9ED21}" destId="{8C85610B-3A97-6641-B8BC-478A36129C91}" srcOrd="2" destOrd="0" presId="urn:microsoft.com/office/officeart/2005/8/layout/hierarchy1"/>
    <dgm:cxn modelId="{B32D242C-7375-CA40-982C-CCEA502AD80D}" type="presParOf" srcId="{8C85610B-3A97-6641-B8BC-478A36129C91}" destId="{0FEF4E8D-3EEF-1142-9D66-8CD8148B5488}" srcOrd="0" destOrd="0" presId="urn:microsoft.com/office/officeart/2005/8/layout/hierarchy1"/>
    <dgm:cxn modelId="{B8086241-1592-5D4B-A237-01D933D53CCE}" type="presParOf" srcId="{0FEF4E8D-3EEF-1142-9D66-8CD8148B5488}" destId="{1424AB1D-3D50-8646-BF6E-1FB3A999FCF9}" srcOrd="0" destOrd="0" presId="urn:microsoft.com/office/officeart/2005/8/layout/hierarchy1"/>
    <dgm:cxn modelId="{8841C137-099E-6146-839F-760A48E43B3D}" type="presParOf" srcId="{0FEF4E8D-3EEF-1142-9D66-8CD8148B5488}" destId="{E66909DD-E975-7048-A91D-52E1107F8E29}" srcOrd="1" destOrd="0" presId="urn:microsoft.com/office/officeart/2005/8/layout/hierarchy1"/>
    <dgm:cxn modelId="{B7C196DD-0D4F-EB4E-8915-245D2452852C}" type="presParOf" srcId="{8C85610B-3A97-6641-B8BC-478A36129C91}" destId="{A79578F4-6F4B-B94F-B2B0-88B0E1E1D867}"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46070C9F-FE67-411C-BF3C-4F5015945911}">
      <dgm:prSet custT="1"/>
      <dgm:spPr/>
      <dgm:t>
        <a:bodyPr/>
        <a:lstStyle/>
        <a:p>
          <a:r>
            <a:rPr lang="en-US" sz="2400" dirty="0">
              <a:solidFill>
                <a:schemeClr val="tx1"/>
              </a:solidFill>
              <a:effectLst/>
              <a:latin typeface="Arial" panose="020B0604020202020204" pitchFamily="34" charset="0"/>
              <a:cs typeface="Arial" panose="020B0604020202020204" pitchFamily="34" charset="0"/>
            </a:rPr>
            <a:t>Individuals must have access to food at any time.</a:t>
          </a:r>
          <a:r>
            <a:rPr lang="en-US" sz="2400" dirty="0">
              <a:latin typeface="Arial" panose="020B0604020202020204" pitchFamily="34" charset="0"/>
              <a:cs typeface="Arial" panose="020B0604020202020204" pitchFamily="34" charset="0"/>
            </a:rPr>
            <a:t> </a:t>
          </a: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t>I</a:t>
          </a:r>
          <a:r>
            <a:rPr lang="en-US" sz="2400" dirty="0">
              <a:solidFill>
                <a:schemeClr val="tx1"/>
              </a:solidFill>
              <a:effectLst/>
              <a:latin typeface="Arial" panose="020B0604020202020204" pitchFamily="34" charset="0"/>
              <a:cs typeface="Arial" panose="020B0604020202020204" pitchFamily="34" charset="0"/>
            </a:rPr>
            <a:t>ndividuals must also have access to food preparation utensils and appliances upon request.</a:t>
          </a:r>
          <a:endParaRPr lang="en-US" sz="24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dgm:spPr/>
      <dgm:t>
        <a:bodyPr/>
        <a:lstStyle/>
        <a:p>
          <a:endParaRPr lang="en-US"/>
        </a:p>
      </dgm:t>
    </dgm:pt>
    <dgm:pt modelId="{46070C9F-FE67-411C-BF3C-4F5015945911}">
      <dgm:prSet custT="1"/>
      <dgm:spPr/>
      <dgm:t>
        <a:bodyPr/>
        <a:lstStyle/>
        <a:p>
          <a:r>
            <a:rPr lang="en-US" sz="2400" dirty="0">
              <a:latin typeface="Arial" panose="020B0604020202020204" pitchFamily="34" charset="0"/>
              <a:cs typeface="Arial" panose="020B0604020202020204" pitchFamily="34" charset="0"/>
            </a:rPr>
            <a:t>Each setting must be physically accessible to all individuals residing there so they may function as independently as they wish. </a:t>
          </a: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latin typeface="Arial" panose="020B0604020202020204" pitchFamily="34" charset="0"/>
              <a:cs typeface="Arial" panose="020B0604020202020204" pitchFamily="34" charset="0"/>
            </a:rPr>
            <a:t>Individuals must have full access to all licensed areas of the home, except as specifically identified in the individual’s IPOS.</a:t>
          </a: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598FE97A-E567-4BCD-B913-58316C7ABFD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Freedom of movement applies to movement </a:t>
          </a:r>
          <a:r>
            <a:rPr lang="en-US" sz="2000" i="1" dirty="0">
              <a:solidFill>
                <a:schemeClr val="tx1"/>
              </a:solidFill>
              <a:latin typeface="Arial" panose="020B0604020202020204" pitchFamily="34" charset="0"/>
              <a:cs typeface="Arial" panose="020B0604020202020204" pitchFamily="34" charset="0"/>
            </a:rPr>
            <a:t>within</a:t>
          </a:r>
          <a:r>
            <a:rPr lang="en-US" sz="2000" dirty="0">
              <a:solidFill>
                <a:schemeClr val="tx1"/>
              </a:solidFill>
              <a:latin typeface="Arial" panose="020B0604020202020204" pitchFamily="34" charset="0"/>
              <a:cs typeface="Arial" panose="020B0604020202020204" pitchFamily="34" charset="0"/>
            </a:rPr>
            <a:t> the setting and to leaving the setting as desired.</a:t>
          </a:r>
        </a:p>
      </dgm:t>
    </dgm:pt>
    <dgm:pt modelId="{DD65ADFA-A23E-4E65-B1BE-9B4A6DA161CD}" type="parTrans" cxnId="{97488635-3FA4-4A3E-B9C8-4E2BD68F122B}">
      <dgm:prSet/>
      <dgm:spPr/>
      <dgm:t>
        <a:bodyPr/>
        <a:lstStyle/>
        <a:p>
          <a:endParaRPr lang="en-US"/>
        </a:p>
      </dgm:t>
    </dgm:pt>
    <dgm:pt modelId="{558640B8-DB67-4974-B901-DF894CCB5EC1}" type="sibTrans" cxnId="{97488635-3FA4-4A3E-B9C8-4E2BD68F122B}">
      <dgm:prSet/>
      <dgm:spPr>
        <a:solidFill>
          <a:srgbClr val="0F406B">
            <a:alpha val="90000"/>
          </a:srgbClr>
        </a:solidFill>
      </dgm:spPr>
      <dgm:t>
        <a:bodyPr/>
        <a:lstStyle/>
        <a:p>
          <a:endParaRPr lang="en-US" dirty="0"/>
        </a:p>
      </dgm:t>
    </dgm:pt>
    <dgm:pt modelId="{B7363412-51D3-4207-8028-89495DD67A2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Restrictions must be identified in the IPOS. Providers must not enforce any restrictions/modifications that are not outlined in the IPOS. Restrictions identified only in a behavior treatment plan (BTP) and not included in the IPOS do not meet HCBS requirements</a:t>
          </a:r>
          <a:r>
            <a:rPr lang="en-US" sz="2400" dirty="0">
              <a:solidFill>
                <a:schemeClr val="tx1"/>
              </a:solidFill>
              <a:latin typeface="Arial" panose="020B0604020202020204" pitchFamily="34" charset="0"/>
              <a:cs typeface="Arial" panose="020B0604020202020204" pitchFamily="34" charset="0"/>
            </a:rPr>
            <a:t>.</a:t>
          </a:r>
        </a:p>
      </dgm:t>
    </dgm:pt>
    <dgm:pt modelId="{D3101598-3E01-4C6F-90F7-8F823ACCA373}" type="parTrans" cxnId="{5B29634C-10D3-4AB0-B925-673AA3D3654F}">
      <dgm:prSet/>
      <dgm:spPr/>
      <dgm:t>
        <a:bodyPr/>
        <a:lstStyle/>
        <a:p>
          <a:endParaRPr lang="en-US"/>
        </a:p>
      </dgm:t>
    </dgm:pt>
    <dgm:pt modelId="{23A9E83F-A414-4319-A656-132D7C73A3A8}" type="sibTrans" cxnId="{5B29634C-10D3-4AB0-B925-673AA3D3654F}">
      <dgm:prSet/>
      <dgm:spPr>
        <a:solidFill>
          <a:srgbClr val="0F406B">
            <a:alpha val="90000"/>
          </a:srgbClr>
        </a:solidFill>
      </dgm:spPr>
      <dgm:t>
        <a:bodyPr/>
        <a:lstStyle/>
        <a:p>
          <a:endParaRPr lang="en-US" dirty="0"/>
        </a:p>
      </dgm:t>
    </dgm:pt>
    <dgm:pt modelId="{FBFE6490-70BE-4A59-BB9E-3AFB9B570D5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An individual’s freedom of movement should be supported as needed and cannot be restricted without appropriate documentation of the restriction in the IPOS.</a:t>
          </a:r>
        </a:p>
      </dgm:t>
    </dgm:pt>
    <dgm:pt modelId="{F831C976-74AE-4040-B871-E326BFE5A942}" type="parTrans" cxnId="{86B84EC2-4212-4CA0-90B4-B37644C2DFFA}">
      <dgm:prSet/>
      <dgm:spPr/>
      <dgm:t>
        <a:bodyPr/>
        <a:lstStyle/>
        <a:p>
          <a:endParaRPr lang="en-US"/>
        </a:p>
      </dgm:t>
    </dgm:pt>
    <dgm:pt modelId="{1F6A0398-79A8-4A6E-BBF3-D3D6C0B68E87}" type="sibTrans" cxnId="{86B84EC2-4212-4CA0-90B4-B37644C2DFFA}">
      <dgm:prSet/>
      <dgm:spPr/>
      <dgm:t>
        <a:bodyPr/>
        <a:lstStyle/>
        <a:p>
          <a:endParaRPr lang="en-US"/>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C55E4210-7CB9-384F-AC22-D14AD042A182}" type="pres">
      <dgm:prSet presAssocID="{67717928-F7CF-4B38-95B1-359CDBE08365}" presName="ThreeNodes_1" presStyleLbl="node1" presStyleIdx="0" presStyleCnt="3">
        <dgm:presLayoutVars>
          <dgm:bulletEnabled val="1"/>
        </dgm:presLayoutVars>
      </dgm:prSet>
      <dgm:spPr/>
    </dgm:pt>
    <dgm:pt modelId="{937A6D35-4CB0-FC43-BB0D-3D08AD412070}" type="pres">
      <dgm:prSet presAssocID="{67717928-F7CF-4B38-95B1-359CDBE08365}" presName="ThreeNodes_2" presStyleLbl="node1" presStyleIdx="1" presStyleCnt="3" custScaleY="137932">
        <dgm:presLayoutVars>
          <dgm:bulletEnabled val="1"/>
        </dgm:presLayoutVars>
      </dgm:prSet>
      <dgm:spPr/>
    </dgm:pt>
    <dgm:pt modelId="{3E94BF40-C7C8-7B4D-AC61-9B3EC9BD11F4}" type="pres">
      <dgm:prSet presAssocID="{67717928-F7CF-4B38-95B1-359CDBE08365}" presName="ThreeNodes_3" presStyleLbl="node1" presStyleIdx="2" presStyleCnt="3">
        <dgm:presLayoutVars>
          <dgm:bulletEnabled val="1"/>
        </dgm:presLayoutVars>
      </dgm:prSet>
      <dgm:spPr/>
    </dgm:pt>
    <dgm:pt modelId="{5CBC71A5-5D3F-3B4D-9951-52AF530EADA1}" type="pres">
      <dgm:prSet presAssocID="{67717928-F7CF-4B38-95B1-359CDBE08365}" presName="ThreeConn_1-2" presStyleLbl="fgAccFollowNode1" presStyleIdx="0" presStyleCnt="2">
        <dgm:presLayoutVars>
          <dgm:bulletEnabled val="1"/>
        </dgm:presLayoutVars>
      </dgm:prSet>
      <dgm:spPr/>
    </dgm:pt>
    <dgm:pt modelId="{7A013E93-8D90-F44E-BCBA-8AB584E375F1}" type="pres">
      <dgm:prSet presAssocID="{67717928-F7CF-4B38-95B1-359CDBE08365}" presName="ThreeConn_2-3" presStyleLbl="fgAccFollowNode1" presStyleIdx="1" presStyleCnt="2">
        <dgm:presLayoutVars>
          <dgm:bulletEnabled val="1"/>
        </dgm:presLayoutVars>
      </dgm:prSet>
      <dgm:spPr/>
    </dgm:pt>
    <dgm:pt modelId="{B18FD474-6244-D94B-80F0-09F7E6B6C851}" type="pres">
      <dgm:prSet presAssocID="{67717928-F7CF-4B38-95B1-359CDBE08365}" presName="ThreeNodes_1_text" presStyleLbl="node1" presStyleIdx="2" presStyleCnt="3">
        <dgm:presLayoutVars>
          <dgm:bulletEnabled val="1"/>
        </dgm:presLayoutVars>
      </dgm:prSet>
      <dgm:spPr/>
    </dgm:pt>
    <dgm:pt modelId="{71B04C3D-AD7A-6642-9601-55BB9FF59501}" type="pres">
      <dgm:prSet presAssocID="{67717928-F7CF-4B38-95B1-359CDBE08365}" presName="ThreeNodes_2_text" presStyleLbl="node1" presStyleIdx="2" presStyleCnt="3">
        <dgm:presLayoutVars>
          <dgm:bulletEnabled val="1"/>
        </dgm:presLayoutVars>
      </dgm:prSet>
      <dgm:spPr/>
    </dgm:pt>
    <dgm:pt modelId="{68CAF4AC-960F-DE4A-B8D9-CA42C7EF8D2D}" type="pres">
      <dgm:prSet presAssocID="{67717928-F7CF-4B38-95B1-359CDBE08365}" presName="ThreeNodes_3_text" presStyleLbl="node1" presStyleIdx="2" presStyleCnt="3">
        <dgm:presLayoutVars>
          <dgm:bulletEnabled val="1"/>
        </dgm:presLayoutVars>
      </dgm:prSet>
      <dgm:spPr/>
    </dgm:pt>
  </dgm:ptLst>
  <dgm:cxnLst>
    <dgm:cxn modelId="{9BD6830A-4D38-6F43-95FC-59D81FF7CE24}" type="presOf" srcId="{23A9E83F-A414-4319-A656-132D7C73A3A8}" destId="{7A013E93-8D90-F44E-BCBA-8AB584E375F1}" srcOrd="0" destOrd="0" presId="urn:microsoft.com/office/officeart/2005/8/layout/vProcess5"/>
    <dgm:cxn modelId="{1634C219-C055-9040-B963-140A631AAF8E}" type="presOf" srcId="{598FE97A-E567-4BCD-B913-58316C7ABFD9}" destId="{C55E4210-7CB9-384F-AC22-D14AD042A182}" srcOrd="0" destOrd="0" presId="urn:microsoft.com/office/officeart/2005/8/layout/vProcess5"/>
    <dgm:cxn modelId="{97488635-3FA4-4A3E-B9C8-4E2BD68F122B}" srcId="{67717928-F7CF-4B38-95B1-359CDBE08365}" destId="{598FE97A-E567-4BCD-B913-58316C7ABFD9}" srcOrd="0" destOrd="0" parTransId="{DD65ADFA-A23E-4E65-B1BE-9B4A6DA161CD}" sibTransId="{558640B8-DB67-4974-B901-DF894CCB5EC1}"/>
    <dgm:cxn modelId="{69A64068-C8BD-B647-B263-7F092E9FDA18}" type="presOf" srcId="{598FE97A-E567-4BCD-B913-58316C7ABFD9}" destId="{B18FD474-6244-D94B-80F0-09F7E6B6C851}" srcOrd="1" destOrd="0" presId="urn:microsoft.com/office/officeart/2005/8/layout/vProcess5"/>
    <dgm:cxn modelId="{680C7348-A1A3-344D-B92D-1058BE578C7B}" type="presOf" srcId="{558640B8-DB67-4974-B901-DF894CCB5EC1}" destId="{5CBC71A5-5D3F-3B4D-9951-52AF530EADA1}" srcOrd="0" destOrd="0" presId="urn:microsoft.com/office/officeart/2005/8/layout/vProcess5"/>
    <dgm:cxn modelId="{5B29634C-10D3-4AB0-B925-673AA3D3654F}" srcId="{67717928-F7CF-4B38-95B1-359CDBE08365}" destId="{B7363412-51D3-4207-8028-89495DD67A2B}" srcOrd="1" destOrd="0" parTransId="{D3101598-3E01-4C6F-90F7-8F823ACCA373}" sibTransId="{23A9E83F-A414-4319-A656-132D7C73A3A8}"/>
    <dgm:cxn modelId="{3ACA0576-E81B-2D4B-B30F-13E1D4C96772}" type="presOf" srcId="{B7363412-51D3-4207-8028-89495DD67A2B}" destId="{937A6D35-4CB0-FC43-BB0D-3D08AD412070}" srcOrd="0" destOrd="0" presId="urn:microsoft.com/office/officeart/2005/8/layout/vProcess5"/>
    <dgm:cxn modelId="{D5446258-1722-394F-BE1E-158BFF38653F}" type="presOf" srcId="{67717928-F7CF-4B38-95B1-359CDBE08365}" destId="{D249744D-58D5-EB4D-82E0-9CAC8F8E3577}" srcOrd="0" destOrd="0" presId="urn:microsoft.com/office/officeart/2005/8/layout/vProcess5"/>
    <dgm:cxn modelId="{2973D758-36CA-E549-89AC-E1FC9CEF2ED1}" type="presOf" srcId="{B7363412-51D3-4207-8028-89495DD67A2B}" destId="{71B04C3D-AD7A-6642-9601-55BB9FF59501}" srcOrd="1" destOrd="0" presId="urn:microsoft.com/office/officeart/2005/8/layout/vProcess5"/>
    <dgm:cxn modelId="{329FF08F-8B16-3243-8A5C-9A37F4A32F99}" type="presOf" srcId="{FBFE6490-70BE-4A59-BB9E-3AFB9B570D52}" destId="{68CAF4AC-960F-DE4A-B8D9-CA42C7EF8D2D}" srcOrd="1" destOrd="0" presId="urn:microsoft.com/office/officeart/2005/8/layout/vProcess5"/>
    <dgm:cxn modelId="{86B84EC2-4212-4CA0-90B4-B37644C2DFFA}" srcId="{67717928-F7CF-4B38-95B1-359CDBE08365}" destId="{FBFE6490-70BE-4A59-BB9E-3AFB9B570D52}" srcOrd="2" destOrd="0" parTransId="{F831C976-74AE-4040-B871-E326BFE5A942}" sibTransId="{1F6A0398-79A8-4A6E-BBF3-D3D6C0B68E87}"/>
    <dgm:cxn modelId="{735D5FE6-BA60-1245-9702-57E08BBC1A0A}" type="presOf" srcId="{FBFE6490-70BE-4A59-BB9E-3AFB9B570D52}" destId="{3E94BF40-C7C8-7B4D-AC61-9B3EC9BD11F4}" srcOrd="0" destOrd="0" presId="urn:microsoft.com/office/officeart/2005/8/layout/vProcess5"/>
    <dgm:cxn modelId="{FD3151AB-E978-6B44-82AE-2C71E54AF56A}" type="presParOf" srcId="{D249744D-58D5-EB4D-82E0-9CAC8F8E3577}" destId="{8C3C11F0-F40E-4144-8C1F-9F9F745BAE57}" srcOrd="0" destOrd="0" presId="urn:microsoft.com/office/officeart/2005/8/layout/vProcess5"/>
    <dgm:cxn modelId="{5B4F0312-260A-A849-9491-407A5F852BE9}" type="presParOf" srcId="{D249744D-58D5-EB4D-82E0-9CAC8F8E3577}" destId="{C55E4210-7CB9-384F-AC22-D14AD042A182}" srcOrd="1" destOrd="0" presId="urn:microsoft.com/office/officeart/2005/8/layout/vProcess5"/>
    <dgm:cxn modelId="{4CDE7525-3352-D242-A1F1-D87AA5F01595}" type="presParOf" srcId="{D249744D-58D5-EB4D-82E0-9CAC8F8E3577}" destId="{937A6D35-4CB0-FC43-BB0D-3D08AD412070}" srcOrd="2" destOrd="0" presId="urn:microsoft.com/office/officeart/2005/8/layout/vProcess5"/>
    <dgm:cxn modelId="{865044BD-3091-5343-9772-82FC89A38D74}" type="presParOf" srcId="{D249744D-58D5-EB4D-82E0-9CAC8F8E3577}" destId="{3E94BF40-C7C8-7B4D-AC61-9B3EC9BD11F4}" srcOrd="3" destOrd="0" presId="urn:microsoft.com/office/officeart/2005/8/layout/vProcess5"/>
    <dgm:cxn modelId="{D2B274CE-A2DF-6A43-BD32-A35F6F0F20AA}" type="presParOf" srcId="{D249744D-58D5-EB4D-82E0-9CAC8F8E3577}" destId="{5CBC71A5-5D3F-3B4D-9951-52AF530EADA1}" srcOrd="4" destOrd="0" presId="urn:microsoft.com/office/officeart/2005/8/layout/vProcess5"/>
    <dgm:cxn modelId="{1F915CAB-59F2-EA48-AC2D-978751754364}" type="presParOf" srcId="{D249744D-58D5-EB4D-82E0-9CAC8F8E3577}" destId="{7A013E93-8D90-F44E-BCBA-8AB584E375F1}" srcOrd="5" destOrd="0" presId="urn:microsoft.com/office/officeart/2005/8/layout/vProcess5"/>
    <dgm:cxn modelId="{A1491580-AA6F-6042-B961-F95B836FE275}" type="presParOf" srcId="{D249744D-58D5-EB4D-82E0-9CAC8F8E3577}" destId="{B18FD474-6244-D94B-80F0-09F7E6B6C851}" srcOrd="6" destOrd="0" presId="urn:microsoft.com/office/officeart/2005/8/layout/vProcess5"/>
    <dgm:cxn modelId="{475DBAFB-F5CB-584B-868B-BA96664C9A80}" type="presParOf" srcId="{D249744D-58D5-EB4D-82E0-9CAC8F8E3577}" destId="{71B04C3D-AD7A-6642-9601-55BB9FF59501}" srcOrd="7" destOrd="0" presId="urn:microsoft.com/office/officeart/2005/8/layout/vProcess5"/>
    <dgm:cxn modelId="{CFF03C0D-D1BB-624C-A76F-043786F1118F}" type="presParOf" srcId="{D249744D-58D5-EB4D-82E0-9CAC8F8E3577}" destId="{68CAF4AC-960F-DE4A-B8D9-CA42C7EF8D2D}"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6E05B258-AF06-794B-867D-0DBB8A7B51E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r>
            <a:rPr lang="en-US" sz="2000" dirty="0">
              <a:solidFill>
                <a:schemeClr val="tx1"/>
              </a:solidFill>
              <a:latin typeface="Arial" panose="020B0604020202020204" pitchFamily="34" charset="0"/>
              <a:cs typeface="Arial" panose="020B0604020202020204" pitchFamily="34" charset="0"/>
            </a:rPr>
            <a:t>There must be evidence the individual understood that if they chose to live in the setting, they would be required to accept services from the provider. CM/SCs are required to discuss options with the prospective resident and must document the person’s choice in the IPOS.</a:t>
          </a:r>
        </a:p>
      </dgm:t>
    </dgm:pt>
    <dgm:pt modelId="{A6FA878A-8538-A34D-9E61-F09710C83538}" type="parTrans" cxnId="{11A8242D-EFAB-F044-B578-A615F5E5BEA6}">
      <dgm:prSet/>
      <dgm:spPr/>
      <dgm:t>
        <a:bodyPr/>
        <a:lstStyle/>
        <a:p>
          <a:endParaRPr lang="en-US"/>
        </a:p>
      </dgm:t>
    </dgm:pt>
    <dgm:pt modelId="{D06FF966-3823-9C43-B943-D9C2909B4700}" type="sibTrans" cxnId="{11A8242D-EFAB-F044-B578-A615F5E5BEA6}">
      <dgm:prSet/>
      <dgm:spPr>
        <a:solidFill>
          <a:srgbClr val="0F406B">
            <a:alpha val="90000"/>
          </a:srgbClr>
        </a:solidFill>
      </dgm:spPr>
      <dgm:t>
        <a:bodyPr/>
        <a:lstStyle/>
        <a:p>
          <a:endParaRPr lang="en-US"/>
        </a:p>
      </dgm:t>
    </dgm:pt>
    <dgm:pt modelId="{B3A7FAE8-076E-B74C-9B8A-8FFA0217736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There must be evidence the individual selected where to live from a variety of setting options, including non-disability specific settings. Setting options must be based on the individual’s needs and preferences and must be identified and documented in the IPOS. </a:t>
          </a:r>
        </a:p>
      </dgm:t>
    </dgm:pt>
    <dgm:pt modelId="{02CF79A8-4608-9D44-8A28-EC0EF93C33BE}" type="parTrans" cxnId="{615BE9B5-1744-F847-9CA2-786B0EE79039}">
      <dgm:prSet/>
      <dgm:spPr/>
      <dgm:t>
        <a:bodyPr/>
        <a:lstStyle/>
        <a:p>
          <a:endParaRPr lang="en-US"/>
        </a:p>
      </dgm:t>
    </dgm:pt>
    <dgm:pt modelId="{DD09F8C5-1AA9-0F4B-995E-975342F771F7}" type="sibTrans" cxnId="{615BE9B5-1744-F847-9CA2-786B0EE79039}">
      <dgm:prSet/>
      <dgm:spPr>
        <a:solidFill>
          <a:srgbClr val="0F406B">
            <a:alpha val="90000"/>
          </a:srgbClr>
        </a:solidFill>
      </dgm:spPr>
      <dgm:t>
        <a:bodyPr/>
        <a:lstStyle/>
        <a:p>
          <a:endParaRPr lang="en-US" dirty="0"/>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C3565DAD-2ED6-5C4B-B37B-9F1FDE1925C5}" type="pres">
      <dgm:prSet presAssocID="{67717928-F7CF-4B38-95B1-359CDBE08365}" presName="TwoNodes_1" presStyleLbl="node1" presStyleIdx="0" presStyleCnt="2">
        <dgm:presLayoutVars>
          <dgm:bulletEnabled val="1"/>
        </dgm:presLayoutVars>
      </dgm:prSet>
      <dgm:spPr/>
    </dgm:pt>
    <dgm:pt modelId="{1EB40A6C-D671-F84F-8D85-1CA1C631C38C}" type="pres">
      <dgm:prSet presAssocID="{67717928-F7CF-4B38-95B1-359CDBE08365}" presName="TwoNodes_2" presStyleLbl="node1" presStyleIdx="1" presStyleCnt="2" custScaleY="116195" custLinFactNeighborX="-1163" custLinFactNeighborY="-17994">
        <dgm:presLayoutVars>
          <dgm:bulletEnabled val="1"/>
        </dgm:presLayoutVars>
      </dgm:prSet>
      <dgm:spPr/>
    </dgm:pt>
    <dgm:pt modelId="{8EE1215A-B5B4-5242-935D-BCE6C5530C73}" type="pres">
      <dgm:prSet presAssocID="{67717928-F7CF-4B38-95B1-359CDBE08365}" presName="TwoConn_1-2" presStyleLbl="fgAccFollowNode1" presStyleIdx="0" presStyleCnt="1">
        <dgm:presLayoutVars>
          <dgm:bulletEnabled val="1"/>
        </dgm:presLayoutVars>
      </dgm:prSet>
      <dgm:spPr/>
    </dgm:pt>
    <dgm:pt modelId="{5B9F5F34-3686-D14B-B857-56AA54118D86}" type="pres">
      <dgm:prSet presAssocID="{67717928-F7CF-4B38-95B1-359CDBE08365}" presName="TwoNodes_1_text" presStyleLbl="node1" presStyleIdx="1" presStyleCnt="2">
        <dgm:presLayoutVars>
          <dgm:bulletEnabled val="1"/>
        </dgm:presLayoutVars>
      </dgm:prSet>
      <dgm:spPr/>
    </dgm:pt>
    <dgm:pt modelId="{082C260F-541F-CF48-9207-BBECE7562586}" type="pres">
      <dgm:prSet presAssocID="{67717928-F7CF-4B38-95B1-359CDBE08365}" presName="TwoNodes_2_text" presStyleLbl="node1" presStyleIdx="1" presStyleCnt="2">
        <dgm:presLayoutVars>
          <dgm:bulletEnabled val="1"/>
        </dgm:presLayoutVars>
      </dgm:prSet>
      <dgm:spPr/>
    </dgm:pt>
  </dgm:ptLst>
  <dgm:cxnLst>
    <dgm:cxn modelId="{D0555100-7813-1845-A4F1-3C44713D8AA3}" type="presOf" srcId="{6E05B258-AF06-794B-867D-0DBB8A7B51E0}" destId="{1EB40A6C-D671-F84F-8D85-1CA1C631C38C}" srcOrd="0" destOrd="0" presId="urn:microsoft.com/office/officeart/2005/8/layout/vProcess5"/>
    <dgm:cxn modelId="{7D20AA1F-FFC9-5346-A363-0A2842EBD8DB}" type="presOf" srcId="{DD09F8C5-1AA9-0F4B-995E-975342F771F7}" destId="{8EE1215A-B5B4-5242-935D-BCE6C5530C73}" srcOrd="0" destOrd="0" presId="urn:microsoft.com/office/officeart/2005/8/layout/vProcess5"/>
    <dgm:cxn modelId="{11A8242D-EFAB-F044-B578-A615F5E5BEA6}" srcId="{67717928-F7CF-4B38-95B1-359CDBE08365}" destId="{6E05B258-AF06-794B-867D-0DBB8A7B51E0}" srcOrd="1" destOrd="0" parTransId="{A6FA878A-8538-A34D-9E61-F09710C83538}" sibTransId="{D06FF966-3823-9C43-B943-D9C2909B4700}"/>
    <dgm:cxn modelId="{D5446258-1722-394F-BE1E-158BFF38653F}" type="presOf" srcId="{67717928-F7CF-4B38-95B1-359CDBE08365}" destId="{D249744D-58D5-EB4D-82E0-9CAC8F8E3577}" srcOrd="0" destOrd="0" presId="urn:microsoft.com/office/officeart/2005/8/layout/vProcess5"/>
    <dgm:cxn modelId="{675B3596-6948-484B-8F2E-8228ACABA69D}" type="presOf" srcId="{B3A7FAE8-076E-B74C-9B8A-8FFA02177369}" destId="{C3565DAD-2ED6-5C4B-B37B-9F1FDE1925C5}" srcOrd="0" destOrd="0" presId="urn:microsoft.com/office/officeart/2005/8/layout/vProcess5"/>
    <dgm:cxn modelId="{615BE9B5-1744-F847-9CA2-786B0EE79039}" srcId="{67717928-F7CF-4B38-95B1-359CDBE08365}" destId="{B3A7FAE8-076E-B74C-9B8A-8FFA02177369}" srcOrd="0" destOrd="0" parTransId="{02CF79A8-4608-9D44-8A28-EC0EF93C33BE}" sibTransId="{DD09F8C5-1AA9-0F4B-995E-975342F771F7}"/>
    <dgm:cxn modelId="{DC2863EA-ADA7-D445-8516-6B9FB783E6DE}" type="presOf" srcId="{B3A7FAE8-076E-B74C-9B8A-8FFA02177369}" destId="{5B9F5F34-3686-D14B-B857-56AA54118D86}" srcOrd="1" destOrd="0" presId="urn:microsoft.com/office/officeart/2005/8/layout/vProcess5"/>
    <dgm:cxn modelId="{E25117EC-1C64-384C-BE4D-E9B087E5A2B0}" type="presOf" srcId="{6E05B258-AF06-794B-867D-0DBB8A7B51E0}" destId="{082C260F-541F-CF48-9207-BBECE7562586}" srcOrd="1" destOrd="0" presId="urn:microsoft.com/office/officeart/2005/8/layout/vProcess5"/>
    <dgm:cxn modelId="{FD3151AB-E978-6B44-82AE-2C71E54AF56A}" type="presParOf" srcId="{D249744D-58D5-EB4D-82E0-9CAC8F8E3577}" destId="{8C3C11F0-F40E-4144-8C1F-9F9F745BAE57}" srcOrd="0" destOrd="0" presId="urn:microsoft.com/office/officeart/2005/8/layout/vProcess5"/>
    <dgm:cxn modelId="{BE538752-3E3F-1844-ABB0-7B9D1CCE375D}" type="presParOf" srcId="{D249744D-58D5-EB4D-82E0-9CAC8F8E3577}" destId="{C3565DAD-2ED6-5C4B-B37B-9F1FDE1925C5}" srcOrd="1" destOrd="0" presId="urn:microsoft.com/office/officeart/2005/8/layout/vProcess5"/>
    <dgm:cxn modelId="{6B219634-C0B2-8548-B041-F66AB40E3359}" type="presParOf" srcId="{D249744D-58D5-EB4D-82E0-9CAC8F8E3577}" destId="{1EB40A6C-D671-F84F-8D85-1CA1C631C38C}" srcOrd="2" destOrd="0" presId="urn:microsoft.com/office/officeart/2005/8/layout/vProcess5"/>
    <dgm:cxn modelId="{98FA1B96-970C-1D44-B1EF-FBF4EF7613C8}" type="presParOf" srcId="{D249744D-58D5-EB4D-82E0-9CAC8F8E3577}" destId="{8EE1215A-B5B4-5242-935D-BCE6C5530C73}" srcOrd="3" destOrd="0" presId="urn:microsoft.com/office/officeart/2005/8/layout/vProcess5"/>
    <dgm:cxn modelId="{489A2319-5AE7-0D49-905D-2D2577FABCB0}" type="presParOf" srcId="{D249744D-58D5-EB4D-82E0-9CAC8F8E3577}" destId="{5B9F5F34-3686-D14B-B857-56AA54118D86}" srcOrd="4" destOrd="0" presId="urn:microsoft.com/office/officeart/2005/8/layout/vProcess5"/>
    <dgm:cxn modelId="{429CBE54-0376-4F49-9A3A-32D3F4F910B0}" type="presParOf" srcId="{D249744D-58D5-EB4D-82E0-9CAC8F8E3577}" destId="{082C260F-541F-CF48-9207-BBECE7562586}" srcOrd="5"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B3A7FAE8-076E-B74C-9B8A-8FFA0217736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800" dirty="0">
              <a:solidFill>
                <a:schemeClr val="tx1"/>
              </a:solidFill>
              <a:latin typeface="Arial" panose="020B0604020202020204" pitchFamily="34" charset="0"/>
              <a:cs typeface="Arial" panose="020B0604020202020204" pitchFamily="34" charset="0"/>
            </a:rPr>
            <a:t>There must be evidence the individual was provided with information about how to choose another provider and the array of options available should the individual want to change setting and/or provider</a:t>
          </a:r>
          <a:r>
            <a:rPr lang="en-US" sz="2000" dirty="0">
              <a:solidFill>
                <a:schemeClr val="tx1"/>
              </a:solidFill>
              <a:latin typeface="Arial" panose="020B0604020202020204" pitchFamily="34" charset="0"/>
              <a:cs typeface="Arial" panose="020B0604020202020204" pitchFamily="34" charset="0"/>
            </a:rPr>
            <a:t>.</a:t>
          </a:r>
        </a:p>
      </dgm:t>
    </dgm:pt>
    <dgm:pt modelId="{02CF79A8-4608-9D44-8A28-EC0EF93C33BE}" type="parTrans" cxnId="{615BE9B5-1744-F847-9CA2-786B0EE79039}">
      <dgm:prSet/>
      <dgm:spPr/>
      <dgm:t>
        <a:bodyPr/>
        <a:lstStyle/>
        <a:p>
          <a:endParaRPr lang="en-US"/>
        </a:p>
      </dgm:t>
    </dgm:pt>
    <dgm:pt modelId="{DD09F8C5-1AA9-0F4B-995E-975342F771F7}" type="sibTrans" cxnId="{615BE9B5-1744-F847-9CA2-786B0EE79039}">
      <dgm:prSet/>
      <dgm:spPr>
        <a:solidFill>
          <a:srgbClr val="0F406B">
            <a:alpha val="90000"/>
          </a:srgbClr>
        </a:solidFill>
      </dgm:spPr>
      <dgm:t>
        <a:bodyPr/>
        <a:lstStyle/>
        <a:p>
          <a:endParaRPr lang="en-US"/>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1A2C5D80-E466-7B40-BA4D-16705FCD48D4}" type="pres">
      <dgm:prSet presAssocID="{67717928-F7CF-4B38-95B1-359CDBE08365}" presName="OneNode_1" presStyleLbl="node1" presStyleIdx="0" presStyleCnt="1" custScaleY="134667">
        <dgm:presLayoutVars>
          <dgm:bulletEnabled val="1"/>
        </dgm:presLayoutVars>
      </dgm:prSet>
      <dgm:spPr/>
    </dgm:pt>
  </dgm:ptLst>
  <dgm:cxnLst>
    <dgm:cxn modelId="{D5446258-1722-394F-BE1E-158BFF38653F}" type="presOf" srcId="{67717928-F7CF-4B38-95B1-359CDBE08365}" destId="{D249744D-58D5-EB4D-82E0-9CAC8F8E3577}" srcOrd="0" destOrd="0" presId="urn:microsoft.com/office/officeart/2005/8/layout/vProcess5"/>
    <dgm:cxn modelId="{F9AB9D88-FFAC-B440-8F65-99315D934932}" type="presOf" srcId="{B3A7FAE8-076E-B74C-9B8A-8FFA02177369}" destId="{1A2C5D80-E466-7B40-BA4D-16705FCD48D4}" srcOrd="0" destOrd="0" presId="urn:microsoft.com/office/officeart/2005/8/layout/vProcess5"/>
    <dgm:cxn modelId="{615BE9B5-1744-F847-9CA2-786B0EE79039}" srcId="{67717928-F7CF-4B38-95B1-359CDBE08365}" destId="{B3A7FAE8-076E-B74C-9B8A-8FFA02177369}" srcOrd="0" destOrd="0" parTransId="{02CF79A8-4608-9D44-8A28-EC0EF93C33BE}" sibTransId="{DD09F8C5-1AA9-0F4B-995E-975342F771F7}"/>
    <dgm:cxn modelId="{FD3151AB-E978-6B44-82AE-2C71E54AF56A}" type="presParOf" srcId="{D249744D-58D5-EB4D-82E0-9CAC8F8E3577}" destId="{8C3C11F0-F40E-4144-8C1F-9F9F745BAE57}" srcOrd="0" destOrd="0" presId="urn:microsoft.com/office/officeart/2005/8/layout/vProcess5"/>
    <dgm:cxn modelId="{36467125-583D-3545-BA34-C1BA31565C19}" type="presParOf" srcId="{D249744D-58D5-EB4D-82E0-9CAC8F8E3577}" destId="{1A2C5D80-E466-7B40-BA4D-16705FCD48D4}" srcOrd="1"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67717928-F7CF-4B38-95B1-359CDBE08365}" type="doc">
      <dgm:prSet loTypeId="urn:microsoft.com/office/officeart/2005/8/layout/vProcess5" loCatId="process" qsTypeId="urn:microsoft.com/office/officeart/2005/8/quickstyle/simple2" qsCatId="simple" csTypeId="urn:microsoft.com/office/officeart/2005/8/colors/accent3_2" csCatId="accent3" phldr="1"/>
      <dgm:spPr/>
      <dgm:t>
        <a:bodyPr/>
        <a:lstStyle/>
        <a:p>
          <a:endParaRPr lang="en-US"/>
        </a:p>
      </dgm:t>
    </dgm:pt>
    <dgm:pt modelId="{598FE97A-E567-4BCD-B913-58316C7ABFD9}">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pPr>
            <a:buNone/>
          </a:pPr>
          <a:r>
            <a:rPr lang="en-US" sz="2000" dirty="0">
              <a:solidFill>
                <a:schemeClr val="tx1"/>
              </a:solidFill>
              <a:latin typeface="Arial" panose="020B0604020202020204" pitchFamily="34" charset="0"/>
              <a:cs typeface="Arial" panose="020B0604020202020204" pitchFamily="34" charset="0"/>
            </a:rPr>
            <a:t>Individuals must have choices about other service and support providers and where those services are received.</a:t>
          </a:r>
        </a:p>
      </dgm:t>
    </dgm:pt>
    <dgm:pt modelId="{DD65ADFA-A23E-4E65-B1BE-9B4A6DA161CD}" type="parTrans" cxnId="{97488635-3FA4-4A3E-B9C8-4E2BD68F122B}">
      <dgm:prSet/>
      <dgm:spPr/>
      <dgm:t>
        <a:bodyPr/>
        <a:lstStyle/>
        <a:p>
          <a:endParaRPr lang="en-US"/>
        </a:p>
      </dgm:t>
    </dgm:pt>
    <dgm:pt modelId="{558640B8-DB67-4974-B901-DF894CCB5EC1}" type="sibTrans" cxnId="{97488635-3FA4-4A3E-B9C8-4E2BD68F122B}">
      <dgm:prSet/>
      <dgm:spPr>
        <a:solidFill>
          <a:srgbClr val="0F406B">
            <a:alpha val="90000"/>
          </a:srgbClr>
        </a:solidFill>
      </dgm:spPr>
      <dgm:t>
        <a:bodyPr/>
        <a:lstStyle/>
        <a:p>
          <a:endParaRPr lang="en-US" dirty="0"/>
        </a:p>
      </dgm:t>
    </dgm:pt>
    <dgm:pt modelId="{FBFE6490-70BE-4A59-BB9E-3AFB9B570D5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pPr>
            <a:buNone/>
          </a:pPr>
          <a:r>
            <a:rPr lang="en-US" sz="2000" dirty="0">
              <a:solidFill>
                <a:schemeClr val="tx1"/>
              </a:solidFill>
              <a:latin typeface="Arial" panose="020B0604020202020204" pitchFamily="34" charset="0"/>
              <a:cs typeface="Arial" panose="020B0604020202020204" pitchFamily="34" charset="0"/>
            </a:rPr>
            <a:t>Settings should support individuals in accessing the community to receive these services as needed and identified in the person’s IPOS.</a:t>
          </a:r>
        </a:p>
      </dgm:t>
    </dgm:pt>
    <dgm:pt modelId="{F831C976-74AE-4040-B871-E326BFE5A942}" type="parTrans" cxnId="{86B84EC2-4212-4CA0-90B4-B37644C2DFFA}">
      <dgm:prSet/>
      <dgm:spPr/>
      <dgm:t>
        <a:bodyPr/>
        <a:lstStyle/>
        <a:p>
          <a:endParaRPr lang="en-US"/>
        </a:p>
      </dgm:t>
    </dgm:pt>
    <dgm:pt modelId="{1F6A0398-79A8-4A6E-BBF3-D3D6C0B68E87}" type="sibTrans" cxnId="{86B84EC2-4212-4CA0-90B4-B37644C2DFFA}">
      <dgm:prSet/>
      <dgm:spPr/>
      <dgm:t>
        <a:bodyPr/>
        <a:lstStyle/>
        <a:p>
          <a:endParaRPr lang="en-US"/>
        </a:p>
      </dgm:t>
    </dgm:pt>
    <dgm:pt modelId="{6E05B258-AF06-794B-867D-0DBB8A7B51E0}">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t>
        <a:bodyPr/>
        <a:lstStyle/>
        <a:p>
          <a:pPr>
            <a:buNone/>
          </a:pPr>
          <a:r>
            <a:rPr lang="en-US" sz="2000" dirty="0">
              <a:solidFill>
                <a:schemeClr val="tx1"/>
              </a:solidFill>
              <a:latin typeface="Arial" panose="020B0604020202020204" pitchFamily="34" charset="0"/>
              <a:cs typeface="Arial" panose="020B0604020202020204" pitchFamily="34" charset="0"/>
            </a:rPr>
            <a:t>These include both health-care services and other services, such as primary care, podiatry, immunizations, barber/beautician, psychiatric care, etc. There must be evidence the individual was informed they can use private funds for other skilled services.</a:t>
          </a:r>
        </a:p>
      </dgm:t>
    </dgm:pt>
    <dgm:pt modelId="{A6FA878A-8538-A34D-9E61-F09710C83538}" type="parTrans" cxnId="{11A8242D-EFAB-F044-B578-A615F5E5BEA6}">
      <dgm:prSet/>
      <dgm:spPr/>
      <dgm:t>
        <a:bodyPr/>
        <a:lstStyle/>
        <a:p>
          <a:endParaRPr lang="en-US"/>
        </a:p>
      </dgm:t>
    </dgm:pt>
    <dgm:pt modelId="{D06FF966-3823-9C43-B943-D9C2909B4700}" type="sibTrans" cxnId="{11A8242D-EFAB-F044-B578-A615F5E5BEA6}">
      <dgm:prSet/>
      <dgm:spPr>
        <a:solidFill>
          <a:srgbClr val="0F406B">
            <a:alpha val="90000"/>
          </a:srgbClr>
        </a:solidFill>
      </dgm:spPr>
      <dgm:t>
        <a:bodyPr/>
        <a:lstStyle/>
        <a:p>
          <a:endParaRPr lang="en-US" dirty="0"/>
        </a:p>
      </dgm:t>
    </dgm:pt>
    <dgm:pt modelId="{D249744D-58D5-EB4D-82E0-9CAC8F8E3577}" type="pres">
      <dgm:prSet presAssocID="{67717928-F7CF-4B38-95B1-359CDBE08365}" presName="outerComposite" presStyleCnt="0">
        <dgm:presLayoutVars>
          <dgm:chMax val="5"/>
          <dgm:dir/>
          <dgm:resizeHandles val="exact"/>
        </dgm:presLayoutVars>
      </dgm:prSet>
      <dgm:spPr/>
    </dgm:pt>
    <dgm:pt modelId="{8C3C11F0-F40E-4144-8C1F-9F9F745BAE57}" type="pres">
      <dgm:prSet presAssocID="{67717928-F7CF-4B38-95B1-359CDBE08365}" presName="dummyMaxCanvas" presStyleCnt="0">
        <dgm:presLayoutVars/>
      </dgm:prSet>
      <dgm:spPr/>
    </dgm:pt>
    <dgm:pt modelId="{C2E8E94C-E2AB-294F-B953-83167C93E7D2}" type="pres">
      <dgm:prSet presAssocID="{67717928-F7CF-4B38-95B1-359CDBE08365}" presName="ThreeNodes_1" presStyleLbl="node1" presStyleIdx="0" presStyleCnt="3">
        <dgm:presLayoutVars>
          <dgm:bulletEnabled val="1"/>
        </dgm:presLayoutVars>
      </dgm:prSet>
      <dgm:spPr/>
    </dgm:pt>
    <dgm:pt modelId="{AC6EC2C2-AD0B-8A46-B63A-18A2984C9E04}" type="pres">
      <dgm:prSet presAssocID="{67717928-F7CF-4B38-95B1-359CDBE08365}" presName="ThreeNodes_2" presStyleLbl="node1" presStyleIdx="1" presStyleCnt="3" custScaleY="107543" custLinFactNeighborX="0" custLinFactNeighborY="6516">
        <dgm:presLayoutVars>
          <dgm:bulletEnabled val="1"/>
        </dgm:presLayoutVars>
      </dgm:prSet>
      <dgm:spPr/>
    </dgm:pt>
    <dgm:pt modelId="{0D187E86-7123-C447-828E-D28F69F6E3D6}" type="pres">
      <dgm:prSet presAssocID="{67717928-F7CF-4B38-95B1-359CDBE08365}" presName="ThreeNodes_3" presStyleLbl="node1" presStyleIdx="2" presStyleCnt="3" custScaleY="86023">
        <dgm:presLayoutVars>
          <dgm:bulletEnabled val="1"/>
        </dgm:presLayoutVars>
      </dgm:prSet>
      <dgm:spPr/>
    </dgm:pt>
    <dgm:pt modelId="{08F73136-F080-474E-BBE6-A83EA33E0CC1}" type="pres">
      <dgm:prSet presAssocID="{67717928-F7CF-4B38-95B1-359CDBE08365}" presName="ThreeConn_1-2" presStyleLbl="fgAccFollowNode1" presStyleIdx="0" presStyleCnt="2">
        <dgm:presLayoutVars>
          <dgm:bulletEnabled val="1"/>
        </dgm:presLayoutVars>
      </dgm:prSet>
      <dgm:spPr/>
    </dgm:pt>
    <dgm:pt modelId="{2E14322D-F66E-2042-89D0-83C7A9824872}" type="pres">
      <dgm:prSet presAssocID="{67717928-F7CF-4B38-95B1-359CDBE08365}" presName="ThreeConn_2-3" presStyleLbl="fgAccFollowNode1" presStyleIdx="1" presStyleCnt="2">
        <dgm:presLayoutVars>
          <dgm:bulletEnabled val="1"/>
        </dgm:presLayoutVars>
      </dgm:prSet>
      <dgm:spPr/>
    </dgm:pt>
    <dgm:pt modelId="{17D330F2-3C84-3442-BAEA-CB3C2EFA3164}" type="pres">
      <dgm:prSet presAssocID="{67717928-F7CF-4B38-95B1-359CDBE08365}" presName="ThreeNodes_1_text" presStyleLbl="node1" presStyleIdx="2" presStyleCnt="3">
        <dgm:presLayoutVars>
          <dgm:bulletEnabled val="1"/>
        </dgm:presLayoutVars>
      </dgm:prSet>
      <dgm:spPr/>
    </dgm:pt>
    <dgm:pt modelId="{07617570-3C53-2A4E-A949-996FDEC3DED2}" type="pres">
      <dgm:prSet presAssocID="{67717928-F7CF-4B38-95B1-359CDBE08365}" presName="ThreeNodes_2_text" presStyleLbl="node1" presStyleIdx="2" presStyleCnt="3">
        <dgm:presLayoutVars>
          <dgm:bulletEnabled val="1"/>
        </dgm:presLayoutVars>
      </dgm:prSet>
      <dgm:spPr/>
    </dgm:pt>
    <dgm:pt modelId="{8B1F415A-3D18-2E44-8484-776E913AAA55}" type="pres">
      <dgm:prSet presAssocID="{67717928-F7CF-4B38-95B1-359CDBE08365}" presName="ThreeNodes_3_text" presStyleLbl="node1" presStyleIdx="2" presStyleCnt="3">
        <dgm:presLayoutVars>
          <dgm:bulletEnabled val="1"/>
        </dgm:presLayoutVars>
      </dgm:prSet>
      <dgm:spPr/>
    </dgm:pt>
  </dgm:ptLst>
  <dgm:cxnLst>
    <dgm:cxn modelId="{872C022A-17B7-EF4F-93D8-079BE5879A0B}" type="presOf" srcId="{D06FF966-3823-9C43-B943-D9C2909B4700}" destId="{2E14322D-F66E-2042-89D0-83C7A9824872}" srcOrd="0" destOrd="0" presId="urn:microsoft.com/office/officeart/2005/8/layout/vProcess5"/>
    <dgm:cxn modelId="{11A8242D-EFAB-F044-B578-A615F5E5BEA6}" srcId="{67717928-F7CF-4B38-95B1-359CDBE08365}" destId="{6E05B258-AF06-794B-867D-0DBB8A7B51E0}" srcOrd="1" destOrd="0" parTransId="{A6FA878A-8538-A34D-9E61-F09710C83538}" sibTransId="{D06FF966-3823-9C43-B943-D9C2909B4700}"/>
    <dgm:cxn modelId="{97488635-3FA4-4A3E-B9C8-4E2BD68F122B}" srcId="{67717928-F7CF-4B38-95B1-359CDBE08365}" destId="{598FE97A-E567-4BCD-B913-58316C7ABFD9}" srcOrd="0" destOrd="0" parTransId="{DD65ADFA-A23E-4E65-B1BE-9B4A6DA161CD}" sibTransId="{558640B8-DB67-4974-B901-DF894CCB5EC1}"/>
    <dgm:cxn modelId="{F00B7337-F5F8-E84D-82C5-7A2C905C3A89}" type="presOf" srcId="{FBFE6490-70BE-4A59-BB9E-3AFB9B570D52}" destId="{0D187E86-7123-C447-828E-D28F69F6E3D6}" srcOrd="0" destOrd="0" presId="urn:microsoft.com/office/officeart/2005/8/layout/vProcess5"/>
    <dgm:cxn modelId="{F8EEE641-A35C-D244-9DFC-E3CF2B0BDBEB}" type="presOf" srcId="{6E05B258-AF06-794B-867D-0DBB8A7B51E0}" destId="{07617570-3C53-2A4E-A949-996FDEC3DED2}" srcOrd="1" destOrd="0" presId="urn:microsoft.com/office/officeart/2005/8/layout/vProcess5"/>
    <dgm:cxn modelId="{D5446258-1722-394F-BE1E-158BFF38653F}" type="presOf" srcId="{67717928-F7CF-4B38-95B1-359CDBE08365}" destId="{D249744D-58D5-EB4D-82E0-9CAC8F8E3577}" srcOrd="0" destOrd="0" presId="urn:microsoft.com/office/officeart/2005/8/layout/vProcess5"/>
    <dgm:cxn modelId="{90B94883-E743-AC4A-97A1-01A9E915732F}" type="presOf" srcId="{598FE97A-E567-4BCD-B913-58316C7ABFD9}" destId="{C2E8E94C-E2AB-294F-B953-83167C93E7D2}" srcOrd="0" destOrd="0" presId="urn:microsoft.com/office/officeart/2005/8/layout/vProcess5"/>
    <dgm:cxn modelId="{3648C2AE-2143-B545-A2A0-962CE3F4E84C}" type="presOf" srcId="{6E05B258-AF06-794B-867D-0DBB8A7B51E0}" destId="{AC6EC2C2-AD0B-8A46-B63A-18A2984C9E04}" srcOrd="0" destOrd="0" presId="urn:microsoft.com/office/officeart/2005/8/layout/vProcess5"/>
    <dgm:cxn modelId="{072FB2AF-2FF0-F04C-93F9-AA4963621ED9}" type="presOf" srcId="{558640B8-DB67-4974-B901-DF894CCB5EC1}" destId="{08F73136-F080-474E-BBE6-A83EA33E0CC1}" srcOrd="0" destOrd="0" presId="urn:microsoft.com/office/officeart/2005/8/layout/vProcess5"/>
    <dgm:cxn modelId="{86B84EC2-4212-4CA0-90B4-B37644C2DFFA}" srcId="{67717928-F7CF-4B38-95B1-359CDBE08365}" destId="{FBFE6490-70BE-4A59-BB9E-3AFB9B570D52}" srcOrd="2" destOrd="0" parTransId="{F831C976-74AE-4040-B871-E326BFE5A942}" sibTransId="{1F6A0398-79A8-4A6E-BBF3-D3D6C0B68E87}"/>
    <dgm:cxn modelId="{05EA75D3-EC63-184D-B6EC-968311AD899F}" type="presOf" srcId="{598FE97A-E567-4BCD-B913-58316C7ABFD9}" destId="{17D330F2-3C84-3442-BAEA-CB3C2EFA3164}" srcOrd="1" destOrd="0" presId="urn:microsoft.com/office/officeart/2005/8/layout/vProcess5"/>
    <dgm:cxn modelId="{A94725ED-322F-3544-B5FA-C9FCA5D25FB8}" type="presOf" srcId="{FBFE6490-70BE-4A59-BB9E-3AFB9B570D52}" destId="{8B1F415A-3D18-2E44-8484-776E913AAA55}" srcOrd="1" destOrd="0" presId="urn:microsoft.com/office/officeart/2005/8/layout/vProcess5"/>
    <dgm:cxn modelId="{FD3151AB-E978-6B44-82AE-2C71E54AF56A}" type="presParOf" srcId="{D249744D-58D5-EB4D-82E0-9CAC8F8E3577}" destId="{8C3C11F0-F40E-4144-8C1F-9F9F745BAE57}" srcOrd="0" destOrd="0" presId="urn:microsoft.com/office/officeart/2005/8/layout/vProcess5"/>
    <dgm:cxn modelId="{5CB9D499-0C86-8143-9C97-0D0741FB9152}" type="presParOf" srcId="{D249744D-58D5-EB4D-82E0-9CAC8F8E3577}" destId="{C2E8E94C-E2AB-294F-B953-83167C93E7D2}" srcOrd="1" destOrd="0" presId="urn:microsoft.com/office/officeart/2005/8/layout/vProcess5"/>
    <dgm:cxn modelId="{C2AF8CCE-3D44-0F47-A547-A92399FEC879}" type="presParOf" srcId="{D249744D-58D5-EB4D-82E0-9CAC8F8E3577}" destId="{AC6EC2C2-AD0B-8A46-B63A-18A2984C9E04}" srcOrd="2" destOrd="0" presId="urn:microsoft.com/office/officeart/2005/8/layout/vProcess5"/>
    <dgm:cxn modelId="{80783A4F-8511-BA4D-B48B-DBF04BC14213}" type="presParOf" srcId="{D249744D-58D5-EB4D-82E0-9CAC8F8E3577}" destId="{0D187E86-7123-C447-828E-D28F69F6E3D6}" srcOrd="3" destOrd="0" presId="urn:microsoft.com/office/officeart/2005/8/layout/vProcess5"/>
    <dgm:cxn modelId="{8EB97E40-D42B-7F44-9892-3BE4EF81F65B}" type="presParOf" srcId="{D249744D-58D5-EB4D-82E0-9CAC8F8E3577}" destId="{08F73136-F080-474E-BBE6-A83EA33E0CC1}" srcOrd="4" destOrd="0" presId="urn:microsoft.com/office/officeart/2005/8/layout/vProcess5"/>
    <dgm:cxn modelId="{C5E92970-F650-E04B-A7E4-CD408B5B31CA}" type="presParOf" srcId="{D249744D-58D5-EB4D-82E0-9CAC8F8E3577}" destId="{2E14322D-F66E-2042-89D0-83C7A9824872}" srcOrd="5" destOrd="0" presId="urn:microsoft.com/office/officeart/2005/8/layout/vProcess5"/>
    <dgm:cxn modelId="{6B1ABD53-990B-FF48-98D3-B4FE87CDFD26}" type="presParOf" srcId="{D249744D-58D5-EB4D-82E0-9CAC8F8E3577}" destId="{17D330F2-3C84-3442-BAEA-CB3C2EFA3164}" srcOrd="6" destOrd="0" presId="urn:microsoft.com/office/officeart/2005/8/layout/vProcess5"/>
    <dgm:cxn modelId="{2A25F578-181F-A545-8B7E-D498C669CE38}" type="presParOf" srcId="{D249744D-58D5-EB4D-82E0-9CAC8F8E3577}" destId="{07617570-3C53-2A4E-A949-996FDEC3DED2}" srcOrd="7" destOrd="0" presId="urn:microsoft.com/office/officeart/2005/8/layout/vProcess5"/>
    <dgm:cxn modelId="{93C6584B-C67A-B048-9BF2-A58D55F9FF50}" type="presParOf" srcId="{D249744D-58D5-EB4D-82E0-9CAC8F8E3577}" destId="{8B1F415A-3D18-2E44-8484-776E913AAA55}" srcOrd="8" destOrd="0" presId="urn:microsoft.com/office/officeart/2005/8/layout/vProcess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46070C9F-FE67-411C-BF3C-4F5015945911}">
      <dgm:prSet custT="1"/>
      <dgm:spPr/>
      <dgm:t>
        <a:bodyPr/>
        <a:lstStyle/>
        <a:p>
          <a:r>
            <a:rPr lang="en-US" sz="2400" dirty="0">
              <a:solidFill>
                <a:schemeClr val="tx1"/>
              </a:solidFill>
              <a:effectLst/>
              <a:latin typeface="Arial" panose="020B0604020202020204" pitchFamily="34" charset="0"/>
              <a:cs typeface="Arial" panose="020B0604020202020204" pitchFamily="34" charset="0"/>
            </a:rPr>
            <a:t>When possible, individuals must have their choice of roommate.</a:t>
          </a:r>
          <a:endParaRPr lang="en-US" sz="2400" dirty="0">
            <a:latin typeface="Arial" panose="020B0604020202020204" pitchFamily="34" charset="0"/>
            <a:cs typeface="Arial" panose="020B0604020202020204" pitchFamily="34" charset="0"/>
          </a:endParaRP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solidFill>
                <a:schemeClr val="tx1"/>
              </a:solidFill>
              <a:effectLst/>
              <a:latin typeface="Arial" panose="020B0604020202020204" pitchFamily="34" charset="0"/>
              <a:cs typeface="Arial" panose="020B0604020202020204" pitchFamily="34" charset="0"/>
            </a:rPr>
            <a:t>In many circumstances, there may be limited beds available at the residence. If the individual chooses that setting, they may be choosing to live there without the ability to choose the roommate. Different arrangements may be possible as the individual continues to live in that setting. </a:t>
          </a:r>
          <a:endParaRPr lang="en-US" sz="24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custScaleX="163801" custScaleY="123919">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46070C9F-FE67-411C-BF3C-4F5015945911}">
      <dgm:prSet custT="1"/>
      <dgm:spPr/>
      <dgm:t>
        <a:bodyPr/>
        <a:lstStyle/>
        <a:p>
          <a:r>
            <a:rPr lang="en-US" sz="2400" dirty="0">
              <a:solidFill>
                <a:schemeClr val="tx1"/>
              </a:solidFill>
              <a:latin typeface="Arial" panose="020B0604020202020204" pitchFamily="34" charset="0"/>
              <a:cs typeface="Arial" panose="020B0604020202020204" pitchFamily="34" charset="0"/>
            </a:rPr>
            <a:t>Individuals must have the freedom and support to control their own schedule and activities.</a:t>
          </a:r>
          <a:endParaRPr lang="en-US" sz="2400" dirty="0">
            <a:latin typeface="Arial" panose="020B0604020202020204" pitchFamily="34" charset="0"/>
            <a:cs typeface="Arial" panose="020B0604020202020204" pitchFamily="34" charset="0"/>
          </a:endParaRPr>
        </a:p>
      </dgm:t>
    </dgm:pt>
    <dgm:pt modelId="{7496B5B8-83E1-4AAC-80B9-33498697D859}" type="parTrans" cxnId="{68B77A2E-2EC5-46C9-8E76-26DDAB14B04B}">
      <dgm:prSet/>
      <dgm:spPr/>
      <dgm:t>
        <a:bodyPr/>
        <a:lstStyle/>
        <a:p>
          <a:endParaRPr lang="en-US"/>
        </a:p>
      </dgm:t>
    </dgm:pt>
    <dgm:pt modelId="{63E95977-5BBA-4FE1-A9D9-81C8E00085D1}" type="sibTrans" cxnId="{68B77A2E-2EC5-46C9-8E76-26DDAB14B04B}">
      <dgm:prSet/>
      <dgm:spPr/>
      <dgm:t>
        <a:bodyPr/>
        <a:lstStyle/>
        <a:p>
          <a:endParaRPr lang="en-US"/>
        </a:p>
      </dgm:t>
    </dgm:pt>
    <dgm:pt modelId="{CFC60651-976C-4F85-A3E1-CB8E0F3B56B7}">
      <dgm:prSet custT="1"/>
      <dgm:spPr/>
      <dgm:t>
        <a:bodyPr/>
        <a:lstStyle/>
        <a:p>
          <a:r>
            <a:rPr lang="en-US" sz="2400" dirty="0">
              <a:solidFill>
                <a:schemeClr val="tx1"/>
              </a:solidFill>
              <a:latin typeface="Arial" panose="020B0604020202020204" pitchFamily="34" charset="0"/>
              <a:cs typeface="Arial" panose="020B0604020202020204" pitchFamily="34" charset="0"/>
            </a:rPr>
            <a:t>Supporting Documentation includes:</a:t>
          </a:r>
        </a:p>
        <a:p>
          <a:pP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House and individual calendars.</a:t>
          </a:r>
        </a:p>
        <a:p>
          <a:pP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Progress notes and outing logs.</a:t>
          </a:r>
        </a:p>
        <a:p>
          <a:pPr>
            <a:buFont typeface="Arial" panose="020B0604020202020204" pitchFamily="34" charset="0"/>
            <a:buChar char="•"/>
          </a:pPr>
          <a:r>
            <a:rPr lang="en-US" sz="2400" dirty="0">
              <a:solidFill>
                <a:schemeClr val="tx1"/>
              </a:solidFill>
              <a:latin typeface="Arial" panose="020B0604020202020204" pitchFamily="34" charset="0"/>
              <a:cs typeface="Arial" panose="020B0604020202020204" pitchFamily="34" charset="0"/>
            </a:rPr>
            <a:t>Frequency of interactions with others as well as refusals to participate.</a:t>
          </a:r>
          <a:endParaRPr lang="en-US" sz="24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4A730640-6D2D-C24E-9A4B-3D5EB0D92490}" type="pres">
      <dgm:prSet presAssocID="{46070C9F-FE67-411C-BF3C-4F5015945911}" presName="hierRoot1" presStyleCnt="0"/>
      <dgm:spPr/>
    </dgm:pt>
    <dgm:pt modelId="{89F0F6D4-0709-4C43-99CF-362A4F2354B5}" type="pres">
      <dgm:prSet presAssocID="{46070C9F-FE67-411C-BF3C-4F5015945911}" presName="composite" presStyleCnt="0"/>
      <dgm:spPr/>
    </dgm:pt>
    <dgm:pt modelId="{F36740DC-F3AD-904F-8075-25BC3438D11C}" type="pres">
      <dgm:prSet presAssocID="{46070C9F-FE67-411C-BF3C-4F5015945911}" presName="background" presStyleLbl="node0" presStyleIdx="0"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24E63790-91AF-E441-961E-F0004CA96574}" type="pres">
      <dgm:prSet presAssocID="{46070C9F-FE67-411C-BF3C-4F5015945911}" presName="text" presStyleLbl="fgAcc0" presStyleIdx="0" presStyleCnt="2">
        <dgm:presLayoutVars>
          <dgm:chPref val="3"/>
        </dgm:presLayoutVars>
      </dgm:prSet>
      <dgm:spPr/>
    </dgm:pt>
    <dgm:pt modelId="{1DBFF9C6-0B38-8D41-BDD8-1FBD0EB05EA4}" type="pres">
      <dgm:prSet presAssocID="{46070C9F-FE67-411C-BF3C-4F5015945911}" presName="hierChild2" presStyleCnt="0"/>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1" presStyleCnt="2"/>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1" presStyleCnt="2" custScaleX="163801" custScaleY="123919">
        <dgm:presLayoutVars>
          <dgm:chPref val="3"/>
        </dgm:presLayoutVars>
      </dgm:prSet>
      <dgm:spPr/>
    </dgm:pt>
    <dgm:pt modelId="{9CAE79B7-D6B4-CB4C-989F-AD1315E7618B}" type="pres">
      <dgm:prSet presAssocID="{CFC60651-976C-4F85-A3E1-CB8E0F3B56B7}" presName="hierChild2" presStyleCnt="0"/>
      <dgm:spPr/>
    </dgm:pt>
  </dgm:ptLst>
  <dgm:cxnLst>
    <dgm:cxn modelId="{39B41F18-A3B1-194A-8E81-1A3718B44220}" type="presOf" srcId="{46070C9F-FE67-411C-BF3C-4F5015945911}" destId="{24E63790-91AF-E441-961E-F0004CA96574}" srcOrd="0" destOrd="0" presId="urn:microsoft.com/office/officeart/2005/8/layout/hierarchy1"/>
    <dgm:cxn modelId="{68B77A2E-2EC5-46C9-8E76-26DDAB14B04B}" srcId="{13E5660C-28F1-45B6-B850-54C433CF506F}" destId="{46070C9F-FE67-411C-BF3C-4F5015945911}" srcOrd="0" destOrd="0" parTransId="{7496B5B8-83E1-4AAC-80B9-33498697D859}" sibTransId="{63E95977-5BBA-4FE1-A9D9-81C8E00085D1}"/>
    <dgm:cxn modelId="{C8744645-F288-46C8-89FF-757E0A34B443}" srcId="{13E5660C-28F1-45B6-B850-54C433CF506F}" destId="{CFC60651-976C-4F85-A3E1-CB8E0F3B56B7}" srcOrd="1"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92B0FDB3-AD78-C942-86EF-A084AE19DC1E}" type="presParOf" srcId="{65CCFA9D-A359-DE4A-8279-0E924C20E82B}" destId="{4A730640-6D2D-C24E-9A4B-3D5EB0D92490}" srcOrd="0" destOrd="0" presId="urn:microsoft.com/office/officeart/2005/8/layout/hierarchy1"/>
    <dgm:cxn modelId="{CBC6DF2E-1A4E-6042-8008-B9643C288055}" type="presParOf" srcId="{4A730640-6D2D-C24E-9A4B-3D5EB0D92490}" destId="{89F0F6D4-0709-4C43-99CF-362A4F2354B5}" srcOrd="0" destOrd="0" presId="urn:microsoft.com/office/officeart/2005/8/layout/hierarchy1"/>
    <dgm:cxn modelId="{FB865543-FF9E-0840-AA54-0B18FE823DB8}" type="presParOf" srcId="{89F0F6D4-0709-4C43-99CF-362A4F2354B5}" destId="{F36740DC-F3AD-904F-8075-25BC3438D11C}" srcOrd="0" destOrd="0" presId="urn:microsoft.com/office/officeart/2005/8/layout/hierarchy1"/>
    <dgm:cxn modelId="{89AE133B-0B36-544F-90DF-FD74B8674601}" type="presParOf" srcId="{89F0F6D4-0709-4C43-99CF-362A4F2354B5}" destId="{24E63790-91AF-E441-961E-F0004CA96574}" srcOrd="1" destOrd="0" presId="urn:microsoft.com/office/officeart/2005/8/layout/hierarchy1"/>
    <dgm:cxn modelId="{3D4FD609-3188-0C42-A4EC-86B8C858929A}" type="presParOf" srcId="{4A730640-6D2D-C24E-9A4B-3D5EB0D92490}" destId="{1DBFF9C6-0B38-8D41-BDD8-1FBD0EB05EA4}" srcOrd="1" destOrd="0" presId="urn:microsoft.com/office/officeart/2005/8/layout/hierarchy1"/>
    <dgm:cxn modelId="{3F5E43C1-6FC4-1140-BE3C-E15741C3BC6B}" type="presParOf" srcId="{65CCFA9D-A359-DE4A-8279-0E924C20E82B}" destId="{EB20E566-3376-3147-BE68-1A3CD8DC19AA}" srcOrd="1"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3E5660C-28F1-45B6-B850-54C433CF506F}"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CFC60651-976C-4F85-A3E1-CB8E0F3B56B7}">
      <dgm:prSet custT="1"/>
      <dgm:spPr/>
      <dgm:t>
        <a:bodyPr/>
        <a:lstStyle/>
        <a:p>
          <a:r>
            <a:rPr lang="en-US" sz="2800" dirty="0">
              <a:solidFill>
                <a:schemeClr val="tx1"/>
              </a:solidFill>
              <a:latin typeface="Arial" panose="020B0604020202020204" pitchFamily="34" charset="0"/>
              <a:cs typeface="Arial" panose="020B0604020202020204" pitchFamily="34" charset="0"/>
            </a:rPr>
            <a:t>Community activities should reflect the individual’s interests, goals and wishes. They should provide opportunity to develop relationships and gain skills in keeping with the individual’s goals.</a:t>
          </a:r>
          <a:endParaRPr lang="en-US" sz="2800" dirty="0">
            <a:latin typeface="Arial" panose="020B0604020202020204" pitchFamily="34" charset="0"/>
            <a:cs typeface="Arial" panose="020B0604020202020204" pitchFamily="34" charset="0"/>
          </a:endParaRPr>
        </a:p>
      </dgm:t>
    </dgm:pt>
    <dgm:pt modelId="{A52D3C00-CB0F-4C18-A278-D18316591DDF}" type="parTrans" cxnId="{C8744645-F288-46C8-89FF-757E0A34B443}">
      <dgm:prSet/>
      <dgm:spPr/>
      <dgm:t>
        <a:bodyPr/>
        <a:lstStyle/>
        <a:p>
          <a:endParaRPr lang="en-US"/>
        </a:p>
      </dgm:t>
    </dgm:pt>
    <dgm:pt modelId="{E64AE203-7666-4A79-B8F8-8CEAA89BD23C}" type="sibTrans" cxnId="{C8744645-F288-46C8-89FF-757E0A34B443}">
      <dgm:prSet/>
      <dgm:spPr/>
      <dgm:t>
        <a:bodyPr/>
        <a:lstStyle/>
        <a:p>
          <a:endParaRPr lang="en-US"/>
        </a:p>
      </dgm:t>
    </dgm:pt>
    <dgm:pt modelId="{65CCFA9D-A359-DE4A-8279-0E924C20E82B}" type="pres">
      <dgm:prSet presAssocID="{13E5660C-28F1-45B6-B850-54C433CF506F}" presName="hierChild1" presStyleCnt="0">
        <dgm:presLayoutVars>
          <dgm:chPref val="1"/>
          <dgm:dir/>
          <dgm:animOne val="branch"/>
          <dgm:animLvl val="lvl"/>
          <dgm:resizeHandles/>
        </dgm:presLayoutVars>
      </dgm:prSet>
      <dgm:spPr/>
    </dgm:pt>
    <dgm:pt modelId="{EB20E566-3376-3147-BE68-1A3CD8DC19AA}" type="pres">
      <dgm:prSet presAssocID="{CFC60651-976C-4F85-A3E1-CB8E0F3B56B7}" presName="hierRoot1" presStyleCnt="0"/>
      <dgm:spPr/>
    </dgm:pt>
    <dgm:pt modelId="{3C4C46E4-74B3-E24F-8863-592474E9CAAD}" type="pres">
      <dgm:prSet presAssocID="{CFC60651-976C-4F85-A3E1-CB8E0F3B56B7}" presName="composite" presStyleCnt="0"/>
      <dgm:spPr/>
    </dgm:pt>
    <dgm:pt modelId="{6D340455-13AA-2745-8FAC-0562622D7432}" type="pres">
      <dgm:prSet presAssocID="{CFC60651-976C-4F85-A3E1-CB8E0F3B56B7}" presName="background" presStyleLbl="node0" presStyleIdx="0" presStyleCn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dgm:spPr>
    </dgm:pt>
    <dgm:pt modelId="{8711C96E-AA44-254D-8674-7B2C2E2A59F4}" type="pres">
      <dgm:prSet presAssocID="{CFC60651-976C-4F85-A3E1-CB8E0F3B56B7}" presName="text" presStyleLbl="fgAcc0" presStyleIdx="0" presStyleCnt="1" custScaleX="163801" custScaleY="123919">
        <dgm:presLayoutVars>
          <dgm:chPref val="3"/>
        </dgm:presLayoutVars>
      </dgm:prSet>
      <dgm:spPr/>
    </dgm:pt>
    <dgm:pt modelId="{9CAE79B7-D6B4-CB4C-989F-AD1315E7618B}" type="pres">
      <dgm:prSet presAssocID="{CFC60651-976C-4F85-A3E1-CB8E0F3B56B7}" presName="hierChild2" presStyleCnt="0"/>
      <dgm:spPr/>
    </dgm:pt>
  </dgm:ptLst>
  <dgm:cxnLst>
    <dgm:cxn modelId="{C8744645-F288-46C8-89FF-757E0A34B443}" srcId="{13E5660C-28F1-45B6-B850-54C433CF506F}" destId="{CFC60651-976C-4F85-A3E1-CB8E0F3B56B7}" srcOrd="0" destOrd="0" parTransId="{A52D3C00-CB0F-4C18-A278-D18316591DDF}" sibTransId="{E64AE203-7666-4A79-B8F8-8CEAA89BD23C}"/>
    <dgm:cxn modelId="{5E58824E-67ED-FA40-80BC-7DA00634DB7F}" type="presOf" srcId="{13E5660C-28F1-45B6-B850-54C433CF506F}" destId="{65CCFA9D-A359-DE4A-8279-0E924C20E82B}" srcOrd="0" destOrd="0" presId="urn:microsoft.com/office/officeart/2005/8/layout/hierarchy1"/>
    <dgm:cxn modelId="{75C9AFAE-D79E-684E-BFE7-2EDC940744E9}" type="presOf" srcId="{CFC60651-976C-4F85-A3E1-CB8E0F3B56B7}" destId="{8711C96E-AA44-254D-8674-7B2C2E2A59F4}" srcOrd="0" destOrd="0" presId="urn:microsoft.com/office/officeart/2005/8/layout/hierarchy1"/>
    <dgm:cxn modelId="{3F5E43C1-6FC4-1140-BE3C-E15741C3BC6B}" type="presParOf" srcId="{65CCFA9D-A359-DE4A-8279-0E924C20E82B}" destId="{EB20E566-3376-3147-BE68-1A3CD8DC19AA}" srcOrd="0" destOrd="0" presId="urn:microsoft.com/office/officeart/2005/8/layout/hierarchy1"/>
    <dgm:cxn modelId="{50CB8FFF-F884-2A49-BC5F-90E2BB06A0F0}" type="presParOf" srcId="{EB20E566-3376-3147-BE68-1A3CD8DC19AA}" destId="{3C4C46E4-74B3-E24F-8863-592474E9CAAD}" srcOrd="0" destOrd="0" presId="urn:microsoft.com/office/officeart/2005/8/layout/hierarchy1"/>
    <dgm:cxn modelId="{ADB47DF3-07F3-5848-BFCF-D63F02A0B65C}" type="presParOf" srcId="{3C4C46E4-74B3-E24F-8863-592474E9CAAD}" destId="{6D340455-13AA-2745-8FAC-0562622D7432}" srcOrd="0" destOrd="0" presId="urn:microsoft.com/office/officeart/2005/8/layout/hierarchy1"/>
    <dgm:cxn modelId="{BA42DADE-3037-094B-960F-B557C95C7F1C}" type="presParOf" srcId="{3C4C46E4-74B3-E24F-8863-592474E9CAAD}" destId="{8711C96E-AA44-254D-8674-7B2C2E2A59F4}" srcOrd="1" destOrd="0" presId="urn:microsoft.com/office/officeart/2005/8/layout/hierarchy1"/>
    <dgm:cxn modelId="{CB0A6BD8-F850-7B4F-BB84-ADE68A676ABE}" type="presParOf" srcId="{EB20E566-3376-3147-BE68-1A3CD8DC19AA}" destId="{9CAE79B7-D6B4-CB4C-989F-AD1315E7618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nSpc>
              <a:spcPct val="100000"/>
            </a:lnSpc>
          </a:pPr>
          <a:r>
            <a:rPr lang="en-US" sz="2000" dirty="0">
              <a:latin typeface="Arial" panose="020B0604020202020204" pitchFamily="34" charset="0"/>
              <a:cs typeface="Arial" panose="020B0604020202020204" pitchFamily="34" charset="0"/>
            </a:rPr>
            <a:t>Individuals receiving HCBS services must have a lease or other legally enforceable agreement that offers protections against eviction from the setting. </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pPr>
            <a:lnSpc>
              <a:spcPct val="100000"/>
            </a:lnSpc>
          </a:pPr>
          <a:r>
            <a:rPr lang="en-US" sz="2000" dirty="0">
              <a:latin typeface="Arial" panose="020B0604020202020204" pitchFamily="34" charset="0"/>
              <a:cs typeface="Arial" panose="020B0604020202020204" pitchFamily="34" charset="0"/>
            </a:rPr>
            <a:t>In many specialized residential settings, this requirement will be met by using the </a:t>
          </a:r>
          <a:r>
            <a:rPr lang="en-US" sz="2000" dirty="0">
              <a:effectLst/>
              <a:latin typeface="Arial" panose="020B0604020202020204" pitchFamily="34" charset="0"/>
              <a:cs typeface="Arial" panose="020B0604020202020204" pitchFamily="34" charset="0"/>
            </a:rPr>
            <a:t>Resident Care Agreement (RCA) accompanied by the Summary of Residents</a:t>
          </a:r>
          <a:r>
            <a:rPr lang="en-US" sz="2000" dirty="0">
              <a:latin typeface="Arial" panose="020B0604020202020204" pitchFamily="34" charset="0"/>
              <a:cs typeface="Arial" panose="020B0604020202020204" pitchFamily="34" charset="0"/>
            </a:rPr>
            <a:t> Rights document. </a:t>
          </a:r>
          <a:r>
            <a:rPr lang="en-US" sz="2400" dirty="0">
              <a:latin typeface="Arial" panose="020B0604020202020204" pitchFamily="34" charset="0"/>
              <a:cs typeface="Arial" panose="020B0604020202020204" pitchFamily="34" charset="0"/>
            </a:rPr>
            <a:t>	</a:t>
          </a:r>
          <a:r>
            <a:rPr lang="en-US" sz="2200" dirty="0">
              <a:latin typeface="Arial" panose="020B0604020202020204" pitchFamily="34" charset="0"/>
              <a:cs typeface="Arial" panose="020B0604020202020204" pitchFamily="34" charset="0"/>
            </a:rPr>
            <a:t> </a:t>
          </a:r>
        </a:p>
      </dgm:t>
    </dgm:pt>
    <dgm:pt modelId="{A1928FDC-B6C6-4819-A0EA-5B84831AB14D}" type="parTrans" cxnId="{4124D9FF-2E68-4976-B628-4700AF4E5214}">
      <dgm:prSet/>
      <dgm:spPr/>
      <dgm:t>
        <a:bodyPr/>
        <a:lstStyle/>
        <a:p>
          <a:endParaRPr lang="en-US"/>
        </a:p>
      </dgm:t>
    </dgm:pt>
    <dgm:pt modelId="{53E30854-3401-4FA4-AA4C-6AE23BEE6F79}" type="sibTrans" cxnId="{4124D9FF-2E68-4976-B628-4700AF4E5214}">
      <dgm:prSet/>
      <dgm:spPr/>
      <dgm:t>
        <a:bodyPr/>
        <a:lstStyle/>
        <a:p>
          <a:endParaRPr lang="en-US"/>
        </a:p>
      </dgm:t>
    </dgm:pt>
    <dgm:pt modelId="{870C341A-B397-4E5F-98FF-63B038EA7302}">
      <dgm:prSet custT="1"/>
      <dgm:spPr/>
      <dgm:t>
        <a:bodyPr/>
        <a:lstStyle/>
        <a:p>
          <a:pPr>
            <a:lnSpc>
              <a:spcPct val="100000"/>
            </a:lnSpc>
          </a:pPr>
          <a:r>
            <a:rPr lang="en-US" sz="2000" dirty="0">
              <a:latin typeface="Arial" panose="020B0604020202020204" pitchFamily="34" charset="0"/>
              <a:cs typeface="Arial" panose="020B0604020202020204" pitchFamily="34" charset="0"/>
            </a:rPr>
            <a:t>If an RCA is being utilized, the setting may not check any of the boxes on the form that indicate the person agrees to house rules or to have the licensee manage funds on the behalf of the person.</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dgm:presLayoutVars>
          <dgm:chMax val="0"/>
          <dgm:chPref val="0"/>
        </dgm:presLayoutVars>
      </dgm:prSet>
      <dgm:spPr/>
    </dgm:pt>
    <dgm:pt modelId="{A6CF21DB-970B-4124-8B2B-8566CC0661EE}" type="pres">
      <dgm:prSet presAssocID="{9CEAF704-31B4-4D4D-9AA4-FD627E07A242}"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1"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E0932BC2-B1A1-421F-A7AE-5386E7ED9F1F}" type="pres">
      <dgm:prSet presAssocID="{0C579FDB-22F3-4963-A208-0F6799DB8BE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1" presStyleCnt="3">
        <dgm:presLayoutVars>
          <dgm:chMax val="0"/>
          <dgm:chPref val="0"/>
        </dgm:presLayoutVars>
      </dgm:prSet>
      <dgm:spPr/>
    </dgm:pt>
    <dgm:pt modelId="{F6304C61-787E-471E-82D4-0EC7769445F2}" type="pres">
      <dgm:prSet presAssocID="{53E30854-3401-4FA4-AA4C-6AE23BEE6F79}"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2"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6A9FB765-1405-4199-B1EA-568705E99222}" type="pres">
      <dgm:prSet presAssocID="{870C341A-B397-4E5F-98FF-63B038EA7302}"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2" presStyleCnt="3">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2"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1"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CB99E927-CB0B-4B3D-A3B4-FF734256AEC8}" type="presParOf" srcId="{AD534B27-FE6F-4CF5-A9B9-0723A11EC628}" destId="{ACA298B8-0A3F-4A65-85A9-00F8EE0946B0}" srcOrd="2"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 modelId="{724D37C7-15EA-4A5D-97D0-7F5F77BAD620}" type="presParOf" srcId="{AD534B27-FE6F-4CF5-A9B9-0723A11EC628}" destId="{F6304C61-787E-471E-82D4-0EC7769445F2}" srcOrd="3" destOrd="0" presId="urn:microsoft.com/office/officeart/2018/2/layout/IconVerticalSolidList"/>
    <dgm:cxn modelId="{A93C7E77-90E1-45C2-BBDC-F948EB4E2F41}" type="presParOf" srcId="{AD534B27-FE6F-4CF5-A9B9-0723A11EC628}" destId="{119FA488-C9F2-466D-BBB1-5F1C799DF3F5}" srcOrd="4"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400" dirty="0">
              <a:latin typeface="Arial" panose="020B0604020202020204" pitchFamily="34" charset="0"/>
              <a:cs typeface="Arial" panose="020B0604020202020204" pitchFamily="34" charset="0"/>
            </a:rPr>
            <a:t>If there is an RCA for the individual, there must also be a Summary of Rights.</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870C341A-B397-4E5F-98FF-63B038EA7302}">
      <dgm:prSet custT="1"/>
      <dgm:spPr/>
      <dgm:t>
        <a:bodyPr/>
        <a:lstStyle/>
        <a:p>
          <a:pPr>
            <a:lnSpc>
              <a:spcPct val="100000"/>
            </a:lnSpc>
          </a:pPr>
          <a:r>
            <a:rPr lang="en-US" sz="2400" dirty="0">
              <a:latin typeface="Arial" panose="020B0604020202020204" pitchFamily="34" charset="0"/>
              <a:cs typeface="Arial" panose="020B0604020202020204" pitchFamily="34" charset="0"/>
            </a:rPr>
            <a:t>An original copy of the Summary of Rights must be on file at the setting. The CMHSP or PIHP may also choose to retain a copy for their records.</a:t>
          </a:r>
        </a:p>
      </dgm:t>
    </dgm:pt>
    <dgm:pt modelId="{AB76B706-FC15-43BD-8006-33438656EDF1}" type="parTrans" cxnId="{AA0CB5E3-097D-46DB-8AC8-1B07D24D0F6C}">
      <dgm:prSet/>
      <dgm:spPr/>
      <dgm:t>
        <a:bodyPr/>
        <a:lstStyle/>
        <a:p>
          <a:endParaRPr lang="en-US"/>
        </a:p>
      </dgm:t>
    </dgm:pt>
    <dgm:pt modelId="{002BA665-EA48-410A-974A-FA8BA1818A36}" type="sibTrans" cxnId="{AA0CB5E3-097D-46DB-8AC8-1B07D24D0F6C}">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2"/>
      <dgm:spPr/>
    </dgm:pt>
    <dgm:pt modelId="{8F400713-265D-48A4-9CF5-961694F758EA}" type="pres">
      <dgm:prSet presAssocID="{B1F5B98B-E294-43CF-8C63-A92C24AAF17A}" presName="iconRect" presStyleLbl="node1" presStyleIdx="0"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2">
        <dgm:presLayoutVars>
          <dgm:chMax val="0"/>
          <dgm:chPref val="0"/>
        </dgm:presLayoutVars>
      </dgm:prSet>
      <dgm:spPr/>
    </dgm:pt>
    <dgm:pt modelId="{A6CF21DB-970B-4124-8B2B-8566CC0661EE}" type="pres">
      <dgm:prSet presAssocID="{9CEAF704-31B4-4D4D-9AA4-FD627E07A242}" presName="sibTrans" presStyleCnt="0"/>
      <dgm:spPr/>
    </dgm:pt>
    <dgm:pt modelId="{119FA488-C9F2-466D-BBB1-5F1C799DF3F5}" type="pres">
      <dgm:prSet presAssocID="{870C341A-B397-4E5F-98FF-63B038EA7302}" presName="compNode" presStyleCnt="0"/>
      <dgm:spPr/>
    </dgm:pt>
    <dgm:pt modelId="{C210FF0D-9FD8-4948-ACCC-64F75D7B57D8}" type="pres">
      <dgm:prSet presAssocID="{870C341A-B397-4E5F-98FF-63B038EA7302}" presName="bgRect" presStyleLbl="bgShp" presStyleIdx="1" presStyleCnt="2"/>
      <dgm:spPr/>
    </dgm:pt>
    <dgm:pt modelId="{6A9FB765-1405-4199-B1EA-568705E99222}" type="pres">
      <dgm:prSet presAssocID="{870C341A-B397-4E5F-98FF-63B038EA7302}" presName="iconRect" presStyleLbl="node1" presStyleIdx="1" presStyleCnt="2"/>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Stethoscope"/>
        </a:ext>
      </dgm:extLst>
    </dgm:pt>
    <dgm:pt modelId="{2822DD2E-913A-428E-8716-7104721483FE}" type="pres">
      <dgm:prSet presAssocID="{870C341A-B397-4E5F-98FF-63B038EA7302}" presName="spaceRect" presStyleCnt="0"/>
      <dgm:spPr/>
    </dgm:pt>
    <dgm:pt modelId="{031C0A08-E577-474D-9AE7-68072FBCE912}" type="pres">
      <dgm:prSet presAssocID="{870C341A-B397-4E5F-98FF-63B038EA7302}" presName="parTx" presStyleLbl="revTx" presStyleIdx="1" presStyleCnt="2">
        <dgm:presLayoutVars>
          <dgm:chMax val="0"/>
          <dgm:chPref val="0"/>
        </dgm:presLayoutVars>
      </dgm:prSet>
      <dgm:spPr/>
    </dgm:pt>
  </dgm:ptLst>
  <dgm:cxnLst>
    <dgm:cxn modelId="{A3A15D23-5521-42D9-9E5D-A1A755E63B5C}" type="presOf" srcId="{870C341A-B397-4E5F-98FF-63B038EA7302}" destId="{031C0A08-E577-474D-9AE7-68072FBCE912}"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1D9904D8-9448-478E-9872-B7720ACC2BE5}" type="presOf" srcId="{B1F5B98B-E294-43CF-8C63-A92C24AAF17A}" destId="{6FA877B3-C982-4E9B-8DFB-BD9A0B65B9CB}" srcOrd="0" destOrd="0" presId="urn:microsoft.com/office/officeart/2018/2/layout/IconVerticalSolidList"/>
    <dgm:cxn modelId="{AA0CB5E3-097D-46DB-8AC8-1B07D24D0F6C}" srcId="{0C2181E6-5D3F-42DB-8399-0B7E574066EF}" destId="{870C341A-B397-4E5F-98FF-63B038EA7302}" srcOrd="1" destOrd="0" parTransId="{AB76B706-FC15-43BD-8006-33438656EDF1}" sibTransId="{002BA665-EA48-410A-974A-FA8BA1818A36}"/>
    <dgm:cxn modelId="{E910B9ED-DA7F-4371-9E23-77158BAAF11B}" type="presOf" srcId="{0C2181E6-5D3F-42DB-8399-0B7E574066EF}" destId="{AD534B27-FE6F-4CF5-A9B9-0723A11EC628}" srcOrd="0" destOrd="0" presId="urn:microsoft.com/office/officeart/2018/2/layout/IconVerticalSolidList"/>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A93C7E77-90E1-45C2-BBDC-F948EB4E2F41}" type="presParOf" srcId="{AD534B27-FE6F-4CF5-A9B9-0723A11EC628}" destId="{119FA488-C9F2-466D-BBB1-5F1C799DF3F5}" srcOrd="2" destOrd="0" presId="urn:microsoft.com/office/officeart/2018/2/layout/IconVerticalSolidList"/>
    <dgm:cxn modelId="{C78A63B0-592E-406D-A6D0-2ACACB05E2D6}" type="presParOf" srcId="{119FA488-C9F2-466D-BBB1-5F1C799DF3F5}" destId="{C210FF0D-9FD8-4948-ACCC-64F75D7B57D8}" srcOrd="0" destOrd="0" presId="urn:microsoft.com/office/officeart/2018/2/layout/IconVerticalSolidList"/>
    <dgm:cxn modelId="{48CB0330-BFDF-4DCD-BAD3-60D2ACAA9423}" type="presParOf" srcId="{119FA488-C9F2-466D-BBB1-5F1C799DF3F5}" destId="{6A9FB765-1405-4199-B1EA-568705E99222}" srcOrd="1" destOrd="0" presId="urn:microsoft.com/office/officeart/2018/2/layout/IconVerticalSolidList"/>
    <dgm:cxn modelId="{1994AF65-95F3-4BCE-B0AC-6FDE69C69FDA}" type="presParOf" srcId="{119FA488-C9F2-466D-BBB1-5F1C799DF3F5}" destId="{2822DD2E-913A-428E-8716-7104721483FE}" srcOrd="2" destOrd="0" presId="urn:microsoft.com/office/officeart/2018/2/layout/IconVerticalSolidList"/>
    <dgm:cxn modelId="{DC367164-0E46-4489-962C-15B00234EEDE}" type="presParOf" srcId="{119FA488-C9F2-466D-BBB1-5F1C799DF3F5}" destId="{031C0A08-E577-474D-9AE7-68072FBCE912}"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0C2181E6-5D3F-42DB-8399-0B7E574066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1F5B98B-E294-43CF-8C63-A92C24AAF17A}">
      <dgm:prSet custT="1"/>
      <dgm:spPr/>
      <dgm:t>
        <a:bodyPr/>
        <a:lstStyle/>
        <a:p>
          <a:pPr>
            <a:lnSpc>
              <a:spcPct val="100000"/>
            </a:lnSpc>
          </a:pPr>
          <a:r>
            <a:rPr lang="en-US" sz="2000" dirty="0">
              <a:latin typeface="Arial" panose="020B0604020202020204" pitchFamily="34" charset="0"/>
              <a:cs typeface="Arial" panose="020B0604020202020204" pitchFamily="34" charset="0"/>
            </a:rPr>
            <a:t>House rules are not permitted. If an RCA is being utilized, the setting may not check any of the boxes on the form that indicate the person agrees to house rules.  </a:t>
          </a:r>
        </a:p>
      </dgm:t>
    </dgm:pt>
    <dgm:pt modelId="{EC46DF68-B10D-498F-A65A-C60D96E906A4}" type="parTrans" cxnId="{EEEB7633-E2E7-4857-BAE4-EC03B98B9447}">
      <dgm:prSet/>
      <dgm:spPr/>
      <dgm:t>
        <a:bodyPr/>
        <a:lstStyle/>
        <a:p>
          <a:endParaRPr lang="en-US"/>
        </a:p>
      </dgm:t>
    </dgm:pt>
    <dgm:pt modelId="{9CEAF704-31B4-4D4D-9AA4-FD627E07A242}" type="sibTrans" cxnId="{EEEB7633-E2E7-4857-BAE4-EC03B98B9447}">
      <dgm:prSet/>
      <dgm:spPr/>
      <dgm:t>
        <a:bodyPr/>
        <a:lstStyle/>
        <a:p>
          <a:endParaRPr lang="en-US"/>
        </a:p>
      </dgm:t>
    </dgm:pt>
    <dgm:pt modelId="{0C579FDB-22F3-4963-A208-0F6799DB8BE3}">
      <dgm:prSet custT="1"/>
      <dgm:spPr/>
      <dgm:t>
        <a:bodyPr/>
        <a:lstStyle/>
        <a:p>
          <a:pPr>
            <a:lnSpc>
              <a:spcPct val="100000"/>
            </a:lnSpc>
          </a:pPr>
          <a:r>
            <a:rPr lang="en-US" sz="2000" dirty="0">
              <a:latin typeface="Arial" panose="020B0604020202020204" pitchFamily="34" charset="0"/>
              <a:cs typeface="Arial" panose="020B0604020202020204" pitchFamily="34" charset="0"/>
            </a:rPr>
            <a:t>Settings cannot simply indicate that the person/guardian or others agreed to living in the home knowing restrictions were in place. This will not be found compliant by the CMHSP/PIHP or MDHHS. </a:t>
          </a:r>
        </a:p>
      </dgm:t>
    </dgm:pt>
    <dgm:pt modelId="{53E30854-3401-4FA4-AA4C-6AE23BEE6F79}" type="sibTrans" cxnId="{4124D9FF-2E68-4976-B628-4700AF4E5214}">
      <dgm:prSet/>
      <dgm:spPr/>
      <dgm:t>
        <a:bodyPr/>
        <a:lstStyle/>
        <a:p>
          <a:endParaRPr lang="en-US"/>
        </a:p>
      </dgm:t>
    </dgm:pt>
    <dgm:pt modelId="{A1928FDC-B6C6-4819-A0EA-5B84831AB14D}" type="parTrans" cxnId="{4124D9FF-2E68-4976-B628-4700AF4E5214}">
      <dgm:prSet/>
      <dgm:spPr/>
      <dgm:t>
        <a:bodyPr/>
        <a:lstStyle/>
        <a:p>
          <a:endParaRPr lang="en-US"/>
        </a:p>
      </dgm:t>
    </dgm:pt>
    <dgm:pt modelId="{BD2E5937-84E3-49FF-8601-0CA81458DE93}">
      <dgm:prSet/>
      <dgm:spPr/>
      <dgm:t>
        <a:bodyPr/>
        <a:lstStyle/>
        <a:p>
          <a:pPr>
            <a:lnSpc>
              <a:spcPct val="100000"/>
            </a:lnSpc>
          </a:pPr>
          <a:endParaRPr lang="en-US" dirty="0"/>
        </a:p>
      </dgm:t>
    </dgm:pt>
    <dgm:pt modelId="{F5FAAF58-07FD-4489-923F-B79FF64D0335}" type="parTrans" cxnId="{2B0131BC-784F-4FB9-ADE3-2D02F84FC83D}">
      <dgm:prSet/>
      <dgm:spPr/>
      <dgm:t>
        <a:bodyPr/>
        <a:lstStyle/>
        <a:p>
          <a:endParaRPr lang="en-US"/>
        </a:p>
      </dgm:t>
    </dgm:pt>
    <dgm:pt modelId="{718BCD3E-6B03-47A7-849A-1288491E5A39}" type="sibTrans" cxnId="{2B0131BC-784F-4FB9-ADE3-2D02F84FC83D}">
      <dgm:prSet/>
      <dgm:spPr/>
      <dgm:t>
        <a:bodyPr/>
        <a:lstStyle/>
        <a:p>
          <a:endParaRPr lang="en-US"/>
        </a:p>
      </dgm:t>
    </dgm:pt>
    <dgm:pt modelId="{AD534B27-FE6F-4CF5-A9B9-0723A11EC628}" type="pres">
      <dgm:prSet presAssocID="{0C2181E6-5D3F-42DB-8399-0B7E574066EF}" presName="root" presStyleCnt="0">
        <dgm:presLayoutVars>
          <dgm:dir/>
          <dgm:resizeHandles val="exact"/>
        </dgm:presLayoutVars>
      </dgm:prSet>
      <dgm:spPr/>
    </dgm:pt>
    <dgm:pt modelId="{750581CC-C062-4BC9-8D78-9DCCA8F7DA6F}" type="pres">
      <dgm:prSet presAssocID="{B1F5B98B-E294-43CF-8C63-A92C24AAF17A}" presName="compNode" presStyleCnt="0"/>
      <dgm:spPr/>
    </dgm:pt>
    <dgm:pt modelId="{E539BD1B-BD46-4BD8-BAA7-ABE1773B2F34}" type="pres">
      <dgm:prSet presAssocID="{B1F5B98B-E294-43CF-8C63-A92C24AAF17A}" presName="bgRect" presStyleLbl="bgShp" presStyleIdx="0" presStyleCnt="3"/>
      <dgm:spPr/>
    </dgm:pt>
    <dgm:pt modelId="{8F400713-265D-48A4-9CF5-961694F758EA}" type="pres">
      <dgm:prSet presAssocID="{B1F5B98B-E294-43CF-8C63-A92C24AAF17A}"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Doctor"/>
        </a:ext>
      </dgm:extLst>
    </dgm:pt>
    <dgm:pt modelId="{B60D0705-45F3-4A9B-A1CC-7A3B723F53BE}" type="pres">
      <dgm:prSet presAssocID="{B1F5B98B-E294-43CF-8C63-A92C24AAF17A}" presName="spaceRect" presStyleCnt="0"/>
      <dgm:spPr/>
    </dgm:pt>
    <dgm:pt modelId="{6FA877B3-C982-4E9B-8DFB-BD9A0B65B9CB}" type="pres">
      <dgm:prSet presAssocID="{B1F5B98B-E294-43CF-8C63-A92C24AAF17A}" presName="parTx" presStyleLbl="revTx" presStyleIdx="0" presStyleCnt="3" custScaleX="100996">
        <dgm:presLayoutVars>
          <dgm:chMax val="0"/>
          <dgm:chPref val="0"/>
        </dgm:presLayoutVars>
      </dgm:prSet>
      <dgm:spPr/>
    </dgm:pt>
    <dgm:pt modelId="{A6CF21DB-970B-4124-8B2B-8566CC0661EE}" type="pres">
      <dgm:prSet presAssocID="{9CEAF704-31B4-4D4D-9AA4-FD627E07A242}" presName="sibTrans" presStyleCnt="0"/>
      <dgm:spPr/>
    </dgm:pt>
    <dgm:pt modelId="{7A4AD149-FF5B-456D-A63D-631B537BDF27}" type="pres">
      <dgm:prSet presAssocID="{BD2E5937-84E3-49FF-8601-0CA81458DE93}" presName="compNode" presStyleCnt="0"/>
      <dgm:spPr/>
    </dgm:pt>
    <dgm:pt modelId="{67AC3363-9886-4226-A791-21C4DE74A19A}" type="pres">
      <dgm:prSet presAssocID="{BD2E5937-84E3-49FF-8601-0CA81458DE93}" presName="bgRect" presStyleLbl="bgShp" presStyleIdx="1" presStyleCnt="3" custScaleX="100000" custScaleY="142589" custLinFactNeighborX="-1079" custLinFactNeighborY="3952"/>
      <dgm:spPr/>
    </dgm:pt>
    <dgm:pt modelId="{6E29AFC6-F2FD-4A58-B9DC-BE03D82900D7}" type="pres">
      <dgm:prSet presAssocID="{BD2E5937-84E3-49FF-8601-0CA81458DE93}"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dgm:spPr>
    </dgm:pt>
    <dgm:pt modelId="{6C384666-FF88-49F1-BD1A-7585241DDE35}" type="pres">
      <dgm:prSet presAssocID="{BD2E5937-84E3-49FF-8601-0CA81458DE93}" presName="spaceRect" presStyleCnt="0"/>
      <dgm:spPr/>
    </dgm:pt>
    <dgm:pt modelId="{187D74DD-2E27-4FC9-8D10-7370D01B39F8}" type="pres">
      <dgm:prSet presAssocID="{BD2E5937-84E3-49FF-8601-0CA81458DE93}" presName="parTx" presStyleLbl="revTx" presStyleIdx="1" presStyleCnt="3">
        <dgm:presLayoutVars>
          <dgm:chMax val="0"/>
          <dgm:chPref val="0"/>
        </dgm:presLayoutVars>
      </dgm:prSet>
      <dgm:spPr/>
    </dgm:pt>
    <dgm:pt modelId="{17D07847-8EB3-4081-8C19-EC860899DD1A}" type="pres">
      <dgm:prSet presAssocID="{718BCD3E-6B03-47A7-849A-1288491E5A39}" presName="sibTrans" presStyleCnt="0"/>
      <dgm:spPr/>
    </dgm:pt>
    <dgm:pt modelId="{ACA298B8-0A3F-4A65-85A9-00F8EE0946B0}" type="pres">
      <dgm:prSet presAssocID="{0C579FDB-22F3-4963-A208-0F6799DB8BE3}" presName="compNode" presStyleCnt="0"/>
      <dgm:spPr/>
    </dgm:pt>
    <dgm:pt modelId="{DAB8F7D1-643E-45E0-B4A8-59A408C5CED5}" type="pres">
      <dgm:prSet presAssocID="{0C579FDB-22F3-4963-A208-0F6799DB8BE3}" presName="bgRect" presStyleLbl="bgShp" presStyleIdx="2" presStyleCnt="3"/>
      <dgm:spPr/>
    </dgm:pt>
    <dgm:pt modelId="{E0932BC2-B1A1-421F-A7AE-5386E7ED9F1F}" type="pres">
      <dgm:prSet presAssocID="{0C579FDB-22F3-4963-A208-0F6799DB8BE3}"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Presentation with Checklist"/>
        </a:ext>
      </dgm:extLst>
    </dgm:pt>
    <dgm:pt modelId="{7BBA86DA-5784-499A-9E71-A135161F4E9C}" type="pres">
      <dgm:prSet presAssocID="{0C579FDB-22F3-4963-A208-0F6799DB8BE3}" presName="spaceRect" presStyleCnt="0"/>
      <dgm:spPr/>
    </dgm:pt>
    <dgm:pt modelId="{EDAE5B96-4407-499D-BB63-1FAF60729873}" type="pres">
      <dgm:prSet presAssocID="{0C579FDB-22F3-4963-A208-0F6799DB8BE3}" presName="parTx" presStyleLbl="revTx" presStyleIdx="2" presStyleCnt="3">
        <dgm:presLayoutVars>
          <dgm:chMax val="0"/>
          <dgm:chPref val="0"/>
        </dgm:presLayoutVars>
      </dgm:prSet>
      <dgm:spPr/>
    </dgm:pt>
  </dgm:ptLst>
  <dgm:cxnLst>
    <dgm:cxn modelId="{1E440C03-FFEF-4D51-949B-F4F71F8F8DCA}" type="presOf" srcId="{BD2E5937-84E3-49FF-8601-0CA81458DE93}" destId="{187D74DD-2E27-4FC9-8D10-7370D01B39F8}" srcOrd="0" destOrd="0" presId="urn:microsoft.com/office/officeart/2018/2/layout/IconVerticalSolidList"/>
    <dgm:cxn modelId="{EEEB7633-E2E7-4857-BAE4-EC03B98B9447}" srcId="{0C2181E6-5D3F-42DB-8399-0B7E574066EF}" destId="{B1F5B98B-E294-43CF-8C63-A92C24AAF17A}" srcOrd="0" destOrd="0" parTransId="{EC46DF68-B10D-498F-A65A-C60D96E906A4}" sibTransId="{9CEAF704-31B4-4D4D-9AA4-FD627E07A242}"/>
    <dgm:cxn modelId="{2B0131BC-784F-4FB9-ADE3-2D02F84FC83D}" srcId="{0C2181E6-5D3F-42DB-8399-0B7E574066EF}" destId="{BD2E5937-84E3-49FF-8601-0CA81458DE93}" srcOrd="1" destOrd="0" parTransId="{F5FAAF58-07FD-4489-923F-B79FF64D0335}" sibTransId="{718BCD3E-6B03-47A7-849A-1288491E5A39}"/>
    <dgm:cxn modelId="{1D9904D8-9448-478E-9872-B7720ACC2BE5}" type="presOf" srcId="{B1F5B98B-E294-43CF-8C63-A92C24AAF17A}" destId="{6FA877B3-C982-4E9B-8DFB-BD9A0B65B9CB}" srcOrd="0" destOrd="0" presId="urn:microsoft.com/office/officeart/2018/2/layout/IconVerticalSolidList"/>
    <dgm:cxn modelId="{E910B9ED-DA7F-4371-9E23-77158BAAF11B}" type="presOf" srcId="{0C2181E6-5D3F-42DB-8399-0B7E574066EF}" destId="{AD534B27-FE6F-4CF5-A9B9-0723A11EC628}" srcOrd="0" destOrd="0" presId="urn:microsoft.com/office/officeart/2018/2/layout/IconVerticalSolidList"/>
    <dgm:cxn modelId="{3CFE09FD-0E03-40E8-8ABE-99400B9612EC}" type="presOf" srcId="{0C579FDB-22F3-4963-A208-0F6799DB8BE3}" destId="{EDAE5B96-4407-499D-BB63-1FAF60729873}" srcOrd="0" destOrd="0" presId="urn:microsoft.com/office/officeart/2018/2/layout/IconVerticalSolidList"/>
    <dgm:cxn modelId="{4124D9FF-2E68-4976-B628-4700AF4E5214}" srcId="{0C2181E6-5D3F-42DB-8399-0B7E574066EF}" destId="{0C579FDB-22F3-4963-A208-0F6799DB8BE3}" srcOrd="2" destOrd="0" parTransId="{A1928FDC-B6C6-4819-A0EA-5B84831AB14D}" sibTransId="{53E30854-3401-4FA4-AA4C-6AE23BEE6F79}"/>
    <dgm:cxn modelId="{26851E6F-9974-4050-A18E-24EA4FFFD876}" type="presParOf" srcId="{AD534B27-FE6F-4CF5-A9B9-0723A11EC628}" destId="{750581CC-C062-4BC9-8D78-9DCCA8F7DA6F}" srcOrd="0" destOrd="0" presId="urn:microsoft.com/office/officeart/2018/2/layout/IconVerticalSolidList"/>
    <dgm:cxn modelId="{0C4D8EAC-36BD-4C11-93BF-6CE6F550A2BA}" type="presParOf" srcId="{750581CC-C062-4BC9-8D78-9DCCA8F7DA6F}" destId="{E539BD1B-BD46-4BD8-BAA7-ABE1773B2F34}" srcOrd="0" destOrd="0" presId="urn:microsoft.com/office/officeart/2018/2/layout/IconVerticalSolidList"/>
    <dgm:cxn modelId="{1CBBAF2A-424E-448D-BF8C-5756976B10FC}" type="presParOf" srcId="{750581CC-C062-4BC9-8D78-9DCCA8F7DA6F}" destId="{8F400713-265D-48A4-9CF5-961694F758EA}" srcOrd="1" destOrd="0" presId="urn:microsoft.com/office/officeart/2018/2/layout/IconVerticalSolidList"/>
    <dgm:cxn modelId="{2A9EF057-2160-41F6-BE46-A3F6373ECC7E}" type="presParOf" srcId="{750581CC-C062-4BC9-8D78-9DCCA8F7DA6F}" destId="{B60D0705-45F3-4A9B-A1CC-7A3B723F53BE}" srcOrd="2" destOrd="0" presId="urn:microsoft.com/office/officeart/2018/2/layout/IconVerticalSolidList"/>
    <dgm:cxn modelId="{867777FA-6A7B-4633-BE17-D8487A718002}" type="presParOf" srcId="{750581CC-C062-4BC9-8D78-9DCCA8F7DA6F}" destId="{6FA877B3-C982-4E9B-8DFB-BD9A0B65B9CB}" srcOrd="3" destOrd="0" presId="urn:microsoft.com/office/officeart/2018/2/layout/IconVerticalSolidList"/>
    <dgm:cxn modelId="{FB82DEB2-7791-408F-9E20-47612365F6F1}" type="presParOf" srcId="{AD534B27-FE6F-4CF5-A9B9-0723A11EC628}" destId="{A6CF21DB-970B-4124-8B2B-8566CC0661EE}" srcOrd="1" destOrd="0" presId="urn:microsoft.com/office/officeart/2018/2/layout/IconVerticalSolidList"/>
    <dgm:cxn modelId="{74D33D62-303C-4544-B533-27519BB5F24B}" type="presParOf" srcId="{AD534B27-FE6F-4CF5-A9B9-0723A11EC628}" destId="{7A4AD149-FF5B-456D-A63D-631B537BDF27}" srcOrd="2" destOrd="0" presId="urn:microsoft.com/office/officeart/2018/2/layout/IconVerticalSolidList"/>
    <dgm:cxn modelId="{DF915590-EE39-498A-9CA3-815DDB355BB5}" type="presParOf" srcId="{7A4AD149-FF5B-456D-A63D-631B537BDF27}" destId="{67AC3363-9886-4226-A791-21C4DE74A19A}" srcOrd="0" destOrd="0" presId="urn:microsoft.com/office/officeart/2018/2/layout/IconVerticalSolidList"/>
    <dgm:cxn modelId="{4695125B-EA4A-4B93-AAD3-8CEB67585668}" type="presParOf" srcId="{7A4AD149-FF5B-456D-A63D-631B537BDF27}" destId="{6E29AFC6-F2FD-4A58-B9DC-BE03D82900D7}" srcOrd="1" destOrd="0" presId="urn:microsoft.com/office/officeart/2018/2/layout/IconVerticalSolidList"/>
    <dgm:cxn modelId="{931C12EA-866E-4C80-BA64-9863505D4C6B}" type="presParOf" srcId="{7A4AD149-FF5B-456D-A63D-631B537BDF27}" destId="{6C384666-FF88-49F1-BD1A-7585241DDE35}" srcOrd="2" destOrd="0" presId="urn:microsoft.com/office/officeart/2018/2/layout/IconVerticalSolidList"/>
    <dgm:cxn modelId="{BF56E177-3816-4239-A543-613DD9AE0128}" type="presParOf" srcId="{7A4AD149-FF5B-456D-A63D-631B537BDF27}" destId="{187D74DD-2E27-4FC9-8D10-7370D01B39F8}" srcOrd="3" destOrd="0" presId="urn:microsoft.com/office/officeart/2018/2/layout/IconVerticalSolidList"/>
    <dgm:cxn modelId="{0A7D8D95-0E1A-4FB6-967A-7AD54BFE3632}" type="presParOf" srcId="{AD534B27-FE6F-4CF5-A9B9-0723A11EC628}" destId="{17D07847-8EB3-4081-8C19-EC860899DD1A}" srcOrd="3" destOrd="0" presId="urn:microsoft.com/office/officeart/2018/2/layout/IconVerticalSolidList"/>
    <dgm:cxn modelId="{CB99E927-CB0B-4B3D-A3B4-FF734256AEC8}" type="presParOf" srcId="{AD534B27-FE6F-4CF5-A9B9-0723A11EC628}" destId="{ACA298B8-0A3F-4A65-85A9-00F8EE0946B0}" srcOrd="4" destOrd="0" presId="urn:microsoft.com/office/officeart/2018/2/layout/IconVerticalSolidList"/>
    <dgm:cxn modelId="{A2F9D969-8D44-41A0-B362-B5A874FF9B9F}" type="presParOf" srcId="{ACA298B8-0A3F-4A65-85A9-00F8EE0946B0}" destId="{DAB8F7D1-643E-45E0-B4A8-59A408C5CED5}" srcOrd="0" destOrd="0" presId="urn:microsoft.com/office/officeart/2018/2/layout/IconVerticalSolidList"/>
    <dgm:cxn modelId="{C6E727C3-424C-40BE-B5C6-C98C6D5C25BD}" type="presParOf" srcId="{ACA298B8-0A3F-4A65-85A9-00F8EE0946B0}" destId="{E0932BC2-B1A1-421F-A7AE-5386E7ED9F1F}" srcOrd="1" destOrd="0" presId="urn:microsoft.com/office/officeart/2018/2/layout/IconVerticalSolidList"/>
    <dgm:cxn modelId="{4C5188C3-0196-4EDD-930A-35D55FB74B01}" type="presParOf" srcId="{ACA298B8-0A3F-4A65-85A9-00F8EE0946B0}" destId="{7BBA86DA-5784-499A-9E71-A135161F4E9C}" srcOrd="2" destOrd="0" presId="urn:microsoft.com/office/officeart/2018/2/layout/IconVerticalSolidList"/>
    <dgm:cxn modelId="{6ABE088B-E5BC-4437-9E68-B42814C5E653}" type="presParOf" srcId="{ACA298B8-0A3F-4A65-85A9-00F8EE0946B0}" destId="{EDAE5B96-4407-499D-BB63-1FAF60729873}"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Individuals must have freedom to control their own schedules, activities and resources to the extent they desire. </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If they need assistance to exercise those choices, that assistance should be provided as needed and desired by the individual. </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Individuals must be able to control their personal resources. </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Individuals must have the freedom to furnish and decorate their room however they choose. </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Identify and address a specific, individualized health or safety-related need.</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Demonstrate that positive interventions and supports were used before implementing the modification.</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Show that less intrusive methods were tried first.</a:t>
          </a:r>
          <a:endParaRPr lang="en-US" sz="2000" dirty="0">
            <a:solidFill>
              <a:schemeClr val="tx1"/>
            </a:solidFill>
          </a:endParaRP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Clearly describe the condition and how it directly relates to the specified need.</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custScaleX="96548">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custScaleX="96548">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custScaleX="96548">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custScaleX="96548">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Include regular data collection and review to assess the effectiveness of the modification.</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 established time limits for periodic reviews to determine if the modification remains necessary.</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Include a fade plan that identifies the steps the person can follow to reduce or eliminate the restriction. Fade plans must follow the restriction through to full removal.</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Obtain informed consent from the individual.</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1FBAE1C5-50AD-4533-B708-773FCA0FD4E7}">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Ensure that interventions and supports will not cause harm.</a:t>
          </a:r>
        </a:p>
      </dgm:t>
    </dgm:pt>
    <dgm:pt modelId="{E4CC731E-06B8-4F6C-8035-3B5084F82812}" type="parTrans" cxnId="{8A908FB2-4070-426D-8931-732778EC2472}">
      <dgm:prSet/>
      <dgm:spPr/>
      <dgm:t>
        <a:bodyPr/>
        <a:lstStyle/>
        <a:p>
          <a:endParaRPr lang="en-US"/>
        </a:p>
      </dgm:t>
    </dgm:pt>
    <dgm:pt modelId="{66582175-43E1-48E7-B495-1BA44B90ED66}" type="sibTrans" cxnId="{8A908FB2-4070-426D-8931-732778EC2472}">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5" custScaleY="64701" custLinFactNeighborY="2666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5" custAng="0" custScaleY="83180" custLinFactNeighborY="-21102">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5" custScaleY="96803" custLinFactNeighborY="-60486">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5" custScaleY="53171" custLinFactNeighborX="369" custLinFactNeighborY="-93207">
        <dgm:presLayoutVars>
          <dgm:chMax val="0"/>
          <dgm:bulletEnabled val="1"/>
        </dgm:presLayoutVars>
      </dgm:prSet>
      <dgm:spPr/>
    </dgm:pt>
    <dgm:pt modelId="{F66150F5-5DC6-4FC1-ABB1-40A8525C09CD}" type="pres">
      <dgm:prSet presAssocID="{1F1C677D-1905-4797-B0E1-AB369F36001F}" presName="spacer" presStyleCnt="0"/>
      <dgm:spPr/>
    </dgm:pt>
    <dgm:pt modelId="{60470E6A-E369-454D-ABC2-AE058F40AE45}" type="pres">
      <dgm:prSet presAssocID="{1FBAE1C5-50AD-4533-B708-773FCA0FD4E7}" presName="parentText" presStyleLbl="node1" presStyleIdx="4" presStyleCnt="5" custAng="0" custScaleY="71429" custLinFactY="-7163" custLinFactNeighborX="237" custLinFactNeighborY="-100000">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314C955E-91DB-4729-9224-05ADE8703ED2}" type="presOf" srcId="{1FBAE1C5-50AD-4533-B708-773FCA0FD4E7}" destId="{60470E6A-E369-454D-ABC2-AE058F40AE45}"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A908FB2-4070-426D-8931-732778EC2472}" srcId="{0BE9D1B4-1576-48E2-A7A8-E1AE366F1C46}" destId="{1FBAE1C5-50AD-4533-B708-773FCA0FD4E7}" srcOrd="4" destOrd="0" parTransId="{E4CC731E-06B8-4F6C-8035-3B5084F82812}" sibTransId="{66582175-43E1-48E7-B495-1BA44B90ED66}"/>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 modelId="{485678D2-4154-4AC5-A2F6-A66D8C183317}" type="presParOf" srcId="{F515F6D5-9A2F-8A4F-BDB5-33C7147F83F5}" destId="{F66150F5-5DC6-4FC1-ABB1-40A8525C09CD}" srcOrd="7" destOrd="0" presId="urn:microsoft.com/office/officeart/2005/8/layout/vList2"/>
    <dgm:cxn modelId="{6615B3C2-47F7-4499-B22A-585750E1CAE3}" type="presParOf" srcId="{F515F6D5-9A2F-8A4F-BDB5-33C7147F83F5}" destId="{60470E6A-E369-454D-ABC2-AE058F40AE45}"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 presence of a restriction or modification in the IPOS does not impact whether a BTP is required, nor does the existence of a BTP relieve the case manager / supports coordinator of developing HCBS compliant restrictions in the individual’s IPOS.</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Any restriction on an individual requires HCBS compliant modification in the person’s IPOS. These restrictions </a:t>
          </a:r>
          <a:r>
            <a:rPr lang="en-US" sz="2000" strike="noStrike" dirty="0">
              <a:solidFill>
                <a:schemeClr val="tx1"/>
              </a:solidFill>
              <a:latin typeface="Arial" panose="020B0604020202020204" pitchFamily="34" charset="0"/>
              <a:cs typeface="Arial" panose="020B0604020202020204" pitchFamily="34" charset="0"/>
            </a:rPr>
            <a:t>can only </a:t>
          </a:r>
          <a:r>
            <a:rPr lang="en-US" sz="2000" dirty="0">
              <a:solidFill>
                <a:schemeClr val="tx1"/>
              </a:solidFill>
              <a:latin typeface="Arial" panose="020B0604020202020204" pitchFamily="34" charset="0"/>
              <a:cs typeface="Arial" panose="020B0604020202020204" pitchFamily="34" charset="0"/>
            </a:rPr>
            <a:t>be based upon documented health or safety needs. </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No restriction can be placed on a person unless there is an HCBS compliant modification in the plan.</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Setting-wide restrictions cannot be imposed without meeting the requirements and documenting the need for imposing the restriction for every individual living in the setting.</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custScaleY="58321">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custScaleY="68190">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custScaleY="76544">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If a restriction is in the IPOS, ensure staff are trained prior to implementation.</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Provide support and assistance to individuals to understand the restriction.</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Don’t implement any restriction that is not addressed in the IPOS.</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3">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3" custScaleY="58321">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3" custScaleY="68190">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386E01DD-683F-4450-AF35-3FF9D7A05513}" type="doc">
      <dgm:prSet loTypeId="urn:microsoft.com/office/officeart/2005/8/layout/hierarchy1" loCatId="hierarchy" qsTypeId="urn:microsoft.com/office/officeart/2005/8/quickstyle/simple4" qsCatId="simple" csTypeId="urn:microsoft.com/office/officeart/2005/8/colors/accent3_2" csCatId="accent3" phldr="1"/>
      <dgm:spPr/>
      <dgm:t>
        <a:bodyPr/>
        <a:lstStyle/>
        <a:p>
          <a:endParaRPr lang="en-US"/>
        </a:p>
      </dgm:t>
    </dgm:pt>
    <dgm:pt modelId="{938BCB4C-69AE-4EE6-AC84-B8522F8C63B1}">
      <dgm:prSet custT="1"/>
      <dgm:spPr/>
      <dgm:t>
        <a:bodyPr/>
        <a:lstStyle/>
        <a:p>
          <a:r>
            <a:rPr lang="en-US" sz="2000" dirty="0">
              <a:latin typeface="Arial" panose="020B0604020202020204" pitchFamily="34" charset="0"/>
              <a:cs typeface="Arial" panose="020B0604020202020204" pitchFamily="34" charset="0"/>
            </a:rPr>
            <a:t>Contact the CM or SC who is responsible for the IPOS immediately to address this issue and bring the IPOS into compliance. </a:t>
          </a:r>
        </a:p>
      </dgm:t>
    </dgm:pt>
    <dgm:pt modelId="{358FA527-D165-4E3C-90A9-385AD0322723}" type="parTrans" cxnId="{3CA0F911-071A-49D7-9C7B-ED2A8A096AB8}">
      <dgm:prSet/>
      <dgm:spPr/>
      <dgm:t>
        <a:bodyPr/>
        <a:lstStyle/>
        <a:p>
          <a:endParaRPr lang="en-US"/>
        </a:p>
      </dgm:t>
    </dgm:pt>
    <dgm:pt modelId="{E236B49A-DD15-4E36-AD18-24DC4343F3E3}" type="sibTrans" cxnId="{3CA0F911-071A-49D7-9C7B-ED2A8A096AB8}">
      <dgm:prSet/>
      <dgm:spPr/>
      <dgm:t>
        <a:bodyPr/>
        <a:lstStyle/>
        <a:p>
          <a:endParaRPr lang="en-US"/>
        </a:p>
      </dgm:t>
    </dgm:pt>
    <dgm:pt modelId="{7317CBBA-1C29-45F9-A7CB-7436DBCB7819}">
      <dgm:prSet custT="1"/>
      <dgm:spPr/>
      <dgm:t>
        <a:bodyPr/>
        <a:lstStyle/>
        <a:p>
          <a:r>
            <a:rPr lang="en-US" sz="2000" dirty="0">
              <a:solidFill>
                <a:schemeClr val="tx1"/>
              </a:solidFill>
              <a:latin typeface="Arial" panose="020B0604020202020204" pitchFamily="34" charset="0"/>
              <a:cs typeface="Arial" panose="020B0604020202020204" pitchFamily="34" charset="0"/>
            </a:rPr>
            <a:t>Reach out to the CMHSP/PIHP HCBS lead if you are asked to implement a restriction against a person's rights improperly. Reach out to MDHHS if other options are not effective.</a:t>
          </a:r>
        </a:p>
      </dgm:t>
    </dgm:pt>
    <dgm:pt modelId="{4C37B418-A962-483A-9C20-E9E39090201F}" type="parTrans" cxnId="{9EB44C40-613B-4B9A-A9A9-EB6F90F6A028}">
      <dgm:prSet/>
      <dgm:spPr/>
      <dgm:t>
        <a:bodyPr/>
        <a:lstStyle/>
        <a:p>
          <a:endParaRPr lang="en-US"/>
        </a:p>
      </dgm:t>
    </dgm:pt>
    <dgm:pt modelId="{357A37AF-9C98-42CB-9D2D-0BC967A353F2}" type="sibTrans" cxnId="{9EB44C40-613B-4B9A-A9A9-EB6F90F6A028}">
      <dgm:prSet/>
      <dgm:spPr/>
      <dgm:t>
        <a:bodyPr/>
        <a:lstStyle/>
        <a:p>
          <a:endParaRPr lang="en-US"/>
        </a:p>
      </dgm:t>
    </dgm:pt>
    <dgm:pt modelId="{16458D18-169D-4E4D-BA2A-56FA84953E29}">
      <dgm:prSet custT="1"/>
      <dgm:spPr/>
      <dgm:t>
        <a:bodyPr/>
        <a:lstStyle/>
        <a:p>
          <a:r>
            <a:rPr lang="en-US" sz="2000" dirty="0">
              <a:latin typeface="Arial" panose="020B0604020202020204" pitchFamily="34" charset="0"/>
              <a:cs typeface="Arial" panose="020B0604020202020204" pitchFamily="34" charset="0"/>
            </a:rPr>
            <a:t>Funding for services can be denied if the setting implements noncompliant restrictions against a person.</a:t>
          </a:r>
        </a:p>
      </dgm:t>
    </dgm:pt>
    <dgm:pt modelId="{8F2BD7AD-C1AA-462B-8D0A-728A5FA3C2A7}" type="parTrans" cxnId="{6DFC6B1A-93EC-4BA9-93CE-31698FDD8C43}">
      <dgm:prSet/>
      <dgm:spPr/>
      <dgm:t>
        <a:bodyPr/>
        <a:lstStyle/>
        <a:p>
          <a:endParaRPr lang="en-US"/>
        </a:p>
      </dgm:t>
    </dgm:pt>
    <dgm:pt modelId="{E48C2B33-D028-4A99-A683-EBD5AC8815DA}" type="sibTrans" cxnId="{6DFC6B1A-93EC-4BA9-93CE-31698FDD8C43}">
      <dgm:prSet/>
      <dgm:spPr/>
      <dgm:t>
        <a:bodyPr/>
        <a:lstStyle/>
        <a:p>
          <a:endParaRPr lang="en-US"/>
        </a:p>
      </dgm:t>
    </dgm:pt>
    <dgm:pt modelId="{63E39746-3921-A844-9563-C7F580C3C188}" type="pres">
      <dgm:prSet presAssocID="{386E01DD-683F-4450-AF35-3FF9D7A05513}" presName="hierChild1" presStyleCnt="0">
        <dgm:presLayoutVars>
          <dgm:chPref val="1"/>
          <dgm:dir/>
          <dgm:animOne val="branch"/>
          <dgm:animLvl val="lvl"/>
          <dgm:resizeHandles/>
        </dgm:presLayoutVars>
      </dgm:prSet>
      <dgm:spPr/>
    </dgm:pt>
    <dgm:pt modelId="{1CAD49D9-E17A-7C41-93B3-3C5D6481EA77}" type="pres">
      <dgm:prSet presAssocID="{938BCB4C-69AE-4EE6-AC84-B8522F8C63B1}" presName="hierRoot1" presStyleCnt="0"/>
      <dgm:spPr/>
    </dgm:pt>
    <dgm:pt modelId="{619D1892-0C2A-044F-BC25-6D84DCBE4678}" type="pres">
      <dgm:prSet presAssocID="{938BCB4C-69AE-4EE6-AC84-B8522F8C63B1}" presName="composite" presStyleCnt="0"/>
      <dgm:spPr/>
    </dgm:pt>
    <dgm:pt modelId="{11A539E8-8F49-234C-912F-952FC66EC557}" type="pres">
      <dgm:prSet presAssocID="{938BCB4C-69AE-4EE6-AC84-B8522F8C63B1}" presName="background" presStyleLbl="node0" presStyleIdx="0"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AACC7E4E-CD64-BC40-9AF8-2D44B0F2536B}" type="pres">
      <dgm:prSet presAssocID="{938BCB4C-69AE-4EE6-AC84-B8522F8C63B1}" presName="text" presStyleLbl="fgAcc0" presStyleIdx="0" presStyleCnt="3" custScaleY="150604">
        <dgm:presLayoutVars>
          <dgm:chPref val="3"/>
        </dgm:presLayoutVars>
      </dgm:prSet>
      <dgm:spPr/>
    </dgm:pt>
    <dgm:pt modelId="{52B2CDAD-99A7-F544-8066-2368F42119C5}" type="pres">
      <dgm:prSet presAssocID="{938BCB4C-69AE-4EE6-AC84-B8522F8C63B1}" presName="hierChild2" presStyleCnt="0"/>
      <dgm:spPr/>
    </dgm:pt>
    <dgm:pt modelId="{9CF1B21E-A335-4D43-9746-15FF1645CA6F}" type="pres">
      <dgm:prSet presAssocID="{7317CBBA-1C29-45F9-A7CB-7436DBCB7819}" presName="hierRoot1" presStyleCnt="0"/>
      <dgm:spPr/>
    </dgm:pt>
    <dgm:pt modelId="{24FBC309-E275-884A-B8F9-49102972237F}" type="pres">
      <dgm:prSet presAssocID="{7317CBBA-1C29-45F9-A7CB-7436DBCB7819}" presName="composite" presStyleCnt="0"/>
      <dgm:spPr/>
    </dgm:pt>
    <dgm:pt modelId="{FFA0C03C-5C8C-6F49-B3C9-0887A454A832}" type="pres">
      <dgm:prSet presAssocID="{7317CBBA-1C29-45F9-A7CB-7436DBCB7819}" presName="background" presStyleLbl="node0" presStyleIdx="1"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77D3EE99-2A95-3244-A36F-496E0BD96665}" type="pres">
      <dgm:prSet presAssocID="{7317CBBA-1C29-45F9-A7CB-7436DBCB7819}" presName="text" presStyleLbl="fgAcc0" presStyleIdx="1" presStyleCnt="3" custScaleY="186882">
        <dgm:presLayoutVars>
          <dgm:chPref val="3"/>
        </dgm:presLayoutVars>
      </dgm:prSet>
      <dgm:spPr/>
    </dgm:pt>
    <dgm:pt modelId="{806E1A67-FE64-7248-8A76-BB41AD16BAF9}" type="pres">
      <dgm:prSet presAssocID="{7317CBBA-1C29-45F9-A7CB-7436DBCB7819}" presName="hierChild2" presStyleCnt="0"/>
      <dgm:spPr/>
    </dgm:pt>
    <dgm:pt modelId="{7055A3B0-4EFD-6546-981C-9035384E305A}" type="pres">
      <dgm:prSet presAssocID="{16458D18-169D-4E4D-BA2A-56FA84953E29}" presName="hierRoot1" presStyleCnt="0"/>
      <dgm:spPr/>
    </dgm:pt>
    <dgm:pt modelId="{D0F78615-AF4B-334E-A919-49E396A5A0FA}" type="pres">
      <dgm:prSet presAssocID="{16458D18-169D-4E4D-BA2A-56FA84953E29}" presName="composite" presStyleCnt="0"/>
      <dgm:spPr/>
    </dgm:pt>
    <dgm:pt modelId="{7097D3BC-89F2-B144-8D73-1D23C102653A}" type="pres">
      <dgm:prSet presAssocID="{16458D18-169D-4E4D-BA2A-56FA84953E29}" presName="background" presStyleLbl="node0" presStyleIdx="2"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5C7BEF6D-E097-AB4F-8AED-B75A5B7E2B9B}" type="pres">
      <dgm:prSet presAssocID="{16458D18-169D-4E4D-BA2A-56FA84953E29}" presName="text" presStyleLbl="fgAcc0" presStyleIdx="2" presStyleCnt="3" custScaleY="131023">
        <dgm:presLayoutVars>
          <dgm:chPref val="3"/>
        </dgm:presLayoutVars>
      </dgm:prSet>
      <dgm:spPr/>
    </dgm:pt>
    <dgm:pt modelId="{E38E3AFF-9552-1745-ABAE-7D80A5D607D0}" type="pres">
      <dgm:prSet presAssocID="{16458D18-169D-4E4D-BA2A-56FA84953E29}" presName="hierChild2" presStyleCnt="0"/>
      <dgm:spPr/>
    </dgm:pt>
  </dgm:ptLst>
  <dgm:cxnLst>
    <dgm:cxn modelId="{3CA0F911-071A-49D7-9C7B-ED2A8A096AB8}" srcId="{386E01DD-683F-4450-AF35-3FF9D7A05513}" destId="{938BCB4C-69AE-4EE6-AC84-B8522F8C63B1}" srcOrd="0" destOrd="0" parTransId="{358FA527-D165-4E3C-90A9-385AD0322723}" sibTransId="{E236B49A-DD15-4E36-AD18-24DC4343F3E3}"/>
    <dgm:cxn modelId="{6DFC6B1A-93EC-4BA9-93CE-31698FDD8C43}" srcId="{386E01DD-683F-4450-AF35-3FF9D7A05513}" destId="{16458D18-169D-4E4D-BA2A-56FA84953E29}" srcOrd="2" destOrd="0" parTransId="{8F2BD7AD-C1AA-462B-8D0A-728A5FA3C2A7}" sibTransId="{E48C2B33-D028-4A99-A683-EBD5AC8815DA}"/>
    <dgm:cxn modelId="{9EB44C40-613B-4B9A-A9A9-EB6F90F6A028}" srcId="{386E01DD-683F-4450-AF35-3FF9D7A05513}" destId="{7317CBBA-1C29-45F9-A7CB-7436DBCB7819}" srcOrd="1" destOrd="0" parTransId="{4C37B418-A962-483A-9C20-E9E39090201F}" sibTransId="{357A37AF-9C98-42CB-9D2D-0BC967A353F2}"/>
    <dgm:cxn modelId="{DF07DB68-11B2-1C40-BDB4-68F7DD1AE7E7}" type="presOf" srcId="{386E01DD-683F-4450-AF35-3FF9D7A05513}" destId="{63E39746-3921-A844-9563-C7F580C3C188}" srcOrd="0" destOrd="0" presId="urn:microsoft.com/office/officeart/2005/8/layout/hierarchy1"/>
    <dgm:cxn modelId="{8276CC92-252D-A143-9CDA-7742BE1CD65D}" type="presOf" srcId="{938BCB4C-69AE-4EE6-AC84-B8522F8C63B1}" destId="{AACC7E4E-CD64-BC40-9AF8-2D44B0F2536B}" srcOrd="0" destOrd="0" presId="urn:microsoft.com/office/officeart/2005/8/layout/hierarchy1"/>
    <dgm:cxn modelId="{0F803DF5-A9E1-D748-A5DE-0C214BD8EA8C}" type="presOf" srcId="{16458D18-169D-4E4D-BA2A-56FA84953E29}" destId="{5C7BEF6D-E097-AB4F-8AED-B75A5B7E2B9B}" srcOrd="0" destOrd="0" presId="urn:microsoft.com/office/officeart/2005/8/layout/hierarchy1"/>
    <dgm:cxn modelId="{229948F8-B0ED-D040-BC74-82E3D656D41B}" type="presOf" srcId="{7317CBBA-1C29-45F9-A7CB-7436DBCB7819}" destId="{77D3EE99-2A95-3244-A36F-496E0BD96665}" srcOrd="0" destOrd="0" presId="urn:microsoft.com/office/officeart/2005/8/layout/hierarchy1"/>
    <dgm:cxn modelId="{BC2A68AE-7797-9548-AC7D-FDB671F45CDD}" type="presParOf" srcId="{63E39746-3921-A844-9563-C7F580C3C188}" destId="{1CAD49D9-E17A-7C41-93B3-3C5D6481EA77}" srcOrd="0" destOrd="0" presId="urn:microsoft.com/office/officeart/2005/8/layout/hierarchy1"/>
    <dgm:cxn modelId="{66C49EE5-BA34-6241-AC66-8D9DA9E692C9}" type="presParOf" srcId="{1CAD49D9-E17A-7C41-93B3-3C5D6481EA77}" destId="{619D1892-0C2A-044F-BC25-6D84DCBE4678}" srcOrd="0" destOrd="0" presId="urn:microsoft.com/office/officeart/2005/8/layout/hierarchy1"/>
    <dgm:cxn modelId="{7B6BC870-61FD-FC40-8FD8-DCE482BEC1D4}" type="presParOf" srcId="{619D1892-0C2A-044F-BC25-6D84DCBE4678}" destId="{11A539E8-8F49-234C-912F-952FC66EC557}" srcOrd="0" destOrd="0" presId="urn:microsoft.com/office/officeart/2005/8/layout/hierarchy1"/>
    <dgm:cxn modelId="{DEE919E8-69A3-924D-B654-C318F8829BA7}" type="presParOf" srcId="{619D1892-0C2A-044F-BC25-6D84DCBE4678}" destId="{AACC7E4E-CD64-BC40-9AF8-2D44B0F2536B}" srcOrd="1" destOrd="0" presId="urn:microsoft.com/office/officeart/2005/8/layout/hierarchy1"/>
    <dgm:cxn modelId="{60CDEF11-F4FF-CB44-BDF8-052549B6744D}" type="presParOf" srcId="{1CAD49D9-E17A-7C41-93B3-3C5D6481EA77}" destId="{52B2CDAD-99A7-F544-8066-2368F42119C5}" srcOrd="1" destOrd="0" presId="urn:microsoft.com/office/officeart/2005/8/layout/hierarchy1"/>
    <dgm:cxn modelId="{6E751285-5CCB-CD42-A2FC-05E411C8A7A5}" type="presParOf" srcId="{63E39746-3921-A844-9563-C7F580C3C188}" destId="{9CF1B21E-A335-4D43-9746-15FF1645CA6F}" srcOrd="1" destOrd="0" presId="urn:microsoft.com/office/officeart/2005/8/layout/hierarchy1"/>
    <dgm:cxn modelId="{5BBDDA70-3051-F744-8C49-C11A3BBA7A06}" type="presParOf" srcId="{9CF1B21E-A335-4D43-9746-15FF1645CA6F}" destId="{24FBC309-E275-884A-B8F9-49102972237F}" srcOrd="0" destOrd="0" presId="urn:microsoft.com/office/officeart/2005/8/layout/hierarchy1"/>
    <dgm:cxn modelId="{4E897CD7-4CD9-584D-86C4-329D730709E6}" type="presParOf" srcId="{24FBC309-E275-884A-B8F9-49102972237F}" destId="{FFA0C03C-5C8C-6F49-B3C9-0887A454A832}" srcOrd="0" destOrd="0" presId="urn:microsoft.com/office/officeart/2005/8/layout/hierarchy1"/>
    <dgm:cxn modelId="{686B8F92-4A88-064B-8E93-C31B83ED4E3A}" type="presParOf" srcId="{24FBC309-E275-884A-B8F9-49102972237F}" destId="{77D3EE99-2A95-3244-A36F-496E0BD96665}" srcOrd="1" destOrd="0" presId="urn:microsoft.com/office/officeart/2005/8/layout/hierarchy1"/>
    <dgm:cxn modelId="{CD1853AC-8E99-D143-8DDC-53F2514356E6}" type="presParOf" srcId="{9CF1B21E-A335-4D43-9746-15FF1645CA6F}" destId="{806E1A67-FE64-7248-8A76-BB41AD16BAF9}" srcOrd="1" destOrd="0" presId="urn:microsoft.com/office/officeart/2005/8/layout/hierarchy1"/>
    <dgm:cxn modelId="{051E73CA-359E-C742-A686-A36A51D4890C}" type="presParOf" srcId="{63E39746-3921-A844-9563-C7F580C3C188}" destId="{7055A3B0-4EFD-6546-981C-9035384E305A}" srcOrd="2" destOrd="0" presId="urn:microsoft.com/office/officeart/2005/8/layout/hierarchy1"/>
    <dgm:cxn modelId="{E860E14C-8FA5-2A41-B5B8-EE3AAD2643F5}" type="presParOf" srcId="{7055A3B0-4EFD-6546-981C-9035384E305A}" destId="{D0F78615-AF4B-334E-A919-49E396A5A0FA}" srcOrd="0" destOrd="0" presId="urn:microsoft.com/office/officeart/2005/8/layout/hierarchy1"/>
    <dgm:cxn modelId="{38C3185E-ED38-A04A-9695-3E816B82DA13}" type="presParOf" srcId="{D0F78615-AF4B-334E-A919-49E396A5A0FA}" destId="{7097D3BC-89F2-B144-8D73-1D23C102653A}" srcOrd="0" destOrd="0" presId="urn:microsoft.com/office/officeart/2005/8/layout/hierarchy1"/>
    <dgm:cxn modelId="{44BF443B-2200-764F-8DCE-4839AFC4F86A}" type="presParOf" srcId="{D0F78615-AF4B-334E-A919-49E396A5A0FA}" destId="{5C7BEF6D-E097-AB4F-8AED-B75A5B7E2B9B}" srcOrd="1" destOrd="0" presId="urn:microsoft.com/office/officeart/2005/8/layout/hierarchy1"/>
    <dgm:cxn modelId="{6FC36EA6-A868-D34A-971C-13D4E628AD89}" type="presParOf" srcId="{7055A3B0-4EFD-6546-981C-9035384E305A}" destId="{E38E3AFF-9552-1745-ABAE-7D80A5D607D0}"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276DE7F1-8326-4990-80E8-392943035D1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B104C9A2-CF59-4FC6-8068-EC683E026A14}">
      <dgm:prSet custT="1"/>
      <dgm:spPr/>
      <dgm:t>
        <a:bodyPr/>
        <a:lstStyle/>
        <a:p>
          <a:r>
            <a:rPr lang="en-US" sz="2800" dirty="0">
              <a:latin typeface="Arial" panose="020B0604020202020204" pitchFamily="34" charset="0"/>
              <a:cs typeface="Arial" panose="020B0604020202020204" pitchFamily="34" charset="0"/>
            </a:rPr>
            <a:t>Individuals must be afforded privacy. </a:t>
          </a:r>
        </a:p>
      </dgm:t>
    </dgm:pt>
    <dgm:pt modelId="{AED69FFC-F4A8-48AD-9836-D08F95F2ABD2}" type="parTrans" cxnId="{75BDA02A-0F04-4B3E-AAD6-6B3445303204}">
      <dgm:prSet/>
      <dgm:spPr/>
      <dgm:t>
        <a:bodyPr/>
        <a:lstStyle/>
        <a:p>
          <a:endParaRPr lang="en-US"/>
        </a:p>
      </dgm:t>
    </dgm:pt>
    <dgm:pt modelId="{4781F0A5-AE12-4413-883D-30349F898CEF}" type="sibTrans" cxnId="{75BDA02A-0F04-4B3E-AAD6-6B3445303204}">
      <dgm:prSet/>
      <dgm:spPr/>
      <dgm:t>
        <a:bodyPr/>
        <a:lstStyle/>
        <a:p>
          <a:endParaRPr lang="en-US"/>
        </a:p>
      </dgm:t>
    </dgm:pt>
    <dgm:pt modelId="{906D7477-425F-4A06-9707-2B6A01E3FE0E}">
      <dgm:prSet custT="1"/>
      <dgm:spPr/>
      <dgm:t>
        <a:bodyPr/>
        <a:lstStyle/>
        <a:p>
          <a:r>
            <a:rPr lang="en-US" sz="2800" dirty="0">
              <a:solidFill>
                <a:schemeClr val="tx1"/>
              </a:solidFill>
              <a:latin typeface="Arial" panose="020B0604020202020204" pitchFamily="34" charset="0"/>
              <a:cs typeface="Arial" panose="020B0604020202020204" pitchFamily="34" charset="0"/>
            </a:rPr>
            <a:t>This includes physical privacy as well as keeping the individual’s confidential information private.</a:t>
          </a:r>
        </a:p>
      </dgm:t>
    </dgm:pt>
    <dgm:pt modelId="{C065CF5E-490E-4EA9-811A-5DB6F12651E5}" type="parTrans" cxnId="{620DBF0B-2A86-4094-842D-E0E23D548489}">
      <dgm:prSet/>
      <dgm:spPr/>
      <dgm:t>
        <a:bodyPr/>
        <a:lstStyle/>
        <a:p>
          <a:endParaRPr lang="en-US"/>
        </a:p>
      </dgm:t>
    </dgm:pt>
    <dgm:pt modelId="{0D697D5B-ABED-4807-A5F0-EA34470987C8}" type="sibTrans" cxnId="{620DBF0B-2A86-4094-842D-E0E23D548489}">
      <dgm:prSet/>
      <dgm:spPr/>
      <dgm:t>
        <a:bodyPr/>
        <a:lstStyle/>
        <a:p>
          <a:endParaRPr lang="en-US"/>
        </a:p>
      </dgm:t>
    </dgm:pt>
    <dgm:pt modelId="{9ACCEB1F-2758-4E62-8F85-23E807610181}">
      <dgm:prSet custT="1"/>
      <dgm:spPr/>
      <dgm:t>
        <a:bodyPr/>
        <a:lstStyle/>
        <a:p>
          <a:r>
            <a:rPr lang="en-US" sz="2800" dirty="0">
              <a:latin typeface="Arial" panose="020B0604020202020204" pitchFamily="34" charset="0"/>
              <a:cs typeface="Arial" panose="020B0604020202020204" pitchFamily="34" charset="0"/>
            </a:rPr>
            <a:t>Protected health information and other confidential personal information must be stored in a locked area.</a:t>
          </a:r>
        </a:p>
      </dgm:t>
    </dgm:pt>
    <dgm:pt modelId="{2A536FD3-3DDB-485C-A661-C719A954C576}" type="parTrans" cxnId="{1960E62F-56D5-4082-A81A-32830D87C4B1}">
      <dgm:prSet/>
      <dgm:spPr/>
      <dgm:t>
        <a:bodyPr/>
        <a:lstStyle/>
        <a:p>
          <a:endParaRPr lang="en-US"/>
        </a:p>
      </dgm:t>
    </dgm:pt>
    <dgm:pt modelId="{5222A74C-7A96-43EC-8557-C24513C5B00F}" type="sibTrans" cxnId="{1960E62F-56D5-4082-A81A-32830D87C4B1}">
      <dgm:prSet/>
      <dgm:spPr/>
      <dgm:t>
        <a:bodyPr/>
        <a:lstStyle/>
        <a:p>
          <a:endParaRPr lang="en-US"/>
        </a:p>
      </dgm:t>
    </dgm:pt>
    <dgm:pt modelId="{7871EAFB-23DC-4C94-A741-1EF5ADD27D4A}" type="pres">
      <dgm:prSet presAssocID="{276DE7F1-8326-4990-80E8-392943035D15}" presName="root" presStyleCnt="0">
        <dgm:presLayoutVars>
          <dgm:dir/>
          <dgm:resizeHandles val="exact"/>
        </dgm:presLayoutVars>
      </dgm:prSet>
      <dgm:spPr/>
    </dgm:pt>
    <dgm:pt modelId="{C6AEA469-BBC4-44BA-93B4-63C5D27161FF}" type="pres">
      <dgm:prSet presAssocID="{B104C9A2-CF59-4FC6-8068-EC683E026A14}" presName="compNode" presStyleCnt="0"/>
      <dgm:spPr/>
    </dgm:pt>
    <dgm:pt modelId="{10C86C89-7975-42CD-93DE-A3CAB115D9C6}" type="pres">
      <dgm:prSet presAssocID="{B104C9A2-CF59-4FC6-8068-EC683E026A14}" presName="bgRect" presStyleLbl="bgShp" presStyleIdx="0"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2E7E7479-09CE-4900-BBE6-4444BFCA7F7D}" type="pres">
      <dgm:prSet presAssocID="{B104C9A2-CF59-4FC6-8068-EC683E026A14}" presName="iconRect" presStyleLbl="node1" presStyleIdx="0"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solidFill>
            <a:srgbClr val="0F406B"/>
          </a:solidFill>
        </a:ln>
      </dgm:spPr>
      <dgm:extLst>
        <a:ext uri="{E40237B7-FDA0-4F09-8148-C483321AD2D9}">
          <dgm14:cNvPr xmlns:dgm14="http://schemas.microsoft.com/office/drawing/2010/diagram" id="0" name="" descr="Blind"/>
        </a:ext>
      </dgm:extLst>
    </dgm:pt>
    <dgm:pt modelId="{39A3DC25-1F37-4D84-BA70-15A5E73B5BFC}" type="pres">
      <dgm:prSet presAssocID="{B104C9A2-CF59-4FC6-8068-EC683E026A14}" presName="spaceRect" presStyleCnt="0"/>
      <dgm:spPr/>
    </dgm:pt>
    <dgm:pt modelId="{FD374262-88F2-43F6-88FE-7D1E9E2EDA5B}" type="pres">
      <dgm:prSet presAssocID="{B104C9A2-CF59-4FC6-8068-EC683E026A14}" presName="parTx" presStyleLbl="revTx" presStyleIdx="0" presStyleCnt="3">
        <dgm:presLayoutVars>
          <dgm:chMax val="0"/>
          <dgm:chPref val="0"/>
        </dgm:presLayoutVars>
      </dgm:prSet>
      <dgm:spPr/>
    </dgm:pt>
    <dgm:pt modelId="{6986EB29-4CEB-4B31-B5EB-770927F38BB2}" type="pres">
      <dgm:prSet presAssocID="{4781F0A5-AE12-4413-883D-30349F898CEF}" presName="sibTrans" presStyleCnt="0"/>
      <dgm:spPr/>
    </dgm:pt>
    <dgm:pt modelId="{F65571FE-FF0A-4E19-B6B9-A03A89F79B56}" type="pres">
      <dgm:prSet presAssocID="{906D7477-425F-4A06-9707-2B6A01E3FE0E}" presName="compNode" presStyleCnt="0"/>
      <dgm:spPr/>
    </dgm:pt>
    <dgm:pt modelId="{3C3229C5-7179-4E8F-94DC-B224812B90B7}" type="pres">
      <dgm:prSet presAssocID="{906D7477-425F-4A06-9707-2B6A01E3FE0E}" presName="bgRect" presStyleLbl="bgShp" presStyleIdx="1"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46E74084-0944-4F1A-B80C-C772D1BDA9CE}" type="pres">
      <dgm:prSet presAssocID="{906D7477-425F-4A06-9707-2B6A01E3FE0E}" presName="iconRect" presStyleLbl="node1" presStyleIdx="1"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Lock"/>
        </a:ext>
      </dgm:extLst>
    </dgm:pt>
    <dgm:pt modelId="{DB19BE7E-5DF8-45CB-B7F6-462E9EA2FD2C}" type="pres">
      <dgm:prSet presAssocID="{906D7477-425F-4A06-9707-2B6A01E3FE0E}" presName="spaceRect" presStyleCnt="0"/>
      <dgm:spPr/>
    </dgm:pt>
    <dgm:pt modelId="{32B380E0-B480-4563-85F8-3FC213EDC6D4}" type="pres">
      <dgm:prSet presAssocID="{906D7477-425F-4A06-9707-2B6A01E3FE0E}" presName="parTx" presStyleLbl="revTx" presStyleIdx="1" presStyleCnt="3">
        <dgm:presLayoutVars>
          <dgm:chMax val="0"/>
          <dgm:chPref val="0"/>
        </dgm:presLayoutVars>
      </dgm:prSet>
      <dgm:spPr/>
    </dgm:pt>
    <dgm:pt modelId="{14612B75-E9ED-4463-80C4-CA5F935A7C03}" type="pres">
      <dgm:prSet presAssocID="{0D697D5B-ABED-4807-A5F0-EA34470987C8}" presName="sibTrans" presStyleCnt="0"/>
      <dgm:spPr/>
    </dgm:pt>
    <dgm:pt modelId="{7966B2F6-9726-440B-850A-3CF708D8374B}" type="pres">
      <dgm:prSet presAssocID="{9ACCEB1F-2758-4E62-8F85-23E807610181}" presName="compNode" presStyleCnt="0"/>
      <dgm:spPr/>
    </dgm:pt>
    <dgm:pt modelId="{36B4C611-9C17-4208-894E-A3C827815652}" type="pres">
      <dgm:prSet presAssocID="{9ACCEB1F-2758-4E62-8F85-23E807610181}" presName="bgRect" presStyleLbl="bgShp" presStyleIdx="2" presStyleCnt="3"/>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pt>
    <dgm:pt modelId="{9C533CB5-2C15-47FB-BA63-772F8094170E}" type="pres">
      <dgm:prSet presAssocID="{9ACCEB1F-2758-4E62-8F85-23E807610181}" presName="iconRect" presStyleLbl="node1" presStyleIdx="2" presStyleCnt="3"/>
      <dgm:spPr>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Safe"/>
        </a:ext>
      </dgm:extLst>
    </dgm:pt>
    <dgm:pt modelId="{41FDD8CD-ADB0-4BC7-8A6C-01512B937716}" type="pres">
      <dgm:prSet presAssocID="{9ACCEB1F-2758-4E62-8F85-23E807610181}" presName="spaceRect" presStyleCnt="0"/>
      <dgm:spPr/>
    </dgm:pt>
    <dgm:pt modelId="{8792A840-8802-4CD3-9E0C-D64F9834573B}" type="pres">
      <dgm:prSet presAssocID="{9ACCEB1F-2758-4E62-8F85-23E807610181}" presName="parTx" presStyleLbl="revTx" presStyleIdx="2" presStyleCnt="3">
        <dgm:presLayoutVars>
          <dgm:chMax val="0"/>
          <dgm:chPref val="0"/>
        </dgm:presLayoutVars>
      </dgm:prSet>
      <dgm:spPr/>
    </dgm:pt>
  </dgm:ptLst>
  <dgm:cxnLst>
    <dgm:cxn modelId="{620DBF0B-2A86-4094-842D-E0E23D548489}" srcId="{276DE7F1-8326-4990-80E8-392943035D15}" destId="{906D7477-425F-4A06-9707-2B6A01E3FE0E}" srcOrd="1" destOrd="0" parTransId="{C065CF5E-490E-4EA9-811A-5DB6F12651E5}" sibTransId="{0D697D5B-ABED-4807-A5F0-EA34470987C8}"/>
    <dgm:cxn modelId="{4A2C541A-3562-4F6E-A246-AD31281E5A63}" type="presOf" srcId="{B104C9A2-CF59-4FC6-8068-EC683E026A14}" destId="{FD374262-88F2-43F6-88FE-7D1E9E2EDA5B}" srcOrd="0" destOrd="0" presId="urn:microsoft.com/office/officeart/2018/2/layout/IconVerticalSolidList"/>
    <dgm:cxn modelId="{75BDA02A-0F04-4B3E-AAD6-6B3445303204}" srcId="{276DE7F1-8326-4990-80E8-392943035D15}" destId="{B104C9A2-CF59-4FC6-8068-EC683E026A14}" srcOrd="0" destOrd="0" parTransId="{AED69FFC-F4A8-48AD-9836-D08F95F2ABD2}" sibTransId="{4781F0A5-AE12-4413-883D-30349F898CEF}"/>
    <dgm:cxn modelId="{1960E62F-56D5-4082-A81A-32830D87C4B1}" srcId="{276DE7F1-8326-4990-80E8-392943035D15}" destId="{9ACCEB1F-2758-4E62-8F85-23E807610181}" srcOrd="2" destOrd="0" parTransId="{2A536FD3-3DDB-485C-A661-C719A954C576}" sibTransId="{5222A74C-7A96-43EC-8557-C24513C5B00F}"/>
    <dgm:cxn modelId="{81FC8C90-9EF3-48A3-832A-AF91DE8BC760}" type="presOf" srcId="{9ACCEB1F-2758-4E62-8F85-23E807610181}" destId="{8792A840-8802-4CD3-9E0C-D64F9834573B}" srcOrd="0" destOrd="0" presId="urn:microsoft.com/office/officeart/2018/2/layout/IconVerticalSolidList"/>
    <dgm:cxn modelId="{5A5BA6BF-54F4-4C2A-BC0E-E01875E804F9}" type="presOf" srcId="{276DE7F1-8326-4990-80E8-392943035D15}" destId="{7871EAFB-23DC-4C94-A741-1EF5ADD27D4A}" srcOrd="0" destOrd="0" presId="urn:microsoft.com/office/officeart/2018/2/layout/IconVerticalSolidList"/>
    <dgm:cxn modelId="{70862AE7-4EBA-48D6-A8B6-71D5026EE7BD}" type="presOf" srcId="{906D7477-425F-4A06-9707-2B6A01E3FE0E}" destId="{32B380E0-B480-4563-85F8-3FC213EDC6D4}" srcOrd="0" destOrd="0" presId="urn:microsoft.com/office/officeart/2018/2/layout/IconVerticalSolidList"/>
    <dgm:cxn modelId="{519888D5-36E0-441E-89DA-96C5B162E0B3}" type="presParOf" srcId="{7871EAFB-23DC-4C94-A741-1EF5ADD27D4A}" destId="{C6AEA469-BBC4-44BA-93B4-63C5D27161FF}" srcOrd="0" destOrd="0" presId="urn:microsoft.com/office/officeart/2018/2/layout/IconVerticalSolidList"/>
    <dgm:cxn modelId="{21794A51-A3A5-4F06-9C2D-348E667617A4}" type="presParOf" srcId="{C6AEA469-BBC4-44BA-93B4-63C5D27161FF}" destId="{10C86C89-7975-42CD-93DE-A3CAB115D9C6}" srcOrd="0" destOrd="0" presId="urn:microsoft.com/office/officeart/2018/2/layout/IconVerticalSolidList"/>
    <dgm:cxn modelId="{0DF3BF84-528C-47A0-B4BD-5D8656BF80CF}" type="presParOf" srcId="{C6AEA469-BBC4-44BA-93B4-63C5D27161FF}" destId="{2E7E7479-09CE-4900-BBE6-4444BFCA7F7D}" srcOrd="1" destOrd="0" presId="urn:microsoft.com/office/officeart/2018/2/layout/IconVerticalSolidList"/>
    <dgm:cxn modelId="{CA673613-46CF-42EA-82DA-1F3C3BA56ED5}" type="presParOf" srcId="{C6AEA469-BBC4-44BA-93B4-63C5D27161FF}" destId="{39A3DC25-1F37-4D84-BA70-15A5E73B5BFC}" srcOrd="2" destOrd="0" presId="urn:microsoft.com/office/officeart/2018/2/layout/IconVerticalSolidList"/>
    <dgm:cxn modelId="{2CDACBFB-C1D8-4C8D-B75B-E879EED1063F}" type="presParOf" srcId="{C6AEA469-BBC4-44BA-93B4-63C5D27161FF}" destId="{FD374262-88F2-43F6-88FE-7D1E9E2EDA5B}" srcOrd="3" destOrd="0" presId="urn:microsoft.com/office/officeart/2018/2/layout/IconVerticalSolidList"/>
    <dgm:cxn modelId="{CA5CE5B2-06FB-4B8B-A485-08DDE1D4C583}" type="presParOf" srcId="{7871EAFB-23DC-4C94-A741-1EF5ADD27D4A}" destId="{6986EB29-4CEB-4B31-B5EB-770927F38BB2}" srcOrd="1" destOrd="0" presId="urn:microsoft.com/office/officeart/2018/2/layout/IconVerticalSolidList"/>
    <dgm:cxn modelId="{2143B738-F4C4-4608-A19C-869E390A6E79}" type="presParOf" srcId="{7871EAFB-23DC-4C94-A741-1EF5ADD27D4A}" destId="{F65571FE-FF0A-4E19-B6B9-A03A89F79B56}" srcOrd="2" destOrd="0" presId="urn:microsoft.com/office/officeart/2018/2/layout/IconVerticalSolidList"/>
    <dgm:cxn modelId="{D627C452-97A0-43E8-992B-CA4E08DD9DAB}" type="presParOf" srcId="{F65571FE-FF0A-4E19-B6B9-A03A89F79B56}" destId="{3C3229C5-7179-4E8F-94DC-B224812B90B7}" srcOrd="0" destOrd="0" presId="urn:microsoft.com/office/officeart/2018/2/layout/IconVerticalSolidList"/>
    <dgm:cxn modelId="{667E4750-C732-43A1-95C8-6A24BE05322C}" type="presParOf" srcId="{F65571FE-FF0A-4E19-B6B9-A03A89F79B56}" destId="{46E74084-0944-4F1A-B80C-C772D1BDA9CE}" srcOrd="1" destOrd="0" presId="urn:microsoft.com/office/officeart/2018/2/layout/IconVerticalSolidList"/>
    <dgm:cxn modelId="{CAF2B3FC-1068-48BB-AB59-6A4D15A6B9D0}" type="presParOf" srcId="{F65571FE-FF0A-4E19-B6B9-A03A89F79B56}" destId="{DB19BE7E-5DF8-45CB-B7F6-462E9EA2FD2C}" srcOrd="2" destOrd="0" presId="urn:microsoft.com/office/officeart/2018/2/layout/IconVerticalSolidList"/>
    <dgm:cxn modelId="{F81C497D-C0DC-4BD7-982D-4B1EC939B855}" type="presParOf" srcId="{F65571FE-FF0A-4E19-B6B9-A03A89F79B56}" destId="{32B380E0-B480-4563-85F8-3FC213EDC6D4}" srcOrd="3" destOrd="0" presId="urn:microsoft.com/office/officeart/2018/2/layout/IconVerticalSolidList"/>
    <dgm:cxn modelId="{C9D1462D-8EE0-45AA-A078-98B96E90F2AD}" type="presParOf" srcId="{7871EAFB-23DC-4C94-A741-1EF5ADD27D4A}" destId="{14612B75-E9ED-4463-80C4-CA5F935A7C03}" srcOrd="3" destOrd="0" presId="urn:microsoft.com/office/officeart/2018/2/layout/IconVerticalSolidList"/>
    <dgm:cxn modelId="{88ABE965-69C0-412F-A8B5-8C10C3A43D65}" type="presParOf" srcId="{7871EAFB-23DC-4C94-A741-1EF5ADD27D4A}" destId="{7966B2F6-9726-440B-850A-3CF708D8374B}" srcOrd="4" destOrd="0" presId="urn:microsoft.com/office/officeart/2018/2/layout/IconVerticalSolidList"/>
    <dgm:cxn modelId="{3CD4F2F7-ACA0-4E20-AFE6-2F363512CA09}" type="presParOf" srcId="{7966B2F6-9726-440B-850A-3CF708D8374B}" destId="{36B4C611-9C17-4208-894E-A3C827815652}" srcOrd="0" destOrd="0" presId="urn:microsoft.com/office/officeart/2018/2/layout/IconVerticalSolidList"/>
    <dgm:cxn modelId="{15508C87-7666-4C8B-B4D1-271DDAE046D5}" type="presParOf" srcId="{7966B2F6-9726-440B-850A-3CF708D8374B}" destId="{9C533CB5-2C15-47FB-BA63-772F8094170E}" srcOrd="1" destOrd="0" presId="urn:microsoft.com/office/officeart/2018/2/layout/IconVerticalSolidList"/>
    <dgm:cxn modelId="{1E5C677F-FC88-443D-8BF1-0DD3C17C1FE9}" type="presParOf" srcId="{7966B2F6-9726-440B-850A-3CF708D8374B}" destId="{41FDD8CD-ADB0-4BC7-8A6C-01512B937716}" srcOrd="2" destOrd="0" presId="urn:microsoft.com/office/officeart/2018/2/layout/IconVerticalSolidList"/>
    <dgm:cxn modelId="{1BA2BAE4-233E-4423-A67A-48B48D08B1DD}" type="presParOf" srcId="{7966B2F6-9726-440B-850A-3CF708D8374B}" destId="{8792A840-8802-4CD3-9E0C-D64F9834573B}"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A setting’s exit doors must be lockable from the inside and equipped with positive-latching, non-locking- against-egress hardware. </a:t>
          </a:r>
          <a:endParaRPr lang="en-US" sz="2000" dirty="0">
            <a:solidFill>
              <a:schemeClr val="tx1"/>
            </a:solidFill>
            <a:latin typeface="Arial" panose="020B0604020202020204" pitchFamily="34" charset="0"/>
            <a:cs typeface="Arial" panose="020B0604020202020204" pitchFamily="34" charset="0"/>
          </a:endParaRP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An individual’s bedroom and bathroom doors must be able to be locked as desired by the individual.</a:t>
          </a:r>
          <a:endParaRPr lang="en-US" sz="2000" dirty="0">
            <a:solidFill>
              <a:schemeClr val="tx1"/>
            </a:solidFill>
            <a:latin typeface="Arial" panose="020B0604020202020204" pitchFamily="34" charset="0"/>
            <a:cs typeface="Arial" panose="020B0604020202020204" pitchFamily="34" charset="0"/>
          </a:endParaRP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The bedroom door must have a uniquely keyed lock or keypad code that the individual is able to utilize.</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The bathroom can utilize a pop-type lock, and individuals must be able to lock the bathroom door from inside.</a:t>
          </a:r>
          <a:endParaRPr lang="en-US" sz="2000" dirty="0">
            <a:solidFill>
              <a:schemeClr val="tx1"/>
            </a:solidFill>
            <a:latin typeface="Arial" panose="020B0604020202020204" pitchFamily="34" charset="0"/>
            <a:cs typeface="Arial" panose="020B0604020202020204" pitchFamily="34" charset="0"/>
          </a:endParaRP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A57F4BCE-D163-074C-9D79-F5BAC344D6FB}">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Only appropriate staff should have access to an individual’s bedroom door key. </a:t>
          </a:r>
        </a:p>
      </dgm:t>
    </dgm:pt>
    <dgm:pt modelId="{7EE9CE5D-D507-F446-A18B-9908A00A9B4F}" type="parTrans" cxnId="{04138FCE-6743-7C43-A16A-74EA0D4CD386}">
      <dgm:prSet/>
      <dgm:spPr/>
      <dgm:t>
        <a:bodyPr/>
        <a:lstStyle/>
        <a:p>
          <a:endParaRPr lang="en-US"/>
        </a:p>
      </dgm:t>
    </dgm:pt>
    <dgm:pt modelId="{01B68CC6-B4CD-8945-8030-F924DC89D1D6}" type="sibTrans" cxnId="{04138FCE-6743-7C43-A16A-74EA0D4CD386}">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5">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5">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5">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5">
        <dgm:presLayoutVars>
          <dgm:chMax val="0"/>
          <dgm:bulletEnabled val="1"/>
        </dgm:presLayoutVars>
      </dgm:prSet>
      <dgm:spPr/>
    </dgm:pt>
    <dgm:pt modelId="{01C5C1D3-CEAC-4241-8040-72EA22206F83}" type="pres">
      <dgm:prSet presAssocID="{1F1C677D-1905-4797-B0E1-AB369F36001F}" presName="spacer" presStyleCnt="0"/>
      <dgm:spPr/>
    </dgm:pt>
    <dgm:pt modelId="{8748A648-F369-9543-9036-BC61AC90E656}" type="pres">
      <dgm:prSet presAssocID="{A57F4BCE-D163-074C-9D79-F5BAC344D6FB}" presName="parentText" presStyleLbl="node1" presStyleIdx="4" presStyleCnt="5">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326BA22C-F922-814A-A821-557EE16BFB0E}" type="presOf" srcId="{A57F4BCE-D163-074C-9D79-F5BAC344D6FB}" destId="{8748A648-F369-9543-9036-BC61AC90E656}"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04138FCE-6743-7C43-A16A-74EA0D4CD386}" srcId="{0BE9D1B4-1576-48E2-A7A8-E1AE366F1C46}" destId="{A57F4BCE-D163-074C-9D79-F5BAC344D6FB}" srcOrd="4" destOrd="0" parTransId="{7EE9CE5D-D507-F446-A18B-9908A00A9B4F}" sibTransId="{01B68CC6-B4CD-8945-8030-F924DC89D1D6}"/>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 modelId="{9EAD45E1-E865-1046-91C6-F806C63FDEDE}" type="presParOf" srcId="{F515F6D5-9A2F-8A4F-BDB5-33C7147F83F5}" destId="{01C5C1D3-CEAC-4241-8040-72EA22206F83}" srcOrd="7" destOrd="0" presId="urn:microsoft.com/office/officeart/2005/8/layout/vList2"/>
    <dgm:cxn modelId="{1A2EDA27-7129-3C4D-967E-78DD0813BE1A}" type="presParOf" srcId="{F515F6D5-9A2F-8A4F-BDB5-33C7147F83F5}" destId="{8748A648-F369-9543-9036-BC61AC90E656}" srcOrd="8"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effectLst/>
              <a:latin typeface="Arial" panose="020B0604020202020204" pitchFamily="34" charset="0"/>
              <a:cs typeface="Arial" panose="020B0604020202020204" pitchFamily="34" charset="0"/>
            </a:rPr>
            <a:t>Individuals must be allowed to have visitors of their choosing at any time. </a:t>
          </a:r>
          <a:endParaRPr lang="en-US" sz="2000" dirty="0">
            <a:solidFill>
              <a:schemeClr val="tx1"/>
            </a:solidFill>
            <a:latin typeface="Arial" panose="020B0604020202020204" pitchFamily="34" charset="0"/>
            <a:cs typeface="Arial" panose="020B0604020202020204" pitchFamily="34" charset="0"/>
          </a:endParaRP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Settings cannot set visiting hours and cannot impose specific times of the day when visitors are or are not allowed.</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12368A23-94FB-4007-AB39-84B044FD69B3}">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Settings cannot require searches of visitors or require specific permission to have visitors.</a:t>
          </a:r>
        </a:p>
      </dgm:t>
    </dgm:pt>
    <dgm:pt modelId="{78FC39BA-A138-46F2-AD31-17AF1EB57F0E}" type="parTrans" cxnId="{F6F55CD9-D1B9-4592-8141-1DDDC392546B}">
      <dgm:prSet/>
      <dgm:spPr/>
      <dgm:t>
        <a:bodyPr/>
        <a:lstStyle/>
        <a:p>
          <a:endParaRPr lang="en-US"/>
        </a:p>
      </dgm:t>
    </dgm:pt>
    <dgm:pt modelId="{0F852B92-BA6A-4129-973E-974CF3C11848}" type="sibTrans" cxnId="{F6F55CD9-D1B9-4592-8141-1DDDC392546B}">
      <dgm:prSet/>
      <dgm:spPr/>
      <dgm:t>
        <a:bodyPr/>
        <a:lstStyle/>
        <a:p>
          <a:endParaRPr lang="en-US"/>
        </a:p>
      </dgm:t>
    </dgm:pt>
    <dgm:pt modelId="{4A37E474-4058-41B3-B3EA-DEFD288A375C}">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Settings may not require visitors to sign in or check any items when they arrive.</a:t>
          </a:r>
        </a:p>
      </dgm:t>
    </dgm:pt>
    <dgm:pt modelId="{D8161BAE-800B-487F-A00E-537C2F412263}" type="parTrans" cxnId="{4B17F2A4-A428-42E0-B2A0-A7397D96D4D7}">
      <dgm:prSet/>
      <dgm:spPr/>
      <dgm:t>
        <a:bodyPr/>
        <a:lstStyle/>
        <a:p>
          <a:endParaRPr lang="en-US"/>
        </a:p>
      </dgm:t>
    </dgm:pt>
    <dgm:pt modelId="{1F1C677D-1905-4797-B0E1-AB369F36001F}" type="sibTrans" cxnId="{4B17F2A4-A428-42E0-B2A0-A7397D96D4D7}">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4">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4">
        <dgm:presLayoutVars>
          <dgm:chMax val="0"/>
          <dgm:bulletEnabled val="1"/>
        </dgm:presLayoutVars>
      </dgm:prSet>
      <dgm:spPr/>
    </dgm:pt>
    <dgm:pt modelId="{4F7D5967-CF72-404A-995C-DE4A0597276E}" type="pres">
      <dgm:prSet presAssocID="{219041AA-FA4B-405A-8926-3C4846DDE958}" presName="spacer" presStyleCnt="0"/>
      <dgm:spPr/>
    </dgm:pt>
    <dgm:pt modelId="{EA117B88-A872-D04E-B23A-652702AA74CA}" type="pres">
      <dgm:prSet presAssocID="{12368A23-94FB-4007-AB39-84B044FD69B3}" presName="parentText" presStyleLbl="node1" presStyleIdx="2" presStyleCnt="4">
        <dgm:presLayoutVars>
          <dgm:chMax val="0"/>
          <dgm:bulletEnabled val="1"/>
        </dgm:presLayoutVars>
      </dgm:prSet>
      <dgm:spPr/>
    </dgm:pt>
    <dgm:pt modelId="{F635351D-2C7F-A54B-93D3-9A6CE0B0B9C5}" type="pres">
      <dgm:prSet presAssocID="{0F852B92-BA6A-4129-973E-974CF3C11848}" presName="spacer" presStyleCnt="0"/>
      <dgm:spPr/>
    </dgm:pt>
    <dgm:pt modelId="{E38C2A8D-495D-1344-8A39-C0DFDF64336A}" type="pres">
      <dgm:prSet presAssocID="{4A37E474-4058-41B3-B3EA-DEFD288A375C}" presName="parentText" presStyleLbl="node1" presStyleIdx="3" presStyleCnt="4">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1BF4756A-B3DA-0B4A-9A78-1B9AEDB25CD5}" type="presOf" srcId="{12368A23-94FB-4007-AB39-84B044FD69B3}" destId="{EA117B88-A872-D04E-B23A-652702AA74CA}" srcOrd="0" destOrd="0" presId="urn:microsoft.com/office/officeart/2005/8/layout/vList2"/>
    <dgm:cxn modelId="{8A88774D-1C94-9544-8863-0E25E84B9A7F}" type="presOf" srcId="{4A37E474-4058-41B3-B3EA-DEFD288A375C}" destId="{E38C2A8D-495D-1344-8A39-C0DFDF64336A}"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4B17F2A4-A428-42E0-B2A0-A7397D96D4D7}" srcId="{0BE9D1B4-1576-48E2-A7A8-E1AE366F1C46}" destId="{4A37E474-4058-41B3-B3EA-DEFD288A375C}" srcOrd="3" destOrd="0" parTransId="{D8161BAE-800B-487F-A00E-537C2F412263}" sibTransId="{1F1C677D-1905-4797-B0E1-AB369F36001F}"/>
    <dgm:cxn modelId="{84B141B3-C433-4D0E-B615-3C907C075A24}" srcId="{0BE9D1B4-1576-48E2-A7A8-E1AE366F1C46}" destId="{2F93469A-6760-4608-8F7E-C423A7A5ECF4}" srcOrd="1" destOrd="0" parTransId="{17386299-2DCE-4788-B1F7-C23AEF8D8F4C}" sibTransId="{219041AA-FA4B-405A-8926-3C4846DDE958}"/>
    <dgm:cxn modelId="{F6F55CD9-D1B9-4592-8141-1DDDC392546B}" srcId="{0BE9D1B4-1576-48E2-A7A8-E1AE366F1C46}" destId="{12368A23-94FB-4007-AB39-84B044FD69B3}" srcOrd="2" destOrd="0" parTransId="{78FC39BA-A138-46F2-AD31-17AF1EB57F0E}" sibTransId="{0F852B92-BA6A-4129-973E-974CF3C1184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 modelId="{C1768BEB-8BE2-B94E-9E2C-2D609E44D365}" type="presParOf" srcId="{F515F6D5-9A2F-8A4F-BDB5-33C7147F83F5}" destId="{4F7D5967-CF72-404A-995C-DE4A0597276E}" srcOrd="3" destOrd="0" presId="urn:microsoft.com/office/officeart/2005/8/layout/vList2"/>
    <dgm:cxn modelId="{DB1066D5-6DF1-3F4C-AB5B-CF93FA8ECA1D}" type="presParOf" srcId="{F515F6D5-9A2F-8A4F-BDB5-33C7147F83F5}" destId="{EA117B88-A872-D04E-B23A-652702AA74CA}" srcOrd="4" destOrd="0" presId="urn:microsoft.com/office/officeart/2005/8/layout/vList2"/>
    <dgm:cxn modelId="{76856E35-0A2A-1646-9779-B882CA214837}" type="presParOf" srcId="{F515F6D5-9A2F-8A4F-BDB5-33C7147F83F5}" destId="{F635351D-2C7F-A54B-93D3-9A6CE0B0B9C5}" srcOrd="5" destOrd="0" presId="urn:microsoft.com/office/officeart/2005/8/layout/vList2"/>
    <dgm:cxn modelId="{88B321A5-D56E-7441-9951-B44A25AF99F2}" type="presParOf" srcId="{F515F6D5-9A2F-8A4F-BDB5-33C7147F83F5}" destId="{E38C2A8D-495D-1344-8A39-C0DFDF64336A}" srcOrd="6"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0BE9D1B4-1576-48E2-A7A8-E1AE366F1C4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404DDB4-704E-46D0-997A-4BA07FDAF262}">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Families and friends may visit residents setting-wide, including their bedrooms.</a:t>
          </a:r>
        </a:p>
      </dgm:t>
    </dgm:pt>
    <dgm:pt modelId="{5B14BE08-FBD3-487D-8A93-1D0D2ECF9305}" type="parTrans" cxnId="{DA43C354-B6FF-410B-903A-D2854EF238B8}">
      <dgm:prSet/>
      <dgm:spPr/>
      <dgm:t>
        <a:bodyPr/>
        <a:lstStyle/>
        <a:p>
          <a:endParaRPr lang="en-US"/>
        </a:p>
      </dgm:t>
    </dgm:pt>
    <dgm:pt modelId="{7651D48E-FD45-4A15-A96B-2339415F9824}" type="sibTrans" cxnId="{DA43C354-B6FF-410B-903A-D2854EF238B8}">
      <dgm:prSet/>
      <dgm:spPr/>
      <dgm:t>
        <a:bodyPr/>
        <a:lstStyle/>
        <a:p>
          <a:endParaRPr lang="en-US"/>
        </a:p>
      </dgm:t>
    </dgm:pt>
    <dgm:pt modelId="{2F93469A-6760-4608-8F7E-C423A7A5ECF4}">
      <dgm:prSet custT="1"/>
      <dgm:spPr>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dgm:spPr>
      <dgm:t>
        <a:bodyPr/>
        <a:lstStyle/>
        <a:p>
          <a:r>
            <a:rPr lang="en-US" sz="2000" dirty="0">
              <a:solidFill>
                <a:schemeClr val="tx1"/>
              </a:solidFill>
              <a:latin typeface="Arial" panose="020B0604020202020204" pitchFamily="34" charset="0"/>
              <a:cs typeface="Arial" panose="020B0604020202020204" pitchFamily="34" charset="0"/>
            </a:rPr>
            <a:t>Restrictions to an individual’s freedoms, including access to visitors, can only be enacted based upon a documented health and/or safety need and must be fully compliant with the HCBS rule through the IPOS.   </a:t>
          </a:r>
        </a:p>
      </dgm:t>
    </dgm:pt>
    <dgm:pt modelId="{17386299-2DCE-4788-B1F7-C23AEF8D8F4C}" type="parTrans" cxnId="{84B141B3-C433-4D0E-B615-3C907C075A24}">
      <dgm:prSet/>
      <dgm:spPr/>
      <dgm:t>
        <a:bodyPr/>
        <a:lstStyle/>
        <a:p>
          <a:endParaRPr lang="en-US"/>
        </a:p>
      </dgm:t>
    </dgm:pt>
    <dgm:pt modelId="{219041AA-FA4B-405A-8926-3C4846DDE958}" type="sibTrans" cxnId="{84B141B3-C433-4D0E-B615-3C907C075A24}">
      <dgm:prSet/>
      <dgm:spPr/>
      <dgm:t>
        <a:bodyPr/>
        <a:lstStyle/>
        <a:p>
          <a:endParaRPr lang="en-US"/>
        </a:p>
      </dgm:t>
    </dgm:pt>
    <dgm:pt modelId="{F515F6D5-9A2F-8A4F-BDB5-33C7147F83F5}" type="pres">
      <dgm:prSet presAssocID="{0BE9D1B4-1576-48E2-A7A8-E1AE366F1C46}" presName="linear" presStyleCnt="0">
        <dgm:presLayoutVars>
          <dgm:animLvl val="lvl"/>
          <dgm:resizeHandles val="exact"/>
        </dgm:presLayoutVars>
      </dgm:prSet>
      <dgm:spPr/>
    </dgm:pt>
    <dgm:pt modelId="{315A85FF-4E19-A242-9191-0ACEB33361E4}" type="pres">
      <dgm:prSet presAssocID="{D404DDB4-704E-46D0-997A-4BA07FDAF262}" presName="parentText" presStyleLbl="node1" presStyleIdx="0" presStyleCnt="2">
        <dgm:presLayoutVars>
          <dgm:chMax val="0"/>
          <dgm:bulletEnabled val="1"/>
        </dgm:presLayoutVars>
      </dgm:prSet>
      <dgm:spPr/>
    </dgm:pt>
    <dgm:pt modelId="{CBB9B420-152B-D14C-A80D-33D25473649C}" type="pres">
      <dgm:prSet presAssocID="{7651D48E-FD45-4A15-A96B-2339415F9824}" presName="spacer" presStyleCnt="0"/>
      <dgm:spPr/>
    </dgm:pt>
    <dgm:pt modelId="{5A2C0C12-7470-C642-B56D-3D71296BF2A0}" type="pres">
      <dgm:prSet presAssocID="{2F93469A-6760-4608-8F7E-C423A7A5ECF4}" presName="parentText" presStyleLbl="node1" presStyleIdx="1" presStyleCnt="2">
        <dgm:presLayoutVars>
          <dgm:chMax val="0"/>
          <dgm:bulletEnabled val="1"/>
        </dgm:presLayoutVars>
      </dgm:prSet>
      <dgm:spPr/>
    </dgm:pt>
  </dgm:ptLst>
  <dgm:cxnLst>
    <dgm:cxn modelId="{30CE9113-36D5-2046-9807-A685E6BD75E8}" type="presOf" srcId="{D404DDB4-704E-46D0-997A-4BA07FDAF262}" destId="{315A85FF-4E19-A242-9191-0ACEB33361E4}" srcOrd="0" destOrd="0" presId="urn:microsoft.com/office/officeart/2005/8/layout/vList2"/>
    <dgm:cxn modelId="{231B4A69-1ED4-CD47-B331-BF6ABAC6A9FF}" type="presOf" srcId="{2F93469A-6760-4608-8F7E-C423A7A5ECF4}" destId="{5A2C0C12-7470-C642-B56D-3D71296BF2A0}" srcOrd="0" destOrd="0" presId="urn:microsoft.com/office/officeart/2005/8/layout/vList2"/>
    <dgm:cxn modelId="{F97D8372-A40E-3844-8BDE-9F6B4DA96833}" type="presOf" srcId="{0BE9D1B4-1576-48E2-A7A8-E1AE366F1C46}" destId="{F515F6D5-9A2F-8A4F-BDB5-33C7147F83F5}" srcOrd="0" destOrd="0" presId="urn:microsoft.com/office/officeart/2005/8/layout/vList2"/>
    <dgm:cxn modelId="{DA43C354-B6FF-410B-903A-D2854EF238B8}" srcId="{0BE9D1B4-1576-48E2-A7A8-E1AE366F1C46}" destId="{D404DDB4-704E-46D0-997A-4BA07FDAF262}" srcOrd="0" destOrd="0" parTransId="{5B14BE08-FBD3-487D-8A93-1D0D2ECF9305}" sibTransId="{7651D48E-FD45-4A15-A96B-2339415F9824}"/>
    <dgm:cxn modelId="{84B141B3-C433-4D0E-B615-3C907C075A24}" srcId="{0BE9D1B4-1576-48E2-A7A8-E1AE366F1C46}" destId="{2F93469A-6760-4608-8F7E-C423A7A5ECF4}" srcOrd="1" destOrd="0" parTransId="{17386299-2DCE-4788-B1F7-C23AEF8D8F4C}" sibTransId="{219041AA-FA4B-405A-8926-3C4846DDE958}"/>
    <dgm:cxn modelId="{F4A58EB3-997A-E241-B9D8-48103ECDA076}" type="presParOf" srcId="{F515F6D5-9A2F-8A4F-BDB5-33C7147F83F5}" destId="{315A85FF-4E19-A242-9191-0ACEB33361E4}" srcOrd="0" destOrd="0" presId="urn:microsoft.com/office/officeart/2005/8/layout/vList2"/>
    <dgm:cxn modelId="{630C41A5-0B66-074F-81D4-9BAD64313C0E}" type="presParOf" srcId="{F515F6D5-9A2F-8A4F-BDB5-33C7147F83F5}" destId="{CBB9B420-152B-D14C-A80D-33D25473649C}" srcOrd="1" destOrd="0" presId="urn:microsoft.com/office/officeart/2005/8/layout/vList2"/>
    <dgm:cxn modelId="{96BD0862-9B8C-0842-A777-94335BE2EB8E}" type="presParOf" srcId="{F515F6D5-9A2F-8A4F-BDB5-33C7147F83F5}" destId="{5A2C0C12-7470-C642-B56D-3D71296BF2A0}" srcOrd="2"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C2DD3A-6823-B640-AE10-934746AF8B21}">
      <dsp:nvSpPr>
        <dsp:cNvPr id="0" name=""/>
        <dsp:cNvSpPr/>
      </dsp:nvSpPr>
      <dsp:spPr>
        <a:xfrm>
          <a:off x="-6090459" y="-932123"/>
          <a:ext cx="7252173" cy="7252173"/>
        </a:xfrm>
        <a:prstGeom prst="blockArc">
          <a:avLst>
            <a:gd name="adj1" fmla="val 18900000"/>
            <a:gd name="adj2" fmla="val 2700000"/>
            <a:gd name="adj3" fmla="val 298"/>
          </a:avLst>
        </a:prstGeom>
        <a:noFill/>
        <a:ln w="12700" cap="flat" cmpd="sng" algn="ctr">
          <a:solidFill>
            <a:schemeClr val="dk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2B551AF-E713-104F-AB36-50D5AD36BFC1}">
      <dsp:nvSpPr>
        <dsp:cNvPr id="0" name=""/>
        <dsp:cNvSpPr/>
      </dsp:nvSpPr>
      <dsp:spPr>
        <a:xfrm>
          <a:off x="747844" y="538792"/>
          <a:ext cx="10577321" cy="1077585"/>
        </a:xfrm>
        <a:prstGeom prst="rect">
          <a:avLst/>
        </a:prstGeom>
        <a:solidFill>
          <a:schemeClr val="bg1">
            <a:lumMod val="8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33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Know the intent of the </a:t>
          </a:r>
          <a:r>
            <a:rPr lang="en-US" sz="2200" kern="1200" dirty="0">
              <a:solidFill>
                <a:schemeClr val="tx1"/>
              </a:solidFill>
              <a:latin typeface="Arial" panose="020B0604020202020204" pitchFamily="34" charset="0"/>
              <a:cs typeface="Arial" panose="020B0604020202020204" pitchFamily="34" charset="0"/>
            </a:rPr>
            <a:t>Home and Community-Based Services (HCBS) final rule set and the Person-Centered Planning (PCP) </a:t>
          </a:r>
          <a:r>
            <a:rPr lang="en-US" sz="2200" kern="1200" dirty="0">
              <a:latin typeface="Arial" panose="020B0604020202020204" pitchFamily="34" charset="0"/>
              <a:cs typeface="Arial" panose="020B0604020202020204" pitchFamily="34" charset="0"/>
            </a:rPr>
            <a:t>process.</a:t>
          </a:r>
        </a:p>
      </dsp:txBody>
      <dsp:txXfrm>
        <a:off x="747844" y="538792"/>
        <a:ext cx="10577321" cy="1077585"/>
      </dsp:txXfrm>
    </dsp:sp>
    <dsp:sp modelId="{698D4336-6BAF-254F-A81A-3939A6EE438B}">
      <dsp:nvSpPr>
        <dsp:cNvPr id="0" name=""/>
        <dsp:cNvSpPr/>
      </dsp:nvSpPr>
      <dsp:spPr>
        <a:xfrm>
          <a:off x="74353" y="404094"/>
          <a:ext cx="1346981" cy="1346981"/>
        </a:xfrm>
        <a:prstGeom prst="ellipse">
          <a:avLst/>
        </a:prstGeom>
        <a:solidFill>
          <a:schemeClr val="bg1">
            <a:lumMod val="85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D32EA8D-2B37-4DB0-AA44-13211D5CA9DC}">
      <dsp:nvSpPr>
        <dsp:cNvPr id="0" name=""/>
        <dsp:cNvSpPr/>
      </dsp:nvSpPr>
      <dsp:spPr>
        <a:xfrm>
          <a:off x="1123147" y="2147466"/>
          <a:ext cx="10185619" cy="1077585"/>
        </a:xfrm>
        <a:prstGeom prst="rect">
          <a:avLst/>
        </a:prstGeom>
        <a:solidFill>
          <a:schemeClr val="bg1">
            <a:lumMod val="8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33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Learn about HCBS compliance roles and responsibilities</a:t>
          </a:r>
          <a:r>
            <a:rPr lang="en-US" sz="2000" kern="1200" dirty="0">
              <a:latin typeface="Arial" panose="020B0604020202020204" pitchFamily="34" charset="0"/>
              <a:cs typeface="Arial" panose="020B0604020202020204" pitchFamily="34" charset="0"/>
            </a:rPr>
            <a:t>.</a:t>
          </a:r>
          <a:endParaRPr lang="en-US" sz="2000" kern="1200" dirty="0"/>
        </a:p>
      </dsp:txBody>
      <dsp:txXfrm>
        <a:off x="1123147" y="2147466"/>
        <a:ext cx="10185619" cy="1077585"/>
      </dsp:txXfrm>
    </dsp:sp>
    <dsp:sp modelId="{EACF12CB-8B12-0A42-BA49-F7E4386B025D}">
      <dsp:nvSpPr>
        <dsp:cNvPr id="0" name=""/>
        <dsp:cNvSpPr/>
      </dsp:nvSpPr>
      <dsp:spPr>
        <a:xfrm>
          <a:off x="449622" y="2011191"/>
          <a:ext cx="1346981" cy="1346981"/>
        </a:xfrm>
        <a:prstGeom prst="ellipse">
          <a:avLst/>
        </a:prstGeom>
        <a:solidFill>
          <a:schemeClr val="bg1">
            <a:lumMod val="85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683A175-C99D-401D-BBBD-A3AB070A56F8}">
      <dsp:nvSpPr>
        <dsp:cNvPr id="0" name=""/>
        <dsp:cNvSpPr/>
      </dsp:nvSpPr>
      <dsp:spPr>
        <a:xfrm>
          <a:off x="747844" y="3771548"/>
          <a:ext cx="10577321" cy="1077585"/>
        </a:xfrm>
        <a:prstGeom prst="rect">
          <a:avLst/>
        </a:prstGeom>
        <a:solidFill>
          <a:schemeClr val="bg1">
            <a:lumMod val="8500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5333" tIns="55880" rIns="55880" bIns="5588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Arial" panose="020B0604020202020204" pitchFamily="34" charset="0"/>
              <a:cs typeface="Arial" panose="020B0604020202020204" pitchFamily="34" charset="0"/>
            </a:rPr>
            <a:t>Understand the key elements of the final rule set and implications for providers, supervisors, and direct care workers.</a:t>
          </a:r>
        </a:p>
      </dsp:txBody>
      <dsp:txXfrm>
        <a:off x="747844" y="3771548"/>
        <a:ext cx="10577321" cy="1077585"/>
      </dsp:txXfrm>
    </dsp:sp>
    <dsp:sp modelId="{1EE50A06-72DA-5340-84A0-5618621E6C0A}">
      <dsp:nvSpPr>
        <dsp:cNvPr id="0" name=""/>
        <dsp:cNvSpPr/>
      </dsp:nvSpPr>
      <dsp:spPr>
        <a:xfrm>
          <a:off x="74353" y="3636850"/>
          <a:ext cx="1346981" cy="1346981"/>
        </a:xfrm>
        <a:prstGeom prst="ellipse">
          <a:avLst/>
        </a:prstGeom>
        <a:solidFill>
          <a:schemeClr val="bg1">
            <a:lumMod val="85000"/>
          </a:schemeClr>
        </a:solidFill>
        <a:ln w="12700" cap="flat" cmpd="sng" algn="ctr">
          <a:solidFill>
            <a:schemeClr val="dk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CF527-5654-4056-AABC-D55ABBAFDB01}">
      <dsp:nvSpPr>
        <dsp:cNvPr id="0" name=""/>
        <dsp:cNvSpPr/>
      </dsp:nvSpPr>
      <dsp:spPr>
        <a:xfrm>
          <a:off x="0" y="3062"/>
          <a:ext cx="11887200" cy="13480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7B993F-7015-4B15-AD28-BC6192701155}">
      <dsp:nvSpPr>
        <dsp:cNvPr id="0" name=""/>
        <dsp:cNvSpPr/>
      </dsp:nvSpPr>
      <dsp:spPr>
        <a:xfrm>
          <a:off x="407773" y="306365"/>
          <a:ext cx="742130" cy="74140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F8984-EA40-4234-943E-6538BC0C75E9}">
      <dsp:nvSpPr>
        <dsp:cNvPr id="0" name=""/>
        <dsp:cNvSpPr/>
      </dsp:nvSpPr>
      <dsp:spPr>
        <a:xfrm>
          <a:off x="1557676" y="3062"/>
          <a:ext cx="10282342" cy="1432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81" tIns="151581" rIns="151581" bIns="151581"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sp:txBody>
      <dsp:txXfrm>
        <a:off x="1557676" y="3062"/>
        <a:ext cx="10282342" cy="1432261"/>
      </dsp:txXfrm>
    </dsp:sp>
    <dsp:sp modelId="{3FA69382-9D2A-4A35-95A0-B2FC250E3CD1}">
      <dsp:nvSpPr>
        <dsp:cNvPr id="0" name=""/>
        <dsp:cNvSpPr/>
      </dsp:nvSpPr>
      <dsp:spPr>
        <a:xfrm>
          <a:off x="0" y="1848496"/>
          <a:ext cx="11887200" cy="13480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BBAD9E-AEF4-4768-B7DF-9D98C8645A7F}">
      <dsp:nvSpPr>
        <dsp:cNvPr id="0" name=""/>
        <dsp:cNvSpPr/>
      </dsp:nvSpPr>
      <dsp:spPr>
        <a:xfrm>
          <a:off x="407773" y="2096691"/>
          <a:ext cx="742130" cy="741405"/>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B21640-D47B-4FC2-901C-FD111AAD9824}">
      <dsp:nvSpPr>
        <dsp:cNvPr id="0" name=""/>
        <dsp:cNvSpPr/>
      </dsp:nvSpPr>
      <dsp:spPr>
        <a:xfrm>
          <a:off x="1557676" y="1793389"/>
          <a:ext cx="10282342" cy="1432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81" tIns="151581" rIns="151581" bIns="151581" numCol="1" spcCol="1270" anchor="ctr" anchorCtr="0">
          <a:noAutofit/>
        </a:bodyPr>
        <a:lstStyle/>
        <a:p>
          <a:pPr marL="0" lvl="0" indent="0" algn="l" defTabSz="889000">
            <a:lnSpc>
              <a:spcPct val="100000"/>
            </a:lnSpc>
            <a:spcBef>
              <a:spcPct val="0"/>
            </a:spcBef>
            <a:spcAft>
              <a:spcPct val="35000"/>
            </a:spcAft>
            <a:buNone/>
          </a:pPr>
          <a:r>
            <a:rPr lang="en-US" sz="2000" b="0" i="0" kern="1200" dirty="0">
              <a:latin typeface="Arial" panose="020B0604020202020204" pitchFamily="34" charset="0"/>
              <a:cs typeface="Arial" panose="020B0604020202020204" pitchFamily="34" charset="0"/>
            </a:rPr>
            <a:t>Programs that provide HCBS serve a variety of different population groups, including </a:t>
          </a:r>
          <a:r>
            <a:rPr lang="en-US" sz="2000" kern="1200" dirty="0">
              <a:latin typeface="Arial" panose="020B0604020202020204" pitchFamily="34" charset="0"/>
              <a:cs typeface="Arial" panose="020B0604020202020204" pitchFamily="34" charset="0"/>
            </a:rPr>
            <a:t>adults</a:t>
          </a:r>
          <a:r>
            <a:rPr lang="en-US" sz="2000" b="0" i="0" kern="120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kern="1200" dirty="0">
            <a:latin typeface="Arial" panose="020B0604020202020204" pitchFamily="34" charset="0"/>
            <a:cs typeface="Arial" panose="020B0604020202020204" pitchFamily="34" charset="0"/>
          </a:endParaRPr>
        </a:p>
      </dsp:txBody>
      <dsp:txXfrm>
        <a:off x="1557676" y="1793389"/>
        <a:ext cx="10282342" cy="1432261"/>
      </dsp:txXfrm>
    </dsp:sp>
    <dsp:sp modelId="{D44F769D-59EE-482D-BD65-04E9B38F75E7}">
      <dsp:nvSpPr>
        <dsp:cNvPr id="0" name=""/>
        <dsp:cNvSpPr/>
      </dsp:nvSpPr>
      <dsp:spPr>
        <a:xfrm>
          <a:off x="0" y="3583715"/>
          <a:ext cx="11887200" cy="134801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09EFA6-70AE-47FE-88BB-E046A9A20C67}">
      <dsp:nvSpPr>
        <dsp:cNvPr id="0" name=""/>
        <dsp:cNvSpPr/>
      </dsp:nvSpPr>
      <dsp:spPr>
        <a:xfrm>
          <a:off x="407773" y="3887018"/>
          <a:ext cx="742130" cy="741405"/>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9C0665-7B56-4A2D-B817-2071B4C8ADE3}">
      <dsp:nvSpPr>
        <dsp:cNvPr id="0" name=""/>
        <dsp:cNvSpPr/>
      </dsp:nvSpPr>
      <dsp:spPr>
        <a:xfrm>
          <a:off x="1557676" y="3583715"/>
          <a:ext cx="10282342" cy="14322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581" tIns="151581" rIns="151581" bIns="151581"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HCBS include Community Living Supports (CLS), Skill Building Assistance, and </a:t>
          </a:r>
          <a:r>
            <a:rPr lang="en-US" sz="2000" kern="1200">
              <a:latin typeface="Arial" panose="020B0604020202020204" pitchFamily="34" charset="0"/>
              <a:cs typeface="Arial" panose="020B0604020202020204" pitchFamily="34" charset="0"/>
            </a:rPr>
            <a:t>more.</a:t>
          </a:r>
          <a:endParaRPr lang="en-US" sz="2000" kern="1200" dirty="0">
            <a:latin typeface="Arial" panose="020B0604020202020204" pitchFamily="34" charset="0"/>
            <a:cs typeface="Arial" panose="020B0604020202020204" pitchFamily="34" charset="0"/>
          </a:endParaRPr>
        </a:p>
      </dsp:txBody>
      <dsp:txXfrm>
        <a:off x="1557676" y="3583715"/>
        <a:ext cx="10282342" cy="143226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CF527-5654-4056-AABC-D55ABBAFDB01}">
      <dsp:nvSpPr>
        <dsp:cNvPr id="0" name=""/>
        <dsp:cNvSpPr/>
      </dsp:nvSpPr>
      <dsp:spPr>
        <a:xfrm>
          <a:off x="0" y="4480"/>
          <a:ext cx="11887200" cy="14129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7B993F-7015-4B15-AD28-BC6192701155}">
      <dsp:nvSpPr>
        <dsp:cNvPr id="0" name=""/>
        <dsp:cNvSpPr/>
      </dsp:nvSpPr>
      <dsp:spPr>
        <a:xfrm>
          <a:off x="427423" y="322399"/>
          <a:ext cx="777892" cy="77713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2F8984-EA40-4234-943E-6538BC0C75E9}">
      <dsp:nvSpPr>
        <dsp:cNvPr id="0" name=""/>
        <dsp:cNvSpPr/>
      </dsp:nvSpPr>
      <dsp:spPr>
        <a:xfrm>
          <a:off x="1632739" y="4480"/>
          <a:ext cx="10190490" cy="1414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685" tIns="149685" rIns="149685" bIns="149685"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HCBS provide opportunities for persons who are eligible for Medicaid to receive services in their own home or community rather than in institutions or other isolating settings. </a:t>
          </a:r>
        </a:p>
      </dsp:txBody>
      <dsp:txXfrm>
        <a:off x="1632739" y="4480"/>
        <a:ext cx="10190490" cy="1414350"/>
      </dsp:txXfrm>
    </dsp:sp>
    <dsp:sp modelId="{3FA69382-9D2A-4A35-95A0-B2FC250E3CD1}">
      <dsp:nvSpPr>
        <dsp:cNvPr id="0" name=""/>
        <dsp:cNvSpPr/>
      </dsp:nvSpPr>
      <dsp:spPr>
        <a:xfrm>
          <a:off x="0" y="1819466"/>
          <a:ext cx="11887200" cy="14129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BBAD9E-AEF4-4768-B7DF-9D98C8645A7F}">
      <dsp:nvSpPr>
        <dsp:cNvPr id="0" name=""/>
        <dsp:cNvSpPr/>
      </dsp:nvSpPr>
      <dsp:spPr>
        <a:xfrm>
          <a:off x="427423" y="2079622"/>
          <a:ext cx="777892" cy="77713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B21640-D47B-4FC2-901C-FD111AAD9824}">
      <dsp:nvSpPr>
        <dsp:cNvPr id="0" name=""/>
        <dsp:cNvSpPr/>
      </dsp:nvSpPr>
      <dsp:spPr>
        <a:xfrm>
          <a:off x="1632739" y="1761704"/>
          <a:ext cx="10190490" cy="1414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685" tIns="149685" rIns="149685" bIns="149685" numCol="1" spcCol="1270" anchor="ctr" anchorCtr="0">
          <a:noAutofit/>
        </a:bodyPr>
        <a:lstStyle/>
        <a:p>
          <a:pPr marL="0" lvl="0" indent="0" algn="l" defTabSz="889000">
            <a:lnSpc>
              <a:spcPct val="100000"/>
            </a:lnSpc>
            <a:spcBef>
              <a:spcPct val="0"/>
            </a:spcBef>
            <a:spcAft>
              <a:spcPct val="35000"/>
            </a:spcAft>
            <a:buNone/>
          </a:pPr>
          <a:r>
            <a:rPr lang="en-US" sz="2000" b="0" i="0" kern="1200" dirty="0">
              <a:latin typeface="Arial" panose="020B0604020202020204" pitchFamily="34" charset="0"/>
              <a:cs typeface="Arial" panose="020B0604020202020204" pitchFamily="34" charset="0"/>
            </a:rPr>
            <a:t>Programs that provide HCBS serve a variety of different population groups, including </a:t>
          </a:r>
          <a:r>
            <a:rPr lang="en-US" sz="2000" kern="1200" dirty="0">
              <a:latin typeface="Arial" panose="020B0604020202020204" pitchFamily="34" charset="0"/>
              <a:cs typeface="Arial" panose="020B0604020202020204" pitchFamily="34" charset="0"/>
            </a:rPr>
            <a:t>adults</a:t>
          </a:r>
          <a:r>
            <a:rPr lang="en-US" sz="2000" b="0" i="0" kern="1200" dirty="0">
              <a:latin typeface="Arial" panose="020B0604020202020204" pitchFamily="34" charset="0"/>
              <a:cs typeface="Arial" panose="020B0604020202020204" pitchFamily="34" charset="0"/>
            </a:rPr>
            <a:t> with Intellectual/Developmental Disability (I/DD), children and young adults with Serious Emotional Disturbance (SED) or I/DD, and persons with serious mental illnesses and persons with physical disabilities.</a:t>
          </a:r>
          <a:endParaRPr lang="en-US" sz="2000" kern="1200" dirty="0">
            <a:latin typeface="Arial" panose="020B0604020202020204" pitchFamily="34" charset="0"/>
            <a:cs typeface="Arial" panose="020B0604020202020204" pitchFamily="34" charset="0"/>
          </a:endParaRPr>
        </a:p>
      </dsp:txBody>
      <dsp:txXfrm>
        <a:off x="1632739" y="1761704"/>
        <a:ext cx="10190490" cy="1414350"/>
      </dsp:txXfrm>
    </dsp:sp>
    <dsp:sp modelId="{9410AE8F-5F4C-B74A-A5DB-622DF5690E99}">
      <dsp:nvSpPr>
        <dsp:cNvPr id="0" name=""/>
        <dsp:cNvSpPr/>
      </dsp:nvSpPr>
      <dsp:spPr>
        <a:xfrm>
          <a:off x="0" y="3518928"/>
          <a:ext cx="11887200" cy="141296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FD6B87-FDEC-DD40-99AB-B091DE9E4860}">
      <dsp:nvSpPr>
        <dsp:cNvPr id="0" name=""/>
        <dsp:cNvSpPr/>
      </dsp:nvSpPr>
      <dsp:spPr>
        <a:xfrm>
          <a:off x="427423" y="3836846"/>
          <a:ext cx="777892" cy="777133"/>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4C8222-FAB8-C14D-8992-1119C30D3BC7}">
      <dsp:nvSpPr>
        <dsp:cNvPr id="0" name=""/>
        <dsp:cNvSpPr/>
      </dsp:nvSpPr>
      <dsp:spPr>
        <a:xfrm>
          <a:off x="1632739" y="3518928"/>
          <a:ext cx="10190490" cy="14143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685" tIns="149685" rIns="149685" bIns="149685" numCol="1" spcCol="1270" anchor="ctr" anchorCtr="0">
          <a:noAutofit/>
        </a:bodyPr>
        <a:lstStyle/>
        <a:p>
          <a:pPr marL="0" lvl="0" indent="0" algn="l" defTabSz="889000">
            <a:lnSpc>
              <a:spcPct val="100000"/>
            </a:lnSpc>
            <a:spcBef>
              <a:spcPct val="0"/>
            </a:spcBef>
            <a:spcAft>
              <a:spcPct val="35000"/>
            </a:spcAft>
            <a:buNone/>
          </a:pPr>
          <a:r>
            <a:rPr lang="en-US" sz="2000" b="0" i="0" u="none" kern="1200" dirty="0">
              <a:latin typeface="Arial" panose="020B0604020202020204" pitchFamily="34" charset="0"/>
              <a:cs typeface="Arial" panose="020B0604020202020204" pitchFamily="34" charset="0"/>
            </a:rPr>
            <a:t>HCBS include Community Living Supports (CLS), Skill Building Assistance, Respite, and more.</a:t>
          </a:r>
          <a:endParaRPr lang="en-US" sz="2000" kern="1200" dirty="0">
            <a:latin typeface="Arial" panose="020B0604020202020204" pitchFamily="34" charset="0"/>
            <a:cs typeface="Arial" panose="020B0604020202020204" pitchFamily="34" charset="0"/>
          </a:endParaRPr>
        </a:p>
      </dsp:txBody>
      <dsp:txXfrm>
        <a:off x="1632739" y="3518928"/>
        <a:ext cx="10190490" cy="141435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7923-C293-5644-842A-2F0FBD92A626}">
      <dsp:nvSpPr>
        <dsp:cNvPr id="0" name=""/>
        <dsp:cNvSpPr/>
      </dsp:nvSpPr>
      <dsp:spPr>
        <a:xfrm>
          <a:off x="-12368"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5975D4-8730-A640-AC0C-4D43053541CC}">
      <dsp:nvSpPr>
        <dsp:cNvPr id="0" name=""/>
        <dsp:cNvSpPr/>
      </dsp:nvSpPr>
      <dsp:spPr>
        <a:xfrm>
          <a:off x="488252"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572049" y="1066737"/>
        <a:ext cx="4337991" cy="2693452"/>
      </dsp:txXfrm>
    </dsp:sp>
    <dsp:sp modelId="{0139B4B2-D216-A34B-B430-B235FDBC4E53}">
      <dsp:nvSpPr>
        <dsp:cNvPr id="0" name=""/>
        <dsp:cNvSpPr/>
      </dsp:nvSpPr>
      <dsp:spPr>
        <a:xfrm>
          <a:off x="5508110"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629233A-CD95-3143-B856-E8C4C8243339}">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HCBS can be provided in community settings.</a:t>
          </a:r>
        </a:p>
      </dsp:txBody>
      <dsp:txXfrm>
        <a:off x="6092527" y="1066737"/>
        <a:ext cx="4337991" cy="269345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E3ADC4-4B26-1741-94F8-29809974C4D2}">
      <dsp:nvSpPr>
        <dsp:cNvPr id="0" name=""/>
        <dsp:cNvSpPr/>
      </dsp:nvSpPr>
      <dsp:spPr>
        <a:xfrm>
          <a:off x="0" y="1049181"/>
          <a:ext cx="3042278" cy="19318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FE840B8-0717-BD49-BCF3-B3B678AFEEE8}">
      <dsp:nvSpPr>
        <dsp:cNvPr id="0" name=""/>
        <dsp:cNvSpPr/>
      </dsp:nvSpPr>
      <dsp:spPr>
        <a:xfrm>
          <a:off x="338030" y="1370310"/>
          <a:ext cx="3042278" cy="193184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394612" y="1426892"/>
        <a:ext cx="2929114" cy="1818682"/>
      </dsp:txXfrm>
    </dsp:sp>
    <dsp:sp modelId="{857B66F1-BE84-9341-800D-AD44F7456841}">
      <dsp:nvSpPr>
        <dsp:cNvPr id="0" name=""/>
        <dsp:cNvSpPr/>
      </dsp:nvSpPr>
      <dsp:spPr>
        <a:xfrm>
          <a:off x="3718339" y="1049181"/>
          <a:ext cx="3042278" cy="19318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B10AAD42-87B7-E640-A821-3B22D2F1CC05}">
      <dsp:nvSpPr>
        <dsp:cNvPr id="0" name=""/>
        <dsp:cNvSpPr/>
      </dsp:nvSpPr>
      <dsp:spPr>
        <a:xfrm>
          <a:off x="4056370" y="1370310"/>
          <a:ext cx="3042278" cy="193184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HCBS can be provided in community settings.</a:t>
          </a:r>
        </a:p>
      </dsp:txBody>
      <dsp:txXfrm>
        <a:off x="4112952" y="1426892"/>
        <a:ext cx="2929114" cy="1818682"/>
      </dsp:txXfrm>
    </dsp:sp>
    <dsp:sp modelId="{00B3E763-1401-2A48-A960-5132E4C403A5}">
      <dsp:nvSpPr>
        <dsp:cNvPr id="0" name=""/>
        <dsp:cNvSpPr/>
      </dsp:nvSpPr>
      <dsp:spPr>
        <a:xfrm>
          <a:off x="7436679" y="1049181"/>
          <a:ext cx="3042278" cy="1931846"/>
        </a:xfrm>
        <a:prstGeom prst="roundRect">
          <a:avLst>
            <a:gd name="adj" fmla="val 1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83128DF7-3C4A-3046-850B-101605978939}">
      <dsp:nvSpPr>
        <dsp:cNvPr id="0" name=""/>
        <dsp:cNvSpPr/>
      </dsp:nvSpPr>
      <dsp:spPr>
        <a:xfrm>
          <a:off x="7774710" y="1370310"/>
          <a:ext cx="3042278" cy="1931846"/>
        </a:xfrm>
        <a:prstGeom prst="roundRect">
          <a:avLst>
            <a:gd name="adj" fmla="val 100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True</a:t>
          </a:r>
          <a:endParaRPr lang="en-US" sz="2400" kern="1200" dirty="0">
            <a:latin typeface="Arial" panose="020B0604020202020204" pitchFamily="34" charset="0"/>
            <a:cs typeface="Arial" panose="020B0604020202020204" pitchFamily="34" charset="0"/>
          </a:endParaRPr>
        </a:p>
      </dsp:txBody>
      <dsp:txXfrm>
        <a:off x="7831292" y="1426892"/>
        <a:ext cx="2929114" cy="181868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142904"/>
          <a:ext cx="11608231" cy="108977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182611" y="521780"/>
          <a:ext cx="332346" cy="332021"/>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697570" y="385953"/>
          <a:ext cx="10889532" cy="641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final rule addresses several sections of Medicaid law under which states may use federal Medicaid funds to pay for HCBS. </a:t>
          </a:r>
        </a:p>
      </dsp:txBody>
      <dsp:txXfrm>
        <a:off x="697570" y="385953"/>
        <a:ext cx="10889532" cy="641405"/>
      </dsp:txXfrm>
    </dsp:sp>
    <dsp:sp modelId="{DAB8F7D1-643E-45E0-B4A8-59A408C5CED5}">
      <dsp:nvSpPr>
        <dsp:cNvPr id="0" name=""/>
        <dsp:cNvSpPr/>
      </dsp:nvSpPr>
      <dsp:spPr>
        <a:xfrm>
          <a:off x="0" y="1393029"/>
          <a:ext cx="11608231" cy="105728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182611" y="1755660"/>
          <a:ext cx="332346" cy="332021"/>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697570" y="1619833"/>
          <a:ext cx="10889532" cy="641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rule supports enhanced quality in HCBS programs, adds protections for individuals receiving services and includes requirements for states to receive feedback directly from waiver participants.	</a:t>
          </a:r>
          <a:r>
            <a:rPr lang="en-US" sz="2200" kern="1200" dirty="0">
              <a:latin typeface="Arial" panose="020B0604020202020204" pitchFamily="34" charset="0"/>
              <a:cs typeface="Arial" panose="020B0604020202020204" pitchFamily="34" charset="0"/>
            </a:rPr>
            <a:t> </a:t>
          </a:r>
        </a:p>
      </dsp:txBody>
      <dsp:txXfrm>
        <a:off x="697570" y="1619833"/>
        <a:ext cx="10889532" cy="641405"/>
      </dsp:txXfrm>
    </dsp:sp>
    <dsp:sp modelId="{C210FF0D-9FD8-4948-ACCC-64F75D7B57D8}">
      <dsp:nvSpPr>
        <dsp:cNvPr id="0" name=""/>
        <dsp:cNvSpPr/>
      </dsp:nvSpPr>
      <dsp:spPr>
        <a:xfrm>
          <a:off x="0" y="2610665"/>
          <a:ext cx="11608231" cy="11432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182611" y="3016266"/>
          <a:ext cx="332346" cy="332021"/>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703995" y="2735349"/>
          <a:ext cx="10876682" cy="9315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The rule reflects the </a:t>
          </a:r>
          <a:r>
            <a:rPr lang="en-US" sz="20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Center for Medicare and Medicaid Services (</a:t>
          </a:r>
          <a:r>
            <a:rPr lang="en-US" sz="2000" kern="1200" dirty="0">
              <a:latin typeface="Arial" panose="020B0604020202020204" pitchFamily="34" charset="0"/>
              <a:cs typeface="Arial" panose="020B0604020202020204" pitchFamily="34" charset="0"/>
            </a:rPr>
            <a:t>CMS) intent to ensure individuals receiving home and community-based services and supports have full access to the benefits of community living and can receive services in the most integrated setting.</a:t>
          </a:r>
        </a:p>
      </dsp:txBody>
      <dsp:txXfrm>
        <a:off x="703995" y="2735349"/>
        <a:ext cx="10876682" cy="931584"/>
      </dsp:txXfrm>
    </dsp:sp>
    <dsp:sp modelId="{5AB53996-DBB2-4DAB-9A27-E7FA3B0B2C97}">
      <dsp:nvSpPr>
        <dsp:cNvPr id="0" name=""/>
        <dsp:cNvSpPr/>
      </dsp:nvSpPr>
      <dsp:spPr>
        <a:xfrm>
          <a:off x="0" y="3914240"/>
          <a:ext cx="11608231" cy="114207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4BD4EA-2F0A-4592-9033-2A187D688040}">
      <dsp:nvSpPr>
        <dsp:cNvPr id="0" name=""/>
        <dsp:cNvSpPr/>
      </dsp:nvSpPr>
      <dsp:spPr>
        <a:xfrm>
          <a:off x="182611" y="4319267"/>
          <a:ext cx="332346" cy="332021"/>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EAFDF17-F98D-4B55-9405-BE46C2E5854D}">
      <dsp:nvSpPr>
        <dsp:cNvPr id="0" name=""/>
        <dsp:cNvSpPr/>
      </dsp:nvSpPr>
      <dsp:spPr>
        <a:xfrm>
          <a:off x="697570" y="4183440"/>
          <a:ext cx="10889532" cy="6414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7882" tIns="67882" rIns="67882" bIns="67882" numCol="1" spcCol="1270" anchor="ctr" anchorCtr="0">
          <a:noAutofit/>
        </a:bodyPr>
        <a:lstStyle/>
        <a:p>
          <a:pPr marL="0" lvl="0" indent="0" algn="l"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In addition to access to the community, the rule focuses on the individual’s experience receiving HCBS in the setting.  </a:t>
          </a:r>
        </a:p>
      </dsp:txBody>
      <dsp:txXfrm>
        <a:off x="697570" y="4183440"/>
        <a:ext cx="10889532" cy="64140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038BBE-6A83-234F-A9EE-C46A1503C750}">
      <dsp:nvSpPr>
        <dsp:cNvPr id="0" name=""/>
        <dsp:cNvSpPr/>
      </dsp:nvSpPr>
      <dsp:spPr>
        <a:xfrm>
          <a:off x="-32539" y="15715"/>
          <a:ext cx="9069579" cy="1332517"/>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provide the framework for ensuring HCBS are truly person-centered, and that settings where individuals live and/or receive services facilitate autonomy and independence.</a:t>
          </a:r>
        </a:p>
      </dsp:txBody>
      <dsp:txXfrm>
        <a:off x="6489" y="54743"/>
        <a:ext cx="7751673" cy="1254461"/>
      </dsp:txXfrm>
    </dsp:sp>
    <dsp:sp modelId="{53234354-A3E1-2F47-8DFA-C9DCDAC7E095}">
      <dsp:nvSpPr>
        <dsp:cNvPr id="0" name=""/>
        <dsp:cNvSpPr/>
      </dsp:nvSpPr>
      <dsp:spPr>
        <a:xfrm>
          <a:off x="697185" y="1395420"/>
          <a:ext cx="8939421" cy="1621254"/>
        </a:xfrm>
        <a:prstGeom prst="roundRect">
          <a:avLst>
            <a:gd name="adj" fmla="val 10000"/>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ensure individuals receiving long term services and supports through HCBS programs have full access to benefits of community living and the opportunity to receive services in the most integrated setting appropriate.</a:t>
          </a:r>
        </a:p>
      </dsp:txBody>
      <dsp:txXfrm>
        <a:off x="744670" y="1442905"/>
        <a:ext cx="7376918" cy="1526284"/>
      </dsp:txXfrm>
    </dsp:sp>
    <dsp:sp modelId="{D2BD380F-76DA-4B4F-AD1E-87A5787C1C5C}">
      <dsp:nvSpPr>
        <dsp:cNvPr id="0" name=""/>
        <dsp:cNvSpPr/>
      </dsp:nvSpPr>
      <dsp:spPr>
        <a:xfrm>
          <a:off x="1438799" y="3042939"/>
          <a:ext cx="8939421" cy="117178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ensure that individuals rights are not restricted without meeting the requirements of the HCBS rule.</a:t>
          </a:r>
        </a:p>
      </dsp:txBody>
      <dsp:txXfrm>
        <a:off x="1473119" y="3077259"/>
        <a:ext cx="7414422" cy="1103140"/>
      </dsp:txXfrm>
    </dsp:sp>
    <dsp:sp modelId="{34E7CE3F-907E-D145-97F5-9B24EFDFFD62}">
      <dsp:nvSpPr>
        <dsp:cNvPr id="0" name=""/>
        <dsp:cNvSpPr/>
      </dsp:nvSpPr>
      <dsp:spPr>
        <a:xfrm>
          <a:off x="2200796" y="4221442"/>
          <a:ext cx="8939421" cy="805528"/>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To enhance the quality of HCBS and provide protections to participants.</a:t>
          </a:r>
        </a:p>
      </dsp:txBody>
      <dsp:txXfrm>
        <a:off x="2224389" y="4245035"/>
        <a:ext cx="7424702" cy="758342"/>
      </dsp:txXfrm>
    </dsp:sp>
    <dsp:sp modelId="{B52368B3-7F74-D04E-9F62-81B09F9C9391}">
      <dsp:nvSpPr>
        <dsp:cNvPr id="0" name=""/>
        <dsp:cNvSpPr/>
      </dsp:nvSpPr>
      <dsp:spPr>
        <a:xfrm>
          <a:off x="8253104" y="903690"/>
          <a:ext cx="718856" cy="718856"/>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8414847" y="903690"/>
        <a:ext cx="395370" cy="540939"/>
      </dsp:txXfrm>
    </dsp:sp>
    <dsp:sp modelId="{BD7508C2-3B66-BC40-A144-42951F6344FD}">
      <dsp:nvSpPr>
        <dsp:cNvPr id="0" name=""/>
        <dsp:cNvSpPr/>
      </dsp:nvSpPr>
      <dsp:spPr>
        <a:xfrm>
          <a:off x="9001780" y="2210702"/>
          <a:ext cx="718856" cy="718856"/>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9163523" y="2210702"/>
        <a:ext cx="395370" cy="540939"/>
      </dsp:txXfrm>
    </dsp:sp>
    <dsp:sp modelId="{0DD5EACC-D624-A54E-86F2-E82C01C6CD88}">
      <dsp:nvSpPr>
        <dsp:cNvPr id="0" name=""/>
        <dsp:cNvSpPr/>
      </dsp:nvSpPr>
      <dsp:spPr>
        <a:xfrm>
          <a:off x="9739283" y="3517715"/>
          <a:ext cx="718856" cy="718856"/>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dirty="0"/>
        </a:p>
      </dsp:txBody>
      <dsp:txXfrm>
        <a:off x="9901026" y="3517715"/>
        <a:ext cx="395370" cy="5409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6D524B-F027-F34C-B893-F8AB6226B88B}">
      <dsp:nvSpPr>
        <dsp:cNvPr id="0" name=""/>
        <dsp:cNvSpPr/>
      </dsp:nvSpPr>
      <dsp:spPr>
        <a:xfrm>
          <a:off x="1283"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2A0CEE53-08B1-B948-9B35-08A1A849B8E2}">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 response to the Public Health Emergency (PHE), CMS extended the date for full compliance.</a:t>
          </a:r>
        </a:p>
      </dsp:txBody>
      <dsp:txXfrm>
        <a:off x="585701" y="1066737"/>
        <a:ext cx="4337991" cy="2693452"/>
      </dsp:txXfrm>
    </dsp:sp>
    <dsp:sp modelId="{996BC989-3A38-A94E-AD46-A31105B9D2D0}">
      <dsp:nvSpPr>
        <dsp:cNvPr id="0" name=""/>
        <dsp:cNvSpPr/>
      </dsp:nvSpPr>
      <dsp:spPr>
        <a:xfrm>
          <a:off x="5508110"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21DF8222-0B51-8F4F-AF63-F530C5AD3B9E}">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CMS and Michigan Department of Health and Human Services (MDHHS) required all settings to be fully compliant with the rule as of March 17, 2023</a:t>
          </a:r>
          <a:r>
            <a:rPr lang="en-US" sz="2000" kern="1200" dirty="0">
              <a:latin typeface="Arial" panose="020B0604020202020204" pitchFamily="34" charset="0"/>
              <a:cs typeface="Arial" panose="020B0604020202020204" pitchFamily="34" charset="0"/>
            </a:rPr>
            <a:t>.</a:t>
          </a:r>
        </a:p>
      </dsp:txBody>
      <dsp:txXfrm>
        <a:off x="6092527" y="1066737"/>
        <a:ext cx="4337991" cy="269345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0E5628-3754-7541-B976-44266352B1F9}">
      <dsp:nvSpPr>
        <dsp:cNvPr id="0" name=""/>
        <dsp:cNvSpPr/>
      </dsp:nvSpPr>
      <dsp:spPr>
        <a:xfrm>
          <a:off x="0" y="614375"/>
          <a:ext cx="5618453" cy="527213"/>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Nursing facilities.</a:t>
          </a:r>
          <a:endParaRPr lang="en-US" sz="2400" kern="1200" dirty="0">
            <a:solidFill>
              <a:schemeClr val="tx1"/>
            </a:solidFill>
            <a:latin typeface="Arial" panose="020B0604020202020204" pitchFamily="34" charset="0"/>
            <a:cs typeface="Arial" panose="020B0604020202020204" pitchFamily="34" charset="0"/>
          </a:endParaRPr>
        </a:p>
      </dsp:txBody>
      <dsp:txXfrm>
        <a:off x="25736" y="640111"/>
        <a:ext cx="5566981" cy="475741"/>
      </dsp:txXfrm>
    </dsp:sp>
    <dsp:sp modelId="{15DCB35A-66FC-A64C-98A7-60BA098E5D73}">
      <dsp:nvSpPr>
        <dsp:cNvPr id="0" name=""/>
        <dsp:cNvSpPr/>
      </dsp:nvSpPr>
      <dsp:spPr>
        <a:xfrm>
          <a:off x="0" y="1217915"/>
          <a:ext cx="5618453" cy="710278"/>
        </a:xfrm>
        <a:prstGeom prst="roundRect">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Institutions for Mental Disease (IMD).</a:t>
          </a:r>
          <a:endParaRPr lang="en-US" sz="2400" kern="1200" dirty="0">
            <a:solidFill>
              <a:schemeClr val="tx1"/>
            </a:solidFill>
            <a:latin typeface="Arial" panose="020B0604020202020204" pitchFamily="34" charset="0"/>
            <a:cs typeface="Arial" panose="020B0604020202020204" pitchFamily="34" charset="0"/>
          </a:endParaRPr>
        </a:p>
      </dsp:txBody>
      <dsp:txXfrm>
        <a:off x="34673" y="1252588"/>
        <a:ext cx="5549107" cy="640932"/>
      </dsp:txXfrm>
    </dsp:sp>
    <dsp:sp modelId="{7CAC2CC7-6650-7D49-A71A-DBD5C822B481}">
      <dsp:nvSpPr>
        <dsp:cNvPr id="0" name=""/>
        <dsp:cNvSpPr/>
      </dsp:nvSpPr>
      <dsp:spPr>
        <a:xfrm>
          <a:off x="0" y="2058254"/>
          <a:ext cx="5618453" cy="939323"/>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Intermediate Care Facility for Individual with intellectual Disability (ICF/IID).</a:t>
          </a:r>
          <a:endParaRPr lang="en-US" sz="2400" kern="1200" dirty="0">
            <a:solidFill>
              <a:schemeClr val="tx1"/>
            </a:solidFill>
            <a:latin typeface="Arial" panose="020B0604020202020204" pitchFamily="34" charset="0"/>
            <a:cs typeface="Arial" panose="020B0604020202020204" pitchFamily="34" charset="0"/>
          </a:endParaRPr>
        </a:p>
      </dsp:txBody>
      <dsp:txXfrm>
        <a:off x="45854" y="2104108"/>
        <a:ext cx="5526745" cy="847615"/>
      </dsp:txXfrm>
    </dsp:sp>
    <dsp:sp modelId="{7C47B8D6-BC99-9A4B-B190-D0C32A4110B0}">
      <dsp:nvSpPr>
        <dsp:cNvPr id="0" name=""/>
        <dsp:cNvSpPr/>
      </dsp:nvSpPr>
      <dsp:spPr>
        <a:xfrm>
          <a:off x="0" y="3105729"/>
          <a:ext cx="5618453" cy="675319"/>
        </a:xfrm>
        <a:prstGeom prst="roundRect">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Hospitals.</a:t>
          </a:r>
          <a:endParaRPr lang="en-US" sz="2400" kern="1200" dirty="0">
            <a:solidFill>
              <a:schemeClr val="tx1"/>
            </a:solidFill>
            <a:latin typeface="Arial" panose="020B0604020202020204" pitchFamily="34" charset="0"/>
            <a:cs typeface="Arial" panose="020B0604020202020204" pitchFamily="34" charset="0"/>
          </a:endParaRPr>
        </a:p>
      </dsp:txBody>
      <dsp:txXfrm>
        <a:off x="32966" y="3138695"/>
        <a:ext cx="5552521" cy="609387"/>
      </dsp:txXfrm>
    </dsp:sp>
    <dsp:sp modelId="{9C3ED52B-AF86-4F40-8722-88E2CB8E7033}">
      <dsp:nvSpPr>
        <dsp:cNvPr id="0" name=""/>
        <dsp:cNvSpPr/>
      </dsp:nvSpPr>
      <dsp:spPr>
        <a:xfrm>
          <a:off x="0" y="3909057"/>
          <a:ext cx="5618453" cy="842222"/>
        </a:xfrm>
        <a:prstGeom prst="roundRect">
          <a:avLst/>
        </a:prstGeo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0" i="0" kern="1200" dirty="0">
              <a:solidFill>
                <a:schemeClr val="tx1"/>
              </a:solidFill>
              <a:latin typeface="Arial" panose="020B0604020202020204" pitchFamily="34" charset="0"/>
              <a:cs typeface="Arial" panose="020B0604020202020204" pitchFamily="34" charset="0"/>
            </a:rPr>
            <a:t>Other locations that have characteristics of an institution (e.g., Child Caring Institutions).</a:t>
          </a:r>
          <a:endParaRPr lang="en-US" sz="2400" kern="1200" dirty="0">
            <a:solidFill>
              <a:schemeClr val="tx1"/>
            </a:solidFill>
            <a:latin typeface="Arial" panose="020B0604020202020204" pitchFamily="34" charset="0"/>
            <a:cs typeface="Arial" panose="020B0604020202020204" pitchFamily="34" charset="0"/>
          </a:endParaRPr>
        </a:p>
      </dsp:txBody>
      <dsp:txXfrm>
        <a:off x="41114" y="3950171"/>
        <a:ext cx="5536225" cy="75999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7923-C293-5644-842A-2F0FBD92A626}">
      <dsp:nvSpPr>
        <dsp:cNvPr id="0" name=""/>
        <dsp:cNvSpPr/>
      </dsp:nvSpPr>
      <dsp:spPr>
        <a:xfrm>
          <a:off x="1283"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5975D4-8730-A640-AC0C-4D43053541CC}">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585701" y="1066737"/>
        <a:ext cx="4337991" cy="2693452"/>
      </dsp:txXfrm>
    </dsp:sp>
    <dsp:sp modelId="{0139B4B2-D216-A34B-B430-B235FDBC4E53}">
      <dsp:nvSpPr>
        <dsp:cNvPr id="0" name=""/>
        <dsp:cNvSpPr/>
      </dsp:nvSpPr>
      <dsp:spPr>
        <a:xfrm>
          <a:off x="5508110"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629233A-CD95-3143-B856-E8C4C8243339}">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 </a:t>
          </a:r>
        </a:p>
      </dsp:txBody>
      <dsp:txXfrm>
        <a:off x="6092527" y="1066737"/>
        <a:ext cx="4337991" cy="269345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2062A7-D7FF-F041-94B1-F2D6E0278800}">
      <dsp:nvSpPr>
        <dsp:cNvPr id="0" name=""/>
        <dsp:cNvSpPr/>
      </dsp:nvSpPr>
      <dsp:spPr>
        <a:xfrm>
          <a:off x="5454" y="600082"/>
          <a:ext cx="2911211" cy="1848619"/>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865A617-B1C6-1A49-AAA2-4D57BB8E6B4E}">
      <dsp:nvSpPr>
        <dsp:cNvPr id="0" name=""/>
        <dsp:cNvSpPr/>
      </dsp:nvSpPr>
      <dsp:spPr>
        <a:xfrm>
          <a:off x="328922" y="907376"/>
          <a:ext cx="2911211" cy="1848619"/>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383066" y="961520"/>
        <a:ext cx="2802923" cy="1740331"/>
      </dsp:txXfrm>
    </dsp:sp>
    <dsp:sp modelId="{FC1A297C-2B83-3042-84E2-7A3704FFFDA5}">
      <dsp:nvSpPr>
        <dsp:cNvPr id="0" name=""/>
        <dsp:cNvSpPr/>
      </dsp:nvSpPr>
      <dsp:spPr>
        <a:xfrm>
          <a:off x="3563601" y="600082"/>
          <a:ext cx="3590367" cy="2843878"/>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D38F43E-463F-F347-BE95-DF067DF03849}">
      <dsp:nvSpPr>
        <dsp:cNvPr id="0" name=""/>
        <dsp:cNvSpPr/>
      </dsp:nvSpPr>
      <dsp:spPr>
        <a:xfrm>
          <a:off x="3887069" y="907376"/>
          <a:ext cx="3590367" cy="284387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a:t>
          </a:r>
          <a:r>
            <a:rPr lang="en-US" sz="2000" kern="1200" dirty="0">
              <a:latin typeface="Arial" panose="020B0604020202020204" pitchFamily="34" charset="0"/>
              <a:cs typeface="Arial" panose="020B0604020202020204" pitchFamily="34" charset="0"/>
            </a:rPr>
            <a:t>. </a:t>
          </a:r>
        </a:p>
      </dsp:txBody>
      <dsp:txXfrm>
        <a:off x="3970363" y="990670"/>
        <a:ext cx="3423779" cy="2677290"/>
      </dsp:txXfrm>
    </dsp:sp>
    <dsp:sp modelId="{1424AB1D-3D50-8646-BF6E-1FB3A999FCF9}">
      <dsp:nvSpPr>
        <dsp:cNvPr id="0" name=""/>
        <dsp:cNvSpPr/>
      </dsp:nvSpPr>
      <dsp:spPr>
        <a:xfrm>
          <a:off x="7800905" y="600082"/>
          <a:ext cx="2911211" cy="1848619"/>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66909DD-E975-7048-A91D-52E1107F8E29}">
      <dsp:nvSpPr>
        <dsp:cNvPr id="0" name=""/>
        <dsp:cNvSpPr/>
      </dsp:nvSpPr>
      <dsp:spPr>
        <a:xfrm>
          <a:off x="8124373" y="907376"/>
          <a:ext cx="2911211" cy="1848619"/>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True</a:t>
          </a:r>
        </a:p>
      </dsp:txBody>
      <dsp:txXfrm>
        <a:off x="8178517" y="961520"/>
        <a:ext cx="2802923" cy="174033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209AD-4368-B143-A237-BC0EA3FB5A3F}">
      <dsp:nvSpPr>
        <dsp:cNvPr id="0" name=""/>
        <dsp:cNvSpPr/>
      </dsp:nvSpPr>
      <dsp:spPr>
        <a:xfrm>
          <a:off x="-295945" y="-349871"/>
          <a:ext cx="4681187" cy="369417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560E78AF-2320-C042-8E73-7734D01A7F4E}">
      <dsp:nvSpPr>
        <dsp:cNvPr id="0" name=""/>
        <dsp:cNvSpPr/>
      </dsp:nvSpPr>
      <dsp:spPr>
        <a:xfrm>
          <a:off x="224186" y="144254"/>
          <a:ext cx="4681187" cy="369417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Both</a:t>
          </a:r>
          <a:r>
            <a:rPr lang="en-US" sz="2400" i="0" kern="1200" dirty="0">
              <a:latin typeface="Arial" panose="020B0604020202020204" pitchFamily="34" charset="0"/>
              <a:cs typeface="Arial" panose="020B0604020202020204" pitchFamily="34" charset="0"/>
            </a:rPr>
            <a:t> administrations establish the policy directions and standards for the statewide system including Community Mental Health Services Program (CMHSP) services </a:t>
          </a:r>
          <a:r>
            <a:rPr lang="en-US" sz="2400" kern="1200" dirty="0">
              <a:latin typeface="Arial" panose="020B0604020202020204" pitchFamily="34" charset="0"/>
              <a:cs typeface="Arial" panose="020B0604020202020204" pitchFamily="34" charset="0"/>
            </a:rPr>
            <a:t>for</a:t>
          </a:r>
          <a:r>
            <a:rPr lang="en-US" sz="2400" i="0" kern="1200" dirty="0">
              <a:latin typeface="Arial" panose="020B0604020202020204" pitchFamily="34" charset="0"/>
              <a:cs typeface="Arial" panose="020B0604020202020204" pitchFamily="34" charset="0"/>
            </a:rPr>
            <a:t> children and adults, substance </a:t>
          </a:r>
          <a:r>
            <a:rPr lang="en-US" sz="2400" kern="1200" dirty="0">
              <a:latin typeface="Arial" panose="020B0604020202020204" pitchFamily="34" charset="0"/>
              <a:cs typeface="Arial" panose="020B0604020202020204" pitchFamily="34" charset="0"/>
            </a:rPr>
            <a:t>a</a:t>
          </a:r>
          <a:r>
            <a:rPr lang="en-US" sz="2400" i="0" kern="1200" dirty="0">
              <a:latin typeface="Arial" panose="020B0604020202020204" pitchFamily="34" charset="0"/>
              <a:cs typeface="Arial" panose="020B0604020202020204" pitchFamily="34" charset="0"/>
            </a:rPr>
            <a:t>buse prevention and treatment, autism </a:t>
          </a:r>
          <a:r>
            <a:rPr lang="en-US" sz="2400" kern="1200" dirty="0">
              <a:latin typeface="Arial" panose="020B0604020202020204" pitchFamily="34" charset="0"/>
              <a:cs typeface="Arial" panose="020B0604020202020204" pitchFamily="34" charset="0"/>
            </a:rPr>
            <a:t>s</a:t>
          </a:r>
          <a:r>
            <a:rPr lang="en-US" sz="2400" i="0" kern="1200" dirty="0">
              <a:latin typeface="Arial" panose="020B0604020202020204" pitchFamily="34" charset="0"/>
              <a:cs typeface="Arial" panose="020B0604020202020204" pitchFamily="34" charset="0"/>
            </a:rPr>
            <a:t>ervices and problem gambling addiction services.</a:t>
          </a:r>
          <a:endParaRPr lang="en-US" sz="2400" kern="1200" dirty="0">
            <a:latin typeface="Arial" panose="020B0604020202020204" pitchFamily="34" charset="0"/>
            <a:cs typeface="Arial" panose="020B0604020202020204" pitchFamily="34" charset="0"/>
          </a:endParaRPr>
        </a:p>
      </dsp:txBody>
      <dsp:txXfrm>
        <a:off x="332385" y="252453"/>
        <a:ext cx="4464789" cy="3477773"/>
      </dsp:txXfrm>
    </dsp:sp>
    <dsp:sp modelId="{65C819AD-3D7A-5B40-B77A-DF45FB40193F}">
      <dsp:nvSpPr>
        <dsp:cNvPr id="0" name=""/>
        <dsp:cNvSpPr/>
      </dsp:nvSpPr>
      <dsp:spPr>
        <a:xfrm>
          <a:off x="5178854" y="-207872"/>
          <a:ext cx="4267277" cy="369800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2700000" scaled="1"/>
          <a:tileRect/>
        </a:gradFill>
        <a:ln>
          <a:noFill/>
        </a:ln>
        <a:effectLst/>
      </dsp:spPr>
      <dsp:style>
        <a:lnRef idx="0">
          <a:scrgbClr r="0" g="0" b="0"/>
        </a:lnRef>
        <a:fillRef idx="3">
          <a:scrgbClr r="0" g="0" b="0"/>
        </a:fillRef>
        <a:effectRef idx="2">
          <a:scrgbClr r="0" g="0" b="0"/>
        </a:effectRef>
        <a:fontRef idx="minor">
          <a:schemeClr val="lt1"/>
        </a:fontRef>
      </dsp:style>
    </dsp:sp>
    <dsp:sp modelId="{DDC61868-C2E8-C34E-9363-AAA45C045FC2}">
      <dsp:nvSpPr>
        <dsp:cNvPr id="0" name=""/>
        <dsp:cNvSpPr/>
      </dsp:nvSpPr>
      <dsp:spPr>
        <a:xfrm>
          <a:off x="5698986" y="286252"/>
          <a:ext cx="4267277" cy="369800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i="0" kern="1200" dirty="0">
              <a:latin typeface="Arial" panose="020B0604020202020204" pitchFamily="34" charset="0"/>
              <a:cs typeface="Arial" panose="020B0604020202020204" pitchFamily="34" charset="0"/>
            </a:rPr>
            <a:t>MDHHS contracts with Prepaid Inpatient Health Plans (PIHP) to provide behavioral health services to Michigan residents. The c</a:t>
          </a:r>
          <a:r>
            <a:rPr lang="en-US" sz="2400" kern="1200" dirty="0">
              <a:latin typeface="Arial" panose="020B0604020202020204" pitchFamily="34" charset="0"/>
              <a:cs typeface="Arial" panose="020B0604020202020204" pitchFamily="34" charset="0"/>
            </a:rPr>
            <a:t>ontract outlines the requirements related to the function of the PIHP and the PIHPs responsibilities related to the functioning of CMHSPs.</a:t>
          </a:r>
        </a:p>
      </dsp:txBody>
      <dsp:txXfrm>
        <a:off x="5807297" y="394563"/>
        <a:ext cx="4050655" cy="348138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5479"/>
          <a:ext cx="11537370" cy="1339024"/>
        </a:xfrm>
        <a:prstGeom prst="roundRect">
          <a:avLst>
            <a:gd name="adj" fmla="val 10000"/>
          </a:avLst>
        </a:prstGeom>
        <a:solidFill>
          <a:schemeClr val="accent1">
            <a:tint val="40000"/>
            <a:hueOff val="0"/>
            <a:satOff val="0"/>
            <a:lum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05054" y="306759"/>
          <a:ext cx="737183" cy="73646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547292" y="5479"/>
          <a:ext cx="9942445" cy="142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70" tIns="150570" rIns="150570" bIns="15057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Oversight and Accountability</a:t>
          </a:r>
          <a:r>
            <a:rPr lang="en-US" sz="2000" kern="1200" dirty="0">
              <a:latin typeface="Arial" panose="020B0604020202020204" pitchFamily="34" charset="0"/>
              <a:cs typeface="Arial" panose="020B0604020202020204" pitchFamily="34" charset="0"/>
            </a:rPr>
            <a:t>: PIHPs play a critical role in monitoring compliance with HCBS standards, including regular audits and reviews of provider performance to ensure adherence to federal and state requirements.</a:t>
          </a:r>
        </a:p>
      </dsp:txBody>
      <dsp:txXfrm>
        <a:off x="1547292" y="5479"/>
        <a:ext cx="9942445" cy="1422713"/>
      </dsp:txXfrm>
    </dsp:sp>
    <dsp:sp modelId="{DAB8F7D1-643E-45E0-B4A8-59A408C5CED5}">
      <dsp:nvSpPr>
        <dsp:cNvPr id="0" name=""/>
        <dsp:cNvSpPr/>
      </dsp:nvSpPr>
      <dsp:spPr>
        <a:xfrm>
          <a:off x="0" y="1783870"/>
          <a:ext cx="11537370" cy="13390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405054" y="2085150"/>
          <a:ext cx="737183" cy="73646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547292" y="1783870"/>
          <a:ext cx="9942445" cy="142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70" tIns="150570" rIns="150570" bIns="15057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Review and Approve Plans</a:t>
          </a:r>
          <a:r>
            <a:rPr lang="en-US" sz="2000" kern="1200" dirty="0">
              <a:latin typeface="Arial" panose="020B0604020202020204" pitchFamily="34" charset="0"/>
              <a:cs typeface="Arial" panose="020B0604020202020204" pitchFamily="34" charset="0"/>
            </a:rPr>
            <a:t>: PIHPs are tasked with ensuring that IPOS developed by CMHSPs meet HCBS requirements, including the documentation and justification of any modifications or restrictions implemented for health and safety reasons.</a:t>
          </a:r>
          <a:r>
            <a:rPr lang="en-US" sz="2400" kern="1200" dirty="0">
              <a:latin typeface="Arial" panose="020B0604020202020204" pitchFamily="34" charset="0"/>
              <a:cs typeface="Arial" panose="020B0604020202020204" pitchFamily="34" charset="0"/>
            </a:rPr>
            <a:t>	</a:t>
          </a:r>
          <a:r>
            <a:rPr lang="en-US" sz="2200" kern="1200" dirty="0">
              <a:latin typeface="Arial" panose="020B0604020202020204" pitchFamily="34" charset="0"/>
              <a:cs typeface="Arial" panose="020B0604020202020204" pitchFamily="34" charset="0"/>
            </a:rPr>
            <a:t> </a:t>
          </a:r>
        </a:p>
      </dsp:txBody>
      <dsp:txXfrm>
        <a:off x="1547292" y="1783870"/>
        <a:ext cx="9942445" cy="1422713"/>
      </dsp:txXfrm>
    </dsp:sp>
    <dsp:sp modelId="{C210FF0D-9FD8-4948-ACCC-64F75D7B57D8}">
      <dsp:nvSpPr>
        <dsp:cNvPr id="0" name=""/>
        <dsp:cNvSpPr/>
      </dsp:nvSpPr>
      <dsp:spPr>
        <a:xfrm>
          <a:off x="0" y="3562261"/>
          <a:ext cx="11537370" cy="1339024"/>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405450" y="3863542"/>
          <a:ext cx="737183" cy="73646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533121" y="3562261"/>
          <a:ext cx="9972372" cy="142271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70" tIns="150570" rIns="150570" bIns="150570"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Corrective Actions and Performance Improvement</a:t>
          </a:r>
          <a:r>
            <a:rPr lang="en-US" sz="2000" kern="1200" dirty="0">
              <a:latin typeface="Arial" panose="020B0604020202020204" pitchFamily="34" charset="0"/>
              <a:cs typeface="Arial" panose="020B0604020202020204" pitchFamily="34" charset="0"/>
            </a:rPr>
            <a:t>: When issues of non-compliance are identified, PIHPs work with CMHSPs and providers to implement corrective actions and improve service quality, ensuring services are delivered in accordance with HCBS requirements. </a:t>
          </a:r>
        </a:p>
      </dsp:txBody>
      <dsp:txXfrm>
        <a:off x="1533121" y="3562261"/>
        <a:ext cx="9972372" cy="142271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611"/>
          <a:ext cx="11623729" cy="14299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32551" y="322343"/>
          <a:ext cx="786457" cy="78645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651561" y="611"/>
          <a:ext cx="9972167" cy="1429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334" tIns="151334" rIns="151334" bIns="151334"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Ensuring Compliance</a:t>
          </a:r>
          <a:r>
            <a:rPr lang="en-US" sz="2000" kern="1200" dirty="0">
              <a:latin typeface="Arial" panose="020B0604020202020204" pitchFamily="34" charset="0"/>
              <a:cs typeface="Arial" panose="020B0604020202020204" pitchFamily="34" charset="0"/>
            </a:rPr>
            <a:t>: CMHSPs are responsible for ensuring HCBS settings meet all federal and state requirements, including privacy, dignity, freedom of choice and integration into the broader community.</a:t>
          </a:r>
        </a:p>
      </dsp:txBody>
      <dsp:txXfrm>
        <a:off x="1651561" y="611"/>
        <a:ext cx="9972167" cy="1429923"/>
      </dsp:txXfrm>
    </dsp:sp>
    <dsp:sp modelId="{DAB8F7D1-643E-45E0-B4A8-59A408C5CED5}">
      <dsp:nvSpPr>
        <dsp:cNvPr id="0" name=""/>
        <dsp:cNvSpPr/>
      </dsp:nvSpPr>
      <dsp:spPr>
        <a:xfrm>
          <a:off x="0" y="1788014"/>
          <a:ext cx="11623729" cy="14299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432551" y="2109747"/>
          <a:ext cx="786457" cy="78645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651561" y="1788014"/>
          <a:ext cx="9972167" cy="1429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334" tIns="151334" rIns="151334" bIns="151334"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Ongoing Evaluation</a:t>
          </a:r>
          <a:r>
            <a:rPr lang="en-US" sz="2000" kern="1200" dirty="0">
              <a:latin typeface="Arial" panose="020B0604020202020204" pitchFamily="34" charset="0"/>
              <a:cs typeface="Arial" panose="020B0604020202020204" pitchFamily="34" charset="0"/>
            </a:rPr>
            <a:t>: CMHSPs must regularly monitor and assess services to confirm compliance with HCBS rules, especially regarding any restrictions in service delivery, which must be justified and documented in the IPOS.</a:t>
          </a:r>
          <a:r>
            <a:rPr lang="en-US" sz="2400" kern="1200" dirty="0">
              <a:latin typeface="Arial" panose="020B0604020202020204" pitchFamily="34" charset="0"/>
              <a:cs typeface="Arial" panose="020B0604020202020204" pitchFamily="34" charset="0"/>
            </a:rPr>
            <a:t>	</a:t>
          </a:r>
          <a:r>
            <a:rPr lang="en-US" sz="2200" kern="1200" dirty="0">
              <a:latin typeface="Arial" panose="020B0604020202020204" pitchFamily="34" charset="0"/>
              <a:cs typeface="Arial" panose="020B0604020202020204" pitchFamily="34" charset="0"/>
            </a:rPr>
            <a:t> </a:t>
          </a:r>
        </a:p>
      </dsp:txBody>
      <dsp:txXfrm>
        <a:off x="1651561" y="1788014"/>
        <a:ext cx="9972167" cy="1429923"/>
      </dsp:txXfrm>
    </dsp:sp>
    <dsp:sp modelId="{C210FF0D-9FD8-4948-ACCC-64F75D7B57D8}">
      <dsp:nvSpPr>
        <dsp:cNvPr id="0" name=""/>
        <dsp:cNvSpPr/>
      </dsp:nvSpPr>
      <dsp:spPr>
        <a:xfrm>
          <a:off x="0" y="3575418"/>
          <a:ext cx="11623729" cy="1429923"/>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432551" y="3897151"/>
          <a:ext cx="786457" cy="78645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651561" y="3575418"/>
          <a:ext cx="9972167" cy="14299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1334" tIns="151334" rIns="151334" bIns="151334"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Corrective Actions</a:t>
          </a:r>
          <a:r>
            <a:rPr lang="en-US" sz="2000" kern="1200" dirty="0">
              <a:latin typeface="Arial" panose="020B0604020202020204" pitchFamily="34" charset="0"/>
              <a:cs typeface="Arial" panose="020B0604020202020204" pitchFamily="34" charset="0"/>
            </a:rPr>
            <a:t>: When issues of non-compliance are identified, CMHSPs take corrective actions to align services with HCBS standards and support participant rights.</a:t>
          </a:r>
        </a:p>
      </dsp:txBody>
      <dsp:txXfrm>
        <a:off x="1651561" y="3575418"/>
        <a:ext cx="9972167" cy="142992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292201" y="386103"/>
          <a:ext cx="11685722" cy="1908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285080" y="815487"/>
          <a:ext cx="1049603" cy="1049603"/>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278570" y="386103"/>
          <a:ext cx="10699352" cy="18996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045" tIns="201045" rIns="201045" bIns="201045"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Monitoring for Quality and Compliance</a:t>
          </a:r>
          <a:r>
            <a:rPr lang="en-US" sz="2000" kern="1200" dirty="0">
              <a:latin typeface="Arial" panose="020B0604020202020204" pitchFamily="34" charset="0"/>
              <a:cs typeface="Arial" panose="020B0604020202020204" pitchFamily="34" charset="0"/>
            </a:rPr>
            <a:t>: Case Managers/Supports Coordinators (CM/SCs) regularly monitor the implementation of services to ensure compliance with HCBS Final Rule requirements. This includes ensuring services promote integration into the community and do not restrict individual rights unless the required modification requirements have been fulfilled in the individuals IPOS</a:t>
          </a:r>
          <a:r>
            <a:rPr lang="en-US" sz="2400" kern="1200" dirty="0">
              <a:latin typeface="Arial" panose="020B0604020202020204" pitchFamily="34" charset="0"/>
              <a:cs typeface="Arial" panose="020B0604020202020204" pitchFamily="34" charset="0"/>
            </a:rPr>
            <a:t>.</a:t>
          </a:r>
        </a:p>
      </dsp:txBody>
      <dsp:txXfrm>
        <a:off x="1278570" y="386103"/>
        <a:ext cx="10699352" cy="1899634"/>
      </dsp:txXfrm>
    </dsp:sp>
    <dsp:sp modelId="{DAB8F7D1-643E-45E0-B4A8-59A408C5CED5}">
      <dsp:nvSpPr>
        <dsp:cNvPr id="0" name=""/>
        <dsp:cNvSpPr/>
      </dsp:nvSpPr>
      <dsp:spPr>
        <a:xfrm>
          <a:off x="-292201" y="2664983"/>
          <a:ext cx="11685722" cy="190837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285080" y="3094366"/>
          <a:ext cx="1049603" cy="104960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663419" y="2671052"/>
          <a:ext cx="9929655" cy="1887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1045" tIns="201045" rIns="201045" bIns="201045" numCol="1" spcCol="1270" anchor="ctr" anchorCtr="0">
          <a:noAutofit/>
        </a:bodyPr>
        <a:lstStyle/>
        <a:p>
          <a:pPr marL="0" lvl="0" indent="0" algn="l" defTabSz="889000">
            <a:lnSpc>
              <a:spcPct val="100000"/>
            </a:lnSpc>
            <a:spcBef>
              <a:spcPct val="0"/>
            </a:spcBef>
            <a:spcAft>
              <a:spcPct val="35000"/>
            </a:spcAft>
            <a:buNone/>
          </a:pPr>
          <a:r>
            <a:rPr lang="en-US" sz="2000" b="1" kern="1200" dirty="0">
              <a:latin typeface="Arial" panose="020B0604020202020204" pitchFamily="34" charset="0"/>
              <a:cs typeface="Arial" panose="020B0604020202020204" pitchFamily="34" charset="0"/>
            </a:rPr>
            <a:t>Progress Review and Reporting</a:t>
          </a:r>
          <a:r>
            <a:rPr lang="en-US" sz="2000" kern="1200" dirty="0">
              <a:latin typeface="Arial" panose="020B0604020202020204" pitchFamily="34" charset="0"/>
              <a:cs typeface="Arial" panose="020B0604020202020204" pitchFamily="34" charset="0"/>
            </a:rPr>
            <a:t>: CM/SCs are responsible for tracking and documenting the individual’s progress toward the goals outlined in the IPOS. They report on outcomes and make timely adjustments to the IPOS to reflect any changes in needs, preferences or circumstances. </a:t>
          </a:r>
        </a:p>
      </dsp:txBody>
      <dsp:txXfrm>
        <a:off x="1663419" y="2671052"/>
        <a:ext cx="9929655" cy="188749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50800" y="225204"/>
          <a:ext cx="10810460" cy="1786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89518" y="627094"/>
          <a:ext cx="984320" cy="982398"/>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908517" y="225204"/>
          <a:ext cx="8952742" cy="1787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22" tIns="189222" rIns="189222" bIns="189222" numCol="1" spcCol="1270" anchor="ctr" anchorCtr="0">
          <a:noAutofit/>
        </a:bodyPr>
        <a:lstStyle/>
        <a:p>
          <a:pPr marL="0" lvl="0" indent="0" algn="l" defTabSz="1066800">
            <a:lnSpc>
              <a:spcPct val="100000"/>
            </a:lnSpc>
            <a:spcBef>
              <a:spcPct val="0"/>
            </a:spcBef>
            <a:spcAft>
              <a:spcPct val="35000"/>
            </a:spcAft>
            <a:buNone/>
          </a:pPr>
          <a:r>
            <a:rPr lang="en-US" sz="2400" b="1" kern="1200" dirty="0">
              <a:latin typeface="Arial" panose="020B0604020202020204" pitchFamily="34" charset="0"/>
              <a:cs typeface="Arial" panose="020B0604020202020204" pitchFamily="34" charset="0"/>
            </a:rPr>
            <a:t>Ensuring Accountability</a:t>
          </a:r>
          <a:r>
            <a:rPr lang="en-US" sz="2400" kern="1200" dirty="0">
              <a:latin typeface="Arial" panose="020B0604020202020204" pitchFamily="34" charset="0"/>
              <a:cs typeface="Arial" panose="020B0604020202020204" pitchFamily="34" charset="0"/>
            </a:rPr>
            <a:t>: CM/SCs ensure service providers are delivering high-quality care in accordance with HCBS standards. They are also responsible for identifying and addressing any areas of concern or non-compliance.</a:t>
          </a:r>
        </a:p>
      </dsp:txBody>
      <dsp:txXfrm>
        <a:off x="1908517" y="225204"/>
        <a:ext cx="8952742" cy="1787925"/>
      </dsp:txXfrm>
    </dsp:sp>
    <dsp:sp modelId="{DAB8F7D1-643E-45E0-B4A8-59A408C5CED5}">
      <dsp:nvSpPr>
        <dsp:cNvPr id="0" name=""/>
        <dsp:cNvSpPr/>
      </dsp:nvSpPr>
      <dsp:spPr>
        <a:xfrm>
          <a:off x="-50800" y="2338207"/>
          <a:ext cx="10810460" cy="178617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489518" y="2740098"/>
          <a:ext cx="984320" cy="98239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2014158" y="2338207"/>
          <a:ext cx="8741461" cy="1787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9222" tIns="189222" rIns="189222" bIns="189222" numCol="1" spcCol="1270" anchor="ctr" anchorCtr="0">
          <a:noAutofit/>
        </a:bodyPr>
        <a:lstStyle/>
        <a:p>
          <a:pPr marL="0" lvl="0" indent="0" algn="l" defTabSz="1066800">
            <a:lnSpc>
              <a:spcPct val="100000"/>
            </a:lnSpc>
            <a:spcBef>
              <a:spcPct val="0"/>
            </a:spcBef>
            <a:spcAft>
              <a:spcPct val="35000"/>
            </a:spcAft>
            <a:buNone/>
          </a:pPr>
          <a:r>
            <a:rPr lang="en-US" sz="2400" b="1" kern="1200" dirty="0">
              <a:latin typeface="Arial" panose="020B0604020202020204" pitchFamily="34" charset="0"/>
              <a:cs typeface="Arial" panose="020B0604020202020204" pitchFamily="34" charset="0"/>
            </a:rPr>
            <a:t>Service Documentation:</a:t>
          </a:r>
          <a:r>
            <a:rPr lang="en-US" sz="2400" kern="1200" dirty="0">
              <a:latin typeface="Arial" panose="020B0604020202020204" pitchFamily="34" charset="0"/>
              <a:cs typeface="Arial" panose="020B0604020202020204" pitchFamily="34" charset="0"/>
            </a:rPr>
            <a:t> CM/SCs ensure activities are consistently documented and that the quality of services and supports, as well as the individual’s health and safety, are regularly monitored.</a:t>
          </a:r>
        </a:p>
      </dsp:txBody>
      <dsp:txXfrm>
        <a:off x="2014158" y="2338207"/>
        <a:ext cx="8741461" cy="1787925"/>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B37FCC-D030-E746-A519-D97A4B9F97A2}">
      <dsp:nvSpPr>
        <dsp:cNvPr id="0" name=""/>
        <dsp:cNvSpPr/>
      </dsp:nvSpPr>
      <dsp:spPr>
        <a:xfrm>
          <a:off x="1674383" y="1316713"/>
          <a:ext cx="353898" cy="91440"/>
        </a:xfrm>
        <a:custGeom>
          <a:avLst/>
          <a:gdLst/>
          <a:ahLst/>
          <a:cxnLst/>
          <a:rect l="0" t="0" r="0" b="0"/>
          <a:pathLst>
            <a:path>
              <a:moveTo>
                <a:pt x="0" y="45720"/>
              </a:moveTo>
              <a:lnTo>
                <a:pt x="353898"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41720" y="1360509"/>
        <a:ext cx="19224" cy="3848"/>
      </dsp:txXfrm>
    </dsp:sp>
    <dsp:sp modelId="{91F2F0ED-2A9F-E341-93F0-9A3B416B14E5}">
      <dsp:nvSpPr>
        <dsp:cNvPr id="0" name=""/>
        <dsp:cNvSpPr/>
      </dsp:nvSpPr>
      <dsp:spPr>
        <a:xfrm>
          <a:off x="4451" y="211180"/>
          <a:ext cx="1671731" cy="2302505"/>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 individual and their family member or support network.</a:t>
          </a:r>
        </a:p>
      </dsp:txBody>
      <dsp:txXfrm>
        <a:off x="4451" y="211180"/>
        <a:ext cx="1671731" cy="2302505"/>
      </dsp:txXfrm>
    </dsp:sp>
    <dsp:sp modelId="{88298B31-E65B-2B4D-A323-50C0F89DF30D}">
      <dsp:nvSpPr>
        <dsp:cNvPr id="0" name=""/>
        <dsp:cNvSpPr/>
      </dsp:nvSpPr>
      <dsp:spPr>
        <a:xfrm>
          <a:off x="3730613" y="1316713"/>
          <a:ext cx="367673" cy="91440"/>
        </a:xfrm>
        <a:custGeom>
          <a:avLst/>
          <a:gdLst/>
          <a:ahLst/>
          <a:cxnLst/>
          <a:rect l="0" t="0" r="0" b="0"/>
          <a:pathLst>
            <a:path>
              <a:moveTo>
                <a:pt x="0" y="45720"/>
              </a:moveTo>
              <a:lnTo>
                <a:pt x="367673"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04493" y="1360509"/>
        <a:ext cx="19913" cy="3848"/>
      </dsp:txXfrm>
    </dsp:sp>
    <dsp:sp modelId="{7D4061AE-82CF-0E48-AF07-1386BEED870F}">
      <dsp:nvSpPr>
        <dsp:cNvPr id="0" name=""/>
        <dsp:cNvSpPr/>
      </dsp:nvSpPr>
      <dsp:spPr>
        <a:xfrm>
          <a:off x="2060681" y="341715"/>
          <a:ext cx="1671731" cy="2041434"/>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Direct care workers &amp; supervisors</a:t>
          </a:r>
          <a:endParaRPr lang="en-US" sz="2400" kern="1200" dirty="0">
            <a:solidFill>
              <a:schemeClr val="tx1"/>
            </a:solidFill>
            <a:latin typeface="Arial" panose="020B0604020202020204" pitchFamily="34" charset="0"/>
            <a:cs typeface="Arial" panose="020B0604020202020204" pitchFamily="34" charset="0"/>
          </a:endParaRPr>
        </a:p>
      </dsp:txBody>
      <dsp:txXfrm>
        <a:off x="2060681" y="341715"/>
        <a:ext cx="1671731" cy="2041434"/>
      </dsp:txXfrm>
    </dsp:sp>
    <dsp:sp modelId="{2DAE7C51-A352-F041-8814-F00FB39B828F}">
      <dsp:nvSpPr>
        <dsp:cNvPr id="0" name=""/>
        <dsp:cNvSpPr/>
      </dsp:nvSpPr>
      <dsp:spPr>
        <a:xfrm>
          <a:off x="5967791" y="1316713"/>
          <a:ext cx="340123" cy="91440"/>
        </a:xfrm>
        <a:custGeom>
          <a:avLst/>
          <a:gdLst/>
          <a:ahLst/>
          <a:cxnLst/>
          <a:rect l="0" t="0" r="0" b="0"/>
          <a:pathLst>
            <a:path>
              <a:moveTo>
                <a:pt x="0" y="45720"/>
              </a:moveTo>
              <a:lnTo>
                <a:pt x="340123"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6128584" y="1360509"/>
        <a:ext cx="18536" cy="3848"/>
      </dsp:txXfrm>
    </dsp:sp>
    <dsp:sp modelId="{023B500A-462C-D44D-80FF-EFD872580D85}">
      <dsp:nvSpPr>
        <dsp:cNvPr id="0" name=""/>
        <dsp:cNvSpPr/>
      </dsp:nvSpPr>
      <dsp:spPr>
        <a:xfrm>
          <a:off x="4130686" y="567881"/>
          <a:ext cx="1838904" cy="1589104"/>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 providers and provider agencies</a:t>
          </a:r>
          <a:r>
            <a:rPr lang="en-US" sz="2400" kern="1200" dirty="0">
              <a:solidFill>
                <a:schemeClr val="tx1"/>
              </a:solidFill>
              <a:latin typeface="Arial" panose="020B0604020202020204" pitchFamily="34" charset="0"/>
              <a:cs typeface="Arial" panose="020B0604020202020204" pitchFamily="34" charset="0"/>
            </a:rPr>
            <a:t>.</a:t>
          </a:r>
        </a:p>
      </dsp:txBody>
      <dsp:txXfrm>
        <a:off x="4130686" y="567881"/>
        <a:ext cx="1838904" cy="1589104"/>
      </dsp:txXfrm>
    </dsp:sp>
    <dsp:sp modelId="{F2ACD66C-3794-CC46-BDBB-3684F480E4F6}">
      <dsp:nvSpPr>
        <dsp:cNvPr id="0" name=""/>
        <dsp:cNvSpPr/>
      </dsp:nvSpPr>
      <dsp:spPr>
        <a:xfrm>
          <a:off x="835865" y="1862152"/>
          <a:ext cx="6340314" cy="1437581"/>
        </a:xfrm>
        <a:custGeom>
          <a:avLst/>
          <a:gdLst/>
          <a:ahLst/>
          <a:cxnLst/>
          <a:rect l="0" t="0" r="0" b="0"/>
          <a:pathLst>
            <a:path>
              <a:moveTo>
                <a:pt x="6340314" y="0"/>
              </a:moveTo>
              <a:lnTo>
                <a:pt x="6340314" y="735890"/>
              </a:lnTo>
              <a:lnTo>
                <a:pt x="0" y="735890"/>
              </a:lnTo>
              <a:lnTo>
                <a:pt x="0" y="1437581"/>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43320" y="2579019"/>
        <a:ext cx="325404" cy="3848"/>
      </dsp:txXfrm>
    </dsp:sp>
    <dsp:sp modelId="{C4626EAC-90E1-D548-90B2-DB8BA4230735}">
      <dsp:nvSpPr>
        <dsp:cNvPr id="0" name=""/>
        <dsp:cNvSpPr/>
      </dsp:nvSpPr>
      <dsp:spPr>
        <a:xfrm>
          <a:off x="6340314" y="860913"/>
          <a:ext cx="1671731" cy="1003038"/>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Community partners</a:t>
          </a:r>
          <a:r>
            <a:rPr lang="en-US" sz="2400" kern="1200" dirty="0">
              <a:solidFill>
                <a:schemeClr val="tx1"/>
              </a:solidFill>
              <a:latin typeface="Arial" panose="020B0604020202020204" pitchFamily="34" charset="0"/>
              <a:cs typeface="Arial" panose="020B0604020202020204" pitchFamily="34" charset="0"/>
            </a:rPr>
            <a:t>.</a:t>
          </a:r>
        </a:p>
      </dsp:txBody>
      <dsp:txXfrm>
        <a:off x="6340314" y="860913"/>
        <a:ext cx="1671731" cy="1003038"/>
      </dsp:txXfrm>
    </dsp:sp>
    <dsp:sp modelId="{49BDBBC2-A830-1345-9DC6-26030A7AE822}">
      <dsp:nvSpPr>
        <dsp:cNvPr id="0" name=""/>
        <dsp:cNvSpPr/>
      </dsp:nvSpPr>
      <dsp:spPr>
        <a:xfrm>
          <a:off x="1669931" y="3824489"/>
          <a:ext cx="358350" cy="91440"/>
        </a:xfrm>
        <a:custGeom>
          <a:avLst/>
          <a:gdLst/>
          <a:ahLst/>
          <a:cxnLst/>
          <a:rect l="0" t="0" r="0" b="0"/>
          <a:pathLst>
            <a:path>
              <a:moveTo>
                <a:pt x="0" y="103454"/>
              </a:moveTo>
              <a:lnTo>
                <a:pt x="196275" y="103454"/>
              </a:lnTo>
              <a:lnTo>
                <a:pt x="196275" y="45720"/>
              </a:lnTo>
              <a:lnTo>
                <a:pt x="358350"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1839276" y="3868285"/>
        <a:ext cx="19660" cy="3848"/>
      </dsp:txXfrm>
    </dsp:sp>
    <dsp:sp modelId="{00E225AC-A36B-674C-827E-CD279A0BDFF5}">
      <dsp:nvSpPr>
        <dsp:cNvPr id="0" name=""/>
        <dsp:cNvSpPr/>
      </dsp:nvSpPr>
      <dsp:spPr>
        <a:xfrm>
          <a:off x="0" y="3332134"/>
          <a:ext cx="1671731" cy="1191620"/>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CM/SCs</a:t>
          </a:r>
          <a:r>
            <a:rPr lang="en-US" sz="2300" kern="1200" dirty="0">
              <a:solidFill>
                <a:schemeClr val="tx1"/>
              </a:solidFill>
              <a:latin typeface="Arial" panose="020B0604020202020204" pitchFamily="34" charset="0"/>
              <a:cs typeface="Arial" panose="020B0604020202020204" pitchFamily="34" charset="0"/>
            </a:rPr>
            <a:t>.</a:t>
          </a:r>
        </a:p>
      </dsp:txBody>
      <dsp:txXfrm>
        <a:off x="0" y="3332134"/>
        <a:ext cx="1671731" cy="1191620"/>
      </dsp:txXfrm>
    </dsp:sp>
    <dsp:sp modelId="{82C17B2A-9F4D-CE47-B0E1-A62EF42DAB63}">
      <dsp:nvSpPr>
        <dsp:cNvPr id="0" name=""/>
        <dsp:cNvSpPr/>
      </dsp:nvSpPr>
      <dsp:spPr>
        <a:xfrm>
          <a:off x="3730613" y="3824489"/>
          <a:ext cx="370097" cy="91440"/>
        </a:xfrm>
        <a:custGeom>
          <a:avLst/>
          <a:gdLst/>
          <a:ahLst/>
          <a:cxnLst/>
          <a:rect l="0" t="0" r="0" b="0"/>
          <a:pathLst>
            <a:path>
              <a:moveTo>
                <a:pt x="0" y="45720"/>
              </a:moveTo>
              <a:lnTo>
                <a:pt x="202148" y="45720"/>
              </a:lnTo>
              <a:lnTo>
                <a:pt x="202148" y="69532"/>
              </a:lnTo>
              <a:lnTo>
                <a:pt x="370097" y="69532"/>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905626" y="3868285"/>
        <a:ext cx="20070" cy="3848"/>
      </dsp:txXfrm>
    </dsp:sp>
    <dsp:sp modelId="{6D7A1551-C5E4-8747-B8D1-529ADE8C1AC3}">
      <dsp:nvSpPr>
        <dsp:cNvPr id="0" name=""/>
        <dsp:cNvSpPr/>
      </dsp:nvSpPr>
      <dsp:spPr>
        <a:xfrm>
          <a:off x="2060681" y="2898184"/>
          <a:ext cx="1671731" cy="1944049"/>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CMHSP and PIHP quality and contract  oversite staff.</a:t>
          </a:r>
        </a:p>
      </dsp:txBody>
      <dsp:txXfrm>
        <a:off x="2060681" y="2898184"/>
        <a:ext cx="1671731" cy="1944049"/>
      </dsp:txXfrm>
    </dsp:sp>
    <dsp:sp modelId="{1BF2B63A-C4A7-3C41-8C0B-CC75152AE548}">
      <dsp:nvSpPr>
        <dsp:cNvPr id="0" name=""/>
        <dsp:cNvSpPr/>
      </dsp:nvSpPr>
      <dsp:spPr>
        <a:xfrm>
          <a:off x="5803042" y="3824489"/>
          <a:ext cx="337699" cy="91440"/>
        </a:xfrm>
        <a:custGeom>
          <a:avLst/>
          <a:gdLst/>
          <a:ahLst/>
          <a:cxnLst/>
          <a:rect l="0" t="0" r="0" b="0"/>
          <a:pathLst>
            <a:path>
              <a:moveTo>
                <a:pt x="0" y="69532"/>
              </a:moveTo>
              <a:lnTo>
                <a:pt x="185949" y="69532"/>
              </a:lnTo>
              <a:lnTo>
                <a:pt x="185949" y="45720"/>
              </a:lnTo>
              <a:lnTo>
                <a:pt x="337699"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5962665" y="3868285"/>
        <a:ext cx="18453" cy="3848"/>
      </dsp:txXfrm>
    </dsp:sp>
    <dsp:sp modelId="{A9DCA41F-8071-F34B-947E-7DC50F520BA8}">
      <dsp:nvSpPr>
        <dsp:cNvPr id="0" name=""/>
        <dsp:cNvSpPr/>
      </dsp:nvSpPr>
      <dsp:spPr>
        <a:xfrm>
          <a:off x="4133110" y="3392502"/>
          <a:ext cx="1671731" cy="1003038"/>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MDHHS HCBS staff</a:t>
          </a:r>
          <a:r>
            <a:rPr lang="en-US" sz="2300" kern="1200" dirty="0">
              <a:solidFill>
                <a:schemeClr val="tx1"/>
              </a:solidFill>
              <a:latin typeface="Arial" panose="020B0604020202020204" pitchFamily="34" charset="0"/>
              <a:cs typeface="Arial" panose="020B0604020202020204" pitchFamily="34" charset="0"/>
            </a:rPr>
            <a:t>.</a:t>
          </a:r>
        </a:p>
      </dsp:txBody>
      <dsp:txXfrm>
        <a:off x="4133110" y="3392502"/>
        <a:ext cx="1671731" cy="1003038"/>
      </dsp:txXfrm>
    </dsp:sp>
    <dsp:sp modelId="{9C52FD0F-020A-EE41-9AB0-0C074F79CE51}">
      <dsp:nvSpPr>
        <dsp:cNvPr id="0" name=""/>
        <dsp:cNvSpPr/>
      </dsp:nvSpPr>
      <dsp:spPr>
        <a:xfrm>
          <a:off x="6173141" y="3368690"/>
          <a:ext cx="1671731" cy="1003038"/>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1916" tIns="85986" rIns="81916" bIns="85986"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MDHHS site review staff.</a:t>
          </a:r>
        </a:p>
      </dsp:txBody>
      <dsp:txXfrm>
        <a:off x="6173141" y="3368690"/>
        <a:ext cx="1671731" cy="100303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B6B08-29B6-D14B-8446-862C51559D80}">
      <dsp:nvSpPr>
        <dsp:cNvPr id="0" name=""/>
        <dsp:cNvSpPr/>
      </dsp:nvSpPr>
      <dsp:spPr>
        <a:xfrm>
          <a:off x="0" y="124292"/>
          <a:ext cx="5859302" cy="2289939"/>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Ensuring Access to Services: </a:t>
          </a:r>
          <a:r>
            <a:rPr lang="en-US" sz="2000" b="0" i="0" kern="1200" dirty="0">
              <a:solidFill>
                <a:schemeClr val="tx1"/>
              </a:solidFill>
              <a:latin typeface="Arial" panose="020B0604020202020204" pitchFamily="34" charset="0"/>
              <a:cs typeface="Arial" panose="020B0604020202020204" pitchFamily="34" charset="0"/>
            </a:rPr>
            <a:t>The collaboration between CMH, PIHPs, CM/SCs and providers is essential in helping individuals access necessary services that promote recovery, health and well-being.</a:t>
          </a:r>
          <a:endParaRPr lang="en-US" sz="2000" kern="1200" dirty="0">
            <a:solidFill>
              <a:schemeClr val="tx1"/>
            </a:solidFill>
            <a:latin typeface="Arial" panose="020B0604020202020204" pitchFamily="34" charset="0"/>
            <a:cs typeface="Arial" panose="020B0604020202020204" pitchFamily="34" charset="0"/>
          </a:endParaRPr>
        </a:p>
      </dsp:txBody>
      <dsp:txXfrm>
        <a:off x="0" y="124292"/>
        <a:ext cx="5859302" cy="2289939"/>
      </dsp:txXfrm>
    </dsp:sp>
    <dsp:sp modelId="{5148B995-94E9-764B-849C-B636E7BFAA63}">
      <dsp:nvSpPr>
        <dsp:cNvPr id="0" name=""/>
        <dsp:cNvSpPr/>
      </dsp:nvSpPr>
      <dsp:spPr>
        <a:xfrm>
          <a:off x="6222404" y="100956"/>
          <a:ext cx="5485832" cy="2268819"/>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Ensuring Access to the Community: </a:t>
          </a:r>
          <a:r>
            <a:rPr lang="en-US" sz="2000" b="0" i="0" kern="1200" dirty="0">
              <a:solidFill>
                <a:schemeClr val="tx1"/>
              </a:solidFill>
              <a:latin typeface="Arial" panose="020B0604020202020204" pitchFamily="34" charset="0"/>
              <a:cs typeface="Arial" panose="020B0604020202020204" pitchFamily="34" charset="0"/>
            </a:rPr>
            <a:t>Collaboration between individuals, their families and supports, and community partners focus on ways to ensure the individual is not isolated but has the access desired by the person to participate in community life to the extent and in the manner, they desire.</a:t>
          </a:r>
          <a:endParaRPr lang="en-US" sz="2000" kern="1200" dirty="0">
            <a:solidFill>
              <a:schemeClr val="tx1"/>
            </a:solidFill>
            <a:latin typeface="Arial" panose="020B0604020202020204" pitchFamily="34" charset="0"/>
            <a:cs typeface="Arial" panose="020B0604020202020204" pitchFamily="34" charset="0"/>
          </a:endParaRPr>
        </a:p>
      </dsp:txBody>
      <dsp:txXfrm>
        <a:off x="6222404" y="100956"/>
        <a:ext cx="5485832" cy="2268819"/>
      </dsp:txXfrm>
    </dsp:sp>
    <dsp:sp modelId="{EF38121E-7193-9346-A353-9AE33FB0AB9D}">
      <dsp:nvSpPr>
        <dsp:cNvPr id="0" name=""/>
        <dsp:cNvSpPr/>
      </dsp:nvSpPr>
      <dsp:spPr>
        <a:xfrm>
          <a:off x="13" y="2430655"/>
          <a:ext cx="5795175" cy="2472361"/>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Joint Responsibility</a:t>
          </a:r>
          <a:r>
            <a:rPr lang="en-US" sz="2000" b="0" i="0" kern="1200" dirty="0">
              <a:solidFill>
                <a:schemeClr val="tx1"/>
              </a:solidFill>
              <a:latin typeface="Arial" panose="020B0604020202020204" pitchFamily="34" charset="0"/>
              <a:cs typeface="Arial" panose="020B0604020202020204" pitchFamily="34" charset="0"/>
            </a:rPr>
            <a:t>: CMHSPs, PIHPs, CM/SCs and providers work together to reduce barriers, ensure individuals have access to the appropriate services and advocate for the resources needed to support independence and integration into the community.</a:t>
          </a:r>
          <a:endParaRPr lang="en-US" sz="2000" kern="1200" dirty="0">
            <a:solidFill>
              <a:schemeClr val="tx1"/>
            </a:solidFill>
            <a:latin typeface="Arial" panose="020B0604020202020204" pitchFamily="34" charset="0"/>
            <a:cs typeface="Arial" panose="020B0604020202020204" pitchFamily="34" charset="0"/>
          </a:endParaRPr>
        </a:p>
      </dsp:txBody>
      <dsp:txXfrm>
        <a:off x="13" y="2430655"/>
        <a:ext cx="5795175" cy="2472361"/>
      </dsp:txXfrm>
    </dsp:sp>
    <dsp:sp modelId="{6ADAC895-BE0F-EC45-94E0-6F26552DD444}">
      <dsp:nvSpPr>
        <dsp:cNvPr id="0" name=""/>
        <dsp:cNvSpPr/>
      </dsp:nvSpPr>
      <dsp:spPr>
        <a:xfrm>
          <a:off x="6267784" y="2365112"/>
          <a:ext cx="5440452" cy="2430444"/>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solidFill>
                <a:schemeClr val="tx1"/>
              </a:solidFill>
              <a:latin typeface="Arial" panose="020B0604020202020204" pitchFamily="34" charset="0"/>
              <a:cs typeface="Arial" panose="020B0604020202020204" pitchFamily="34" charset="0"/>
            </a:rPr>
            <a:t>Holistic Approach</a:t>
          </a:r>
          <a:r>
            <a:rPr lang="en-US" sz="2000" b="0" i="0" kern="1200" dirty="0">
              <a:solidFill>
                <a:schemeClr val="tx1"/>
              </a:solidFill>
              <a:latin typeface="Arial" panose="020B0604020202020204" pitchFamily="34" charset="0"/>
              <a:cs typeface="Arial" panose="020B0604020202020204" pitchFamily="34" charset="0"/>
            </a:rPr>
            <a:t>: This collaborative framework ensures individuals receive a comprehensive approach to care, where mental health, medical and social supports are coordinated and continuously monitored for quality and effectiveness.</a:t>
          </a:r>
          <a:endParaRPr lang="en-US" sz="2000" kern="1200" dirty="0">
            <a:solidFill>
              <a:schemeClr val="tx1"/>
            </a:solidFill>
            <a:latin typeface="Arial" panose="020B0604020202020204" pitchFamily="34" charset="0"/>
            <a:cs typeface="Arial" panose="020B0604020202020204" pitchFamily="34" charset="0"/>
          </a:endParaRPr>
        </a:p>
      </dsp:txBody>
      <dsp:txXfrm>
        <a:off x="6267784" y="2365112"/>
        <a:ext cx="5440452" cy="2430444"/>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40CD47-42F3-2C4B-A42A-5E2CF74CD204}">
      <dsp:nvSpPr>
        <dsp:cNvPr id="0" name=""/>
        <dsp:cNvSpPr/>
      </dsp:nvSpPr>
      <dsp:spPr>
        <a:xfrm>
          <a:off x="78787" y="38087"/>
          <a:ext cx="10044283" cy="2077197"/>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CMHSPs and PIHPs are responsible for ensuring service providers comply with Medicaid requirements and quality standards. CM/SCs collaborate with service providers to ensure services align with the goals and objectives in the IPOS.</a:t>
          </a:r>
          <a:endParaRPr lang="en-US" sz="2000" kern="1200" dirty="0">
            <a:latin typeface="Arial" panose="020B0604020202020204" pitchFamily="34" charset="0"/>
            <a:cs typeface="Arial" panose="020B0604020202020204" pitchFamily="34" charset="0"/>
          </a:endParaRPr>
        </a:p>
      </dsp:txBody>
      <dsp:txXfrm>
        <a:off x="139626" y="98926"/>
        <a:ext cx="8290634" cy="1955519"/>
      </dsp:txXfrm>
    </dsp:sp>
    <dsp:sp modelId="{3FF46EA8-EE89-3245-800B-38C5E9134BA3}">
      <dsp:nvSpPr>
        <dsp:cNvPr id="0" name=""/>
        <dsp:cNvSpPr/>
      </dsp:nvSpPr>
      <dsp:spPr>
        <a:xfrm>
          <a:off x="992491" y="2008173"/>
          <a:ext cx="9521189" cy="1472882"/>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Arial" panose="020B0604020202020204" pitchFamily="34" charset="0"/>
              <a:cs typeface="Arial" panose="020B0604020202020204" pitchFamily="34" charset="0"/>
            </a:rPr>
            <a:t>CM/SC Involvement</a:t>
          </a:r>
          <a:r>
            <a:rPr lang="en-US" sz="2000" kern="1200" dirty="0">
              <a:solidFill>
                <a:schemeClr val="tx1"/>
              </a:solidFill>
              <a:latin typeface="Arial" panose="020B0604020202020204" pitchFamily="34" charset="0"/>
              <a:cs typeface="Arial" panose="020B0604020202020204" pitchFamily="34" charset="0"/>
            </a:rPr>
            <a:t>: Through ongoing monitoring and coordination, CM/SCs ensure services provided meet the individual's needs while adhering to HCBS standards.</a:t>
          </a:r>
          <a:endParaRPr lang="en-US" sz="2000" kern="1200" dirty="0">
            <a:latin typeface="Arial" panose="020B0604020202020204" pitchFamily="34" charset="0"/>
            <a:cs typeface="Arial" panose="020B0604020202020204" pitchFamily="34" charset="0"/>
          </a:endParaRPr>
        </a:p>
      </dsp:txBody>
      <dsp:txXfrm>
        <a:off x="1035630" y="2051312"/>
        <a:ext cx="7609468" cy="1386604"/>
      </dsp:txXfrm>
    </dsp:sp>
    <dsp:sp modelId="{7C01838D-CAD6-6348-B74E-8C4B05EEE2F0}">
      <dsp:nvSpPr>
        <dsp:cNvPr id="0" name=""/>
        <dsp:cNvSpPr/>
      </dsp:nvSpPr>
      <dsp:spPr>
        <a:xfrm>
          <a:off x="1810983" y="3350054"/>
          <a:ext cx="9521189" cy="179287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latin typeface="Arial" panose="020B0604020202020204" pitchFamily="34" charset="0"/>
              <a:cs typeface="Arial" panose="020B0604020202020204" pitchFamily="34" charset="0"/>
            </a:rPr>
            <a:t>CMH/PIHP Oversight</a:t>
          </a:r>
          <a:r>
            <a:rPr lang="en-US" sz="2000" kern="1200" dirty="0">
              <a:solidFill>
                <a:schemeClr val="tx1"/>
              </a:solidFill>
              <a:latin typeface="Arial" panose="020B0604020202020204" pitchFamily="34" charset="0"/>
              <a:cs typeface="Arial" panose="020B0604020202020204" pitchFamily="34" charset="0"/>
            </a:rPr>
            <a:t>: CMHSPs and PIHPs ensure that all services meet regulatory and compliance measures, tracking performance and intervening when providers do not meet standards.</a:t>
          </a:r>
          <a:endParaRPr lang="en-US" sz="2000" kern="1200" dirty="0">
            <a:latin typeface="Arial" panose="020B0604020202020204" pitchFamily="34" charset="0"/>
            <a:cs typeface="Arial" panose="020B0604020202020204" pitchFamily="34" charset="0"/>
          </a:endParaRPr>
        </a:p>
      </dsp:txBody>
      <dsp:txXfrm>
        <a:off x="1863494" y="3402565"/>
        <a:ext cx="7590724" cy="1687852"/>
      </dsp:txXfrm>
    </dsp:sp>
    <dsp:sp modelId="{FFD11203-4A98-804D-9C54-69EF6C9B699C}">
      <dsp:nvSpPr>
        <dsp:cNvPr id="0" name=""/>
        <dsp:cNvSpPr/>
      </dsp:nvSpPr>
      <dsp:spPr>
        <a:xfrm>
          <a:off x="8666625" y="1220641"/>
          <a:ext cx="985337" cy="985337"/>
        </a:xfrm>
        <a:prstGeom prst="downArrow">
          <a:avLst>
            <a:gd name="adj1" fmla="val 55000"/>
            <a:gd name="adj2" fmla="val 45000"/>
          </a:avLst>
        </a:prstGeom>
        <a:solidFill>
          <a:srgbClr val="0F406B">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888326" y="1220641"/>
        <a:ext cx="541935" cy="741466"/>
      </dsp:txXfrm>
    </dsp:sp>
    <dsp:sp modelId="{35B650EA-0D3D-AA44-B5D7-3228998334A9}">
      <dsp:nvSpPr>
        <dsp:cNvPr id="0" name=""/>
        <dsp:cNvSpPr/>
      </dsp:nvSpPr>
      <dsp:spPr>
        <a:xfrm>
          <a:off x="9506730" y="2979089"/>
          <a:ext cx="985337" cy="985337"/>
        </a:xfrm>
        <a:prstGeom prst="downArrow">
          <a:avLst>
            <a:gd name="adj1" fmla="val 55000"/>
            <a:gd name="adj2" fmla="val 45000"/>
          </a:avLst>
        </a:prstGeom>
        <a:solidFill>
          <a:srgbClr val="0F406B">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728431" y="2979089"/>
        <a:ext cx="541935" cy="74146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067923-C293-5644-842A-2F0FBD92A626}">
      <dsp:nvSpPr>
        <dsp:cNvPr id="0" name=""/>
        <dsp:cNvSpPr/>
      </dsp:nvSpPr>
      <dsp:spPr>
        <a:xfrm>
          <a:off x="1283"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785975D4-8730-A640-AC0C-4D43053541CC}">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True or False</a:t>
          </a:r>
        </a:p>
      </dsp:txBody>
      <dsp:txXfrm>
        <a:off x="585701" y="1066737"/>
        <a:ext cx="4337991" cy="2693452"/>
      </dsp:txXfrm>
    </dsp:sp>
    <dsp:sp modelId="{0139B4B2-D216-A34B-B430-B235FDBC4E53}">
      <dsp:nvSpPr>
        <dsp:cNvPr id="0" name=""/>
        <dsp:cNvSpPr/>
      </dsp:nvSpPr>
      <dsp:spPr>
        <a:xfrm>
          <a:off x="5508110" y="507350"/>
          <a:ext cx="4505585" cy="2861046"/>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1629233A-CD95-3143-B856-E8C4C8243339}">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r>
            <a:rPr lang="en-US" sz="2000" kern="1200" dirty="0">
              <a:solidFill>
                <a:schemeClr val="tx1"/>
              </a:solidFill>
              <a:latin typeface="Arial" panose="020B0604020202020204" pitchFamily="34" charset="0"/>
              <a:cs typeface="Arial" panose="020B0604020202020204" pitchFamily="34" charset="0"/>
            </a:rPr>
            <a:t>.</a:t>
          </a:r>
          <a:endParaRPr lang="en-US" sz="2000" kern="1200" dirty="0">
            <a:latin typeface="Arial" panose="020B0604020202020204" pitchFamily="34" charset="0"/>
            <a:cs typeface="Arial" panose="020B0604020202020204" pitchFamily="34" charset="0"/>
          </a:endParaRPr>
        </a:p>
      </dsp:txBody>
      <dsp:txXfrm>
        <a:off x="6092527" y="1066737"/>
        <a:ext cx="4337991" cy="2693452"/>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2062A7-D7FF-F041-94B1-F2D6E0278800}">
      <dsp:nvSpPr>
        <dsp:cNvPr id="0" name=""/>
        <dsp:cNvSpPr/>
      </dsp:nvSpPr>
      <dsp:spPr>
        <a:xfrm>
          <a:off x="886" y="1027526"/>
          <a:ext cx="2823500" cy="179292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8865A617-B1C6-1A49-AAA2-4D57BB8E6B4E}">
      <dsp:nvSpPr>
        <dsp:cNvPr id="0" name=""/>
        <dsp:cNvSpPr/>
      </dsp:nvSpPr>
      <dsp:spPr>
        <a:xfrm>
          <a:off x="314608" y="1325562"/>
          <a:ext cx="2823500" cy="179292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True or False</a:t>
          </a:r>
        </a:p>
      </dsp:txBody>
      <dsp:txXfrm>
        <a:off x="367121" y="1378075"/>
        <a:ext cx="2718474" cy="1687896"/>
      </dsp:txXfrm>
    </dsp:sp>
    <dsp:sp modelId="{FC1A297C-2B83-3042-84E2-7A3704FFFDA5}">
      <dsp:nvSpPr>
        <dsp:cNvPr id="0" name=""/>
        <dsp:cNvSpPr/>
      </dsp:nvSpPr>
      <dsp:spPr>
        <a:xfrm>
          <a:off x="3451831" y="1027526"/>
          <a:ext cx="3298215" cy="1998248"/>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AD38F43E-463F-F347-BE95-DF067DF03849}">
      <dsp:nvSpPr>
        <dsp:cNvPr id="0" name=""/>
        <dsp:cNvSpPr/>
      </dsp:nvSpPr>
      <dsp:spPr>
        <a:xfrm>
          <a:off x="3765553" y="1325562"/>
          <a:ext cx="3298215" cy="199824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endParaRPr lang="en-US" sz="2400" kern="1200" dirty="0"/>
        </a:p>
      </dsp:txBody>
      <dsp:txXfrm>
        <a:off x="3824080" y="1384089"/>
        <a:ext cx="3181161" cy="1881194"/>
      </dsp:txXfrm>
    </dsp:sp>
    <dsp:sp modelId="{1424AB1D-3D50-8646-BF6E-1FB3A999FCF9}">
      <dsp:nvSpPr>
        <dsp:cNvPr id="0" name=""/>
        <dsp:cNvSpPr/>
      </dsp:nvSpPr>
      <dsp:spPr>
        <a:xfrm>
          <a:off x="7378377" y="1043017"/>
          <a:ext cx="2823500" cy="179292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E66909DD-E975-7048-A91D-52E1107F8E29}">
      <dsp:nvSpPr>
        <dsp:cNvPr id="0" name=""/>
        <dsp:cNvSpPr/>
      </dsp:nvSpPr>
      <dsp:spPr>
        <a:xfrm>
          <a:off x="7692099" y="1341053"/>
          <a:ext cx="2823500" cy="179292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True</a:t>
          </a:r>
          <a:endParaRPr lang="en-US" sz="2400" kern="1200" dirty="0">
            <a:latin typeface="Arial" panose="020B0604020202020204" pitchFamily="34" charset="0"/>
            <a:cs typeface="Arial" panose="020B0604020202020204" pitchFamily="34" charset="0"/>
          </a:endParaRPr>
        </a:p>
      </dsp:txBody>
      <dsp:txXfrm>
        <a:off x="7744612" y="1393566"/>
        <a:ext cx="2718474" cy="168789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1283"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latin typeface="Arial" panose="020B0604020202020204" pitchFamily="34" charset="0"/>
              <a:cs typeface="Arial" panose="020B0604020202020204" pitchFamily="34" charset="0"/>
            </a:rPr>
            <a:t>Individuals must have access to food at any time.</a:t>
          </a:r>
          <a:r>
            <a:rPr lang="en-US" sz="2400" kern="1200" dirty="0">
              <a:latin typeface="Arial" panose="020B0604020202020204" pitchFamily="34" charset="0"/>
              <a:cs typeface="Arial" panose="020B0604020202020204" pitchFamily="34" charset="0"/>
            </a:rPr>
            <a:t> </a:t>
          </a:r>
        </a:p>
      </dsp:txBody>
      <dsp:txXfrm>
        <a:off x="585701" y="1066737"/>
        <a:ext cx="4337991" cy="2693452"/>
      </dsp:txXfrm>
    </dsp:sp>
    <dsp:sp modelId="{6D340455-13AA-2745-8FAC-0562622D7432}">
      <dsp:nvSpPr>
        <dsp:cNvPr id="0" name=""/>
        <dsp:cNvSpPr/>
      </dsp:nvSpPr>
      <dsp:spPr>
        <a:xfrm>
          <a:off x="5508110"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a:t>
          </a:r>
          <a:r>
            <a:rPr lang="en-US" sz="2400" kern="1200" dirty="0">
              <a:solidFill>
                <a:schemeClr val="tx1"/>
              </a:solidFill>
              <a:effectLst/>
              <a:latin typeface="Arial" panose="020B0604020202020204" pitchFamily="34" charset="0"/>
              <a:cs typeface="Arial" panose="020B0604020202020204" pitchFamily="34" charset="0"/>
            </a:rPr>
            <a:t>ndividuals must also have access to food preparation utensils and appliances upon request.</a:t>
          </a:r>
          <a:endParaRPr lang="en-US" sz="2400" kern="1200" dirty="0">
            <a:latin typeface="Arial" panose="020B0604020202020204" pitchFamily="34" charset="0"/>
            <a:cs typeface="Arial" panose="020B0604020202020204" pitchFamily="34" charset="0"/>
          </a:endParaRPr>
        </a:p>
      </dsp:txBody>
      <dsp:txXfrm>
        <a:off x="6092527" y="1066737"/>
        <a:ext cx="4337991" cy="269345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1283"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501904"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Each setting must be physically accessible to all individuals residing there so they may function as independently as they wish. </a:t>
          </a:r>
        </a:p>
      </dsp:txBody>
      <dsp:txXfrm>
        <a:off x="585701" y="1066737"/>
        <a:ext cx="4337991" cy="2693452"/>
      </dsp:txXfrm>
    </dsp:sp>
    <dsp:sp modelId="{6D340455-13AA-2745-8FAC-0562622D7432}">
      <dsp:nvSpPr>
        <dsp:cNvPr id="0" name=""/>
        <dsp:cNvSpPr/>
      </dsp:nvSpPr>
      <dsp:spPr>
        <a:xfrm>
          <a:off x="5508110" y="507350"/>
          <a:ext cx="4505585" cy="286104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6008730" y="982940"/>
          <a:ext cx="4505585" cy="2861046"/>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Arial" panose="020B0604020202020204" pitchFamily="34" charset="0"/>
              <a:cs typeface="Arial" panose="020B0604020202020204" pitchFamily="34" charset="0"/>
            </a:rPr>
            <a:t>Individuals must have full access to all licensed areas of the home, except as specifically identified in the individual’s IPOS.</a:t>
          </a:r>
        </a:p>
      </dsp:txBody>
      <dsp:txXfrm>
        <a:off x="6092527" y="1066737"/>
        <a:ext cx="4337991" cy="2693452"/>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5E4210-7CB9-384F-AC22-D14AD042A182}">
      <dsp:nvSpPr>
        <dsp:cNvPr id="0" name=""/>
        <dsp:cNvSpPr/>
      </dsp:nvSpPr>
      <dsp:spPr>
        <a:xfrm>
          <a:off x="0" y="0"/>
          <a:ext cx="9420980" cy="155793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Freedom of movement applies to movement </a:t>
          </a:r>
          <a:r>
            <a:rPr lang="en-US" sz="2000" i="1" kern="1200" dirty="0">
              <a:solidFill>
                <a:schemeClr val="tx1"/>
              </a:solidFill>
              <a:latin typeface="Arial" panose="020B0604020202020204" pitchFamily="34" charset="0"/>
              <a:cs typeface="Arial" panose="020B0604020202020204" pitchFamily="34" charset="0"/>
            </a:rPr>
            <a:t>within</a:t>
          </a:r>
          <a:r>
            <a:rPr lang="en-US" sz="2000" kern="1200" dirty="0">
              <a:solidFill>
                <a:schemeClr val="tx1"/>
              </a:solidFill>
              <a:latin typeface="Arial" panose="020B0604020202020204" pitchFamily="34" charset="0"/>
              <a:cs typeface="Arial" panose="020B0604020202020204" pitchFamily="34" charset="0"/>
            </a:rPr>
            <a:t> the setting and to leaving the setting as desired.</a:t>
          </a:r>
        </a:p>
      </dsp:txBody>
      <dsp:txXfrm>
        <a:off x="45630" y="45630"/>
        <a:ext cx="7739851" cy="1466670"/>
      </dsp:txXfrm>
    </dsp:sp>
    <dsp:sp modelId="{937A6D35-4CB0-FC43-BB0D-3D08AD412070}">
      <dsp:nvSpPr>
        <dsp:cNvPr id="0" name=""/>
        <dsp:cNvSpPr/>
      </dsp:nvSpPr>
      <dsp:spPr>
        <a:xfrm>
          <a:off x="831262" y="1522108"/>
          <a:ext cx="9420980" cy="214888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Restrictions must be identified in the IPOS. Providers must not enforce any restrictions/modifications that are not outlined in the IPOS. Restrictions identified only in a behavior treatment plan (BTP) and not included in the IPOS do not meet HCBS requirements</a:t>
          </a:r>
          <a:r>
            <a:rPr lang="en-US" sz="2400" kern="1200" dirty="0">
              <a:solidFill>
                <a:schemeClr val="tx1"/>
              </a:solidFill>
              <a:latin typeface="Arial" panose="020B0604020202020204" pitchFamily="34" charset="0"/>
              <a:cs typeface="Arial" panose="020B0604020202020204" pitchFamily="34" charset="0"/>
            </a:rPr>
            <a:t>.</a:t>
          </a:r>
        </a:p>
      </dsp:txBody>
      <dsp:txXfrm>
        <a:off x="894201" y="1585047"/>
        <a:ext cx="7451184" cy="2023006"/>
      </dsp:txXfrm>
    </dsp:sp>
    <dsp:sp modelId="{3E94BF40-C7C8-7B4D-AC61-9B3EC9BD11F4}">
      <dsp:nvSpPr>
        <dsp:cNvPr id="0" name=""/>
        <dsp:cNvSpPr/>
      </dsp:nvSpPr>
      <dsp:spPr>
        <a:xfrm>
          <a:off x="1662525" y="3635171"/>
          <a:ext cx="9420980" cy="155793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An individual’s freedom of movement should be supported as needed and cannot be restricted without appropriate documentation of the restriction in the IPOS.</a:t>
          </a:r>
        </a:p>
      </dsp:txBody>
      <dsp:txXfrm>
        <a:off x="1708155" y="3680801"/>
        <a:ext cx="7485802" cy="1466670"/>
      </dsp:txXfrm>
    </dsp:sp>
    <dsp:sp modelId="{5CBC71A5-5D3F-3B4D-9951-52AF530EADA1}">
      <dsp:nvSpPr>
        <dsp:cNvPr id="0" name=""/>
        <dsp:cNvSpPr/>
      </dsp:nvSpPr>
      <dsp:spPr>
        <a:xfrm>
          <a:off x="8408325" y="1181430"/>
          <a:ext cx="1012654" cy="1012654"/>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636172" y="1181430"/>
        <a:ext cx="556960" cy="762022"/>
      </dsp:txXfrm>
    </dsp:sp>
    <dsp:sp modelId="{7A013E93-8D90-F44E-BCBA-8AB584E375F1}">
      <dsp:nvSpPr>
        <dsp:cNvPr id="0" name=""/>
        <dsp:cNvSpPr/>
      </dsp:nvSpPr>
      <dsp:spPr>
        <a:xfrm>
          <a:off x="9239588" y="2988630"/>
          <a:ext cx="1012654" cy="1012654"/>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467435" y="2988630"/>
        <a:ext cx="556960" cy="762022"/>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565DAD-2ED6-5C4B-B37B-9F1FDE1925C5}">
      <dsp:nvSpPr>
        <dsp:cNvPr id="0" name=""/>
        <dsp:cNvSpPr/>
      </dsp:nvSpPr>
      <dsp:spPr>
        <a:xfrm>
          <a:off x="0" y="-80685"/>
          <a:ext cx="9254489" cy="199285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There must be evidence the individual selected where to live from a variety of setting options, including non-disability specific settings. Setting options must be based on the individual’s needs and preferences and must be identified and documented in the IPOS. </a:t>
          </a:r>
        </a:p>
      </dsp:txBody>
      <dsp:txXfrm>
        <a:off x="58369" y="-22316"/>
        <a:ext cx="7194718" cy="1876116"/>
      </dsp:txXfrm>
    </dsp:sp>
    <dsp:sp modelId="{1EB40A6C-D671-F84F-8D85-1CA1C631C38C}">
      <dsp:nvSpPr>
        <dsp:cNvPr id="0" name=""/>
        <dsp:cNvSpPr/>
      </dsp:nvSpPr>
      <dsp:spPr>
        <a:xfrm>
          <a:off x="1525515" y="1835059"/>
          <a:ext cx="9254489" cy="2315596"/>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There must be evidence the individual understood that if they chose to live in the setting, they would be required to accept services from the provider. CM/SCs are required to discuss options with the prospective resident and must document the person’s choice in the IPOS.</a:t>
          </a:r>
        </a:p>
      </dsp:txBody>
      <dsp:txXfrm>
        <a:off x="1593336" y="1902880"/>
        <a:ext cx="6190347" cy="2179954"/>
      </dsp:txXfrm>
    </dsp:sp>
    <dsp:sp modelId="{8EE1215A-B5B4-5242-935D-BCE6C5530C73}">
      <dsp:nvSpPr>
        <dsp:cNvPr id="0" name=""/>
        <dsp:cNvSpPr/>
      </dsp:nvSpPr>
      <dsp:spPr>
        <a:xfrm>
          <a:off x="7959134" y="1485919"/>
          <a:ext cx="1295355" cy="1295355"/>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250589" y="1485919"/>
        <a:ext cx="712445" cy="974755"/>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C5D80-E466-7B40-BA4D-16705FCD48D4}">
      <dsp:nvSpPr>
        <dsp:cNvPr id="0" name=""/>
        <dsp:cNvSpPr/>
      </dsp:nvSpPr>
      <dsp:spPr>
        <a:xfrm>
          <a:off x="0" y="663142"/>
          <a:ext cx="10208526" cy="273379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There must be evidence the individual was provided with information about how to choose another provider and the array of options available should the individual want to change setting and/or provider</a:t>
          </a:r>
          <a:r>
            <a:rPr lang="en-US" sz="2000" kern="1200" dirty="0">
              <a:solidFill>
                <a:schemeClr val="tx1"/>
              </a:solidFill>
              <a:latin typeface="Arial" panose="020B0604020202020204" pitchFamily="34" charset="0"/>
              <a:cs typeface="Arial" panose="020B0604020202020204" pitchFamily="34" charset="0"/>
            </a:rPr>
            <a:t>.</a:t>
          </a:r>
        </a:p>
      </dsp:txBody>
      <dsp:txXfrm>
        <a:off x="80070" y="743212"/>
        <a:ext cx="10048386" cy="257365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E8E94C-E2AB-294F-B953-83167C93E7D2}">
      <dsp:nvSpPr>
        <dsp:cNvPr id="0" name=""/>
        <dsp:cNvSpPr/>
      </dsp:nvSpPr>
      <dsp:spPr>
        <a:xfrm>
          <a:off x="0" y="0"/>
          <a:ext cx="9218930" cy="1453832"/>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have choices about other service and support providers and where those services are received.</a:t>
          </a:r>
        </a:p>
      </dsp:txBody>
      <dsp:txXfrm>
        <a:off x="42581" y="42581"/>
        <a:ext cx="7650132" cy="1368670"/>
      </dsp:txXfrm>
    </dsp:sp>
    <dsp:sp modelId="{AC6EC2C2-AD0B-8A46-B63A-18A2984C9E04}">
      <dsp:nvSpPr>
        <dsp:cNvPr id="0" name=""/>
        <dsp:cNvSpPr/>
      </dsp:nvSpPr>
      <dsp:spPr>
        <a:xfrm>
          <a:off x="813434" y="1736038"/>
          <a:ext cx="9218930" cy="1563494"/>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These include both health-care services and other services, such as primary care, podiatry, immunizations, barber/beautician, psychiatric care, etc. There must be evidence the individual was informed they can use private funds for other skilled services.</a:t>
          </a:r>
        </a:p>
      </dsp:txBody>
      <dsp:txXfrm>
        <a:off x="859227" y="1781831"/>
        <a:ext cx="7368917" cy="1471908"/>
      </dsp:txXfrm>
    </dsp:sp>
    <dsp:sp modelId="{0D187E86-7123-C447-828E-D28F69F6E3D6}">
      <dsp:nvSpPr>
        <dsp:cNvPr id="0" name=""/>
        <dsp:cNvSpPr/>
      </dsp:nvSpPr>
      <dsp:spPr>
        <a:xfrm>
          <a:off x="1626869" y="3493876"/>
          <a:ext cx="9218930" cy="125063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should support individuals in accessing the community to receive these services as needed and identified in the person’s IPOS.</a:t>
          </a:r>
        </a:p>
      </dsp:txBody>
      <dsp:txXfrm>
        <a:off x="1663499" y="3530506"/>
        <a:ext cx="7387243" cy="1177370"/>
      </dsp:txXfrm>
    </dsp:sp>
    <dsp:sp modelId="{08F73136-F080-474E-BBE6-A83EA33E0CC1}">
      <dsp:nvSpPr>
        <dsp:cNvPr id="0" name=""/>
        <dsp:cNvSpPr/>
      </dsp:nvSpPr>
      <dsp:spPr>
        <a:xfrm>
          <a:off x="8273938" y="1102489"/>
          <a:ext cx="944991" cy="944991"/>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8486561" y="1102489"/>
        <a:ext cx="519745" cy="711106"/>
      </dsp:txXfrm>
    </dsp:sp>
    <dsp:sp modelId="{2E14322D-F66E-2042-89D0-83C7A9824872}">
      <dsp:nvSpPr>
        <dsp:cNvPr id="0" name=""/>
        <dsp:cNvSpPr/>
      </dsp:nvSpPr>
      <dsp:spPr>
        <a:xfrm>
          <a:off x="9087373" y="2788935"/>
          <a:ext cx="944991" cy="944991"/>
        </a:xfrm>
        <a:prstGeom prst="downArrow">
          <a:avLst>
            <a:gd name="adj1" fmla="val 55000"/>
            <a:gd name="adj2" fmla="val 45000"/>
          </a:avLst>
        </a:prstGeom>
        <a:solidFill>
          <a:srgbClr val="0F406B">
            <a:alpha val="90000"/>
          </a:srgb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9299996" y="2788935"/>
        <a:ext cx="519745" cy="711106"/>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5725" y="598211"/>
          <a:ext cx="3535151" cy="224482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398519" y="971366"/>
          <a:ext cx="3535151" cy="224482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latin typeface="Arial" panose="020B0604020202020204" pitchFamily="34" charset="0"/>
              <a:cs typeface="Arial" panose="020B0604020202020204" pitchFamily="34" charset="0"/>
            </a:rPr>
            <a:t>When possible, individuals must have their choice of roommate.</a:t>
          </a:r>
          <a:endParaRPr lang="en-US" sz="2400" kern="1200" dirty="0">
            <a:latin typeface="Arial" panose="020B0604020202020204" pitchFamily="34" charset="0"/>
            <a:cs typeface="Arial" panose="020B0604020202020204" pitchFamily="34" charset="0"/>
          </a:endParaRPr>
        </a:p>
      </dsp:txBody>
      <dsp:txXfrm>
        <a:off x="464268" y="1037115"/>
        <a:ext cx="3403653" cy="2113323"/>
      </dsp:txXfrm>
    </dsp:sp>
    <dsp:sp modelId="{6D340455-13AA-2745-8FAC-0562622D7432}">
      <dsp:nvSpPr>
        <dsp:cNvPr id="0" name=""/>
        <dsp:cNvSpPr/>
      </dsp:nvSpPr>
      <dsp:spPr>
        <a:xfrm>
          <a:off x="4326466" y="598211"/>
          <a:ext cx="5790613" cy="278176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4719260" y="971366"/>
          <a:ext cx="5790613" cy="278176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effectLst/>
              <a:latin typeface="Arial" panose="020B0604020202020204" pitchFamily="34" charset="0"/>
              <a:cs typeface="Arial" panose="020B0604020202020204" pitchFamily="34" charset="0"/>
            </a:rPr>
            <a:t>In many circumstances, there may be limited beds available at the residence. If the individual chooses that setting, they may be choosing to live there without the ability to choose the roommate. Different arrangements may be possible as the individual continues to live in that setting. </a:t>
          </a:r>
          <a:endParaRPr lang="en-US" sz="2400" kern="1200" dirty="0">
            <a:latin typeface="Arial" panose="020B0604020202020204" pitchFamily="34" charset="0"/>
            <a:cs typeface="Arial" panose="020B0604020202020204" pitchFamily="34" charset="0"/>
          </a:endParaRPr>
        </a:p>
      </dsp:txBody>
      <dsp:txXfrm>
        <a:off x="4800735" y="1052841"/>
        <a:ext cx="5627663" cy="2618810"/>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6740DC-F3AD-904F-8075-25BC3438D11C}">
      <dsp:nvSpPr>
        <dsp:cNvPr id="0" name=""/>
        <dsp:cNvSpPr/>
      </dsp:nvSpPr>
      <dsp:spPr>
        <a:xfrm>
          <a:off x="5725" y="598211"/>
          <a:ext cx="3535151" cy="2244821"/>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24E63790-91AF-E441-961E-F0004CA96574}">
      <dsp:nvSpPr>
        <dsp:cNvPr id="0" name=""/>
        <dsp:cNvSpPr/>
      </dsp:nvSpPr>
      <dsp:spPr>
        <a:xfrm>
          <a:off x="398519" y="971366"/>
          <a:ext cx="3535151" cy="2244821"/>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Arial" panose="020B0604020202020204" pitchFamily="34" charset="0"/>
              <a:cs typeface="Arial" panose="020B0604020202020204" pitchFamily="34" charset="0"/>
            </a:rPr>
            <a:t>Individuals must have the freedom and support to control their own schedule and activities.</a:t>
          </a:r>
          <a:endParaRPr lang="en-US" sz="2400" kern="1200" dirty="0">
            <a:latin typeface="Arial" panose="020B0604020202020204" pitchFamily="34" charset="0"/>
            <a:cs typeface="Arial" panose="020B0604020202020204" pitchFamily="34" charset="0"/>
          </a:endParaRPr>
        </a:p>
      </dsp:txBody>
      <dsp:txXfrm>
        <a:off x="464268" y="1037115"/>
        <a:ext cx="3403653" cy="2113323"/>
      </dsp:txXfrm>
    </dsp:sp>
    <dsp:sp modelId="{6D340455-13AA-2745-8FAC-0562622D7432}">
      <dsp:nvSpPr>
        <dsp:cNvPr id="0" name=""/>
        <dsp:cNvSpPr/>
      </dsp:nvSpPr>
      <dsp:spPr>
        <a:xfrm>
          <a:off x="4326466" y="598211"/>
          <a:ext cx="5790613" cy="2781760"/>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4719260" y="971366"/>
          <a:ext cx="5790613" cy="2781760"/>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solidFill>
                <a:schemeClr val="tx1"/>
              </a:solidFill>
              <a:latin typeface="Arial" panose="020B0604020202020204" pitchFamily="34" charset="0"/>
              <a:cs typeface="Arial" panose="020B0604020202020204" pitchFamily="34" charset="0"/>
            </a:rPr>
            <a:t>Supporting Documentation includes:</a:t>
          </a:r>
        </a:p>
        <a:p>
          <a:pPr marL="0" lvl="0" indent="0" algn="ctr"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cs typeface="Arial" panose="020B0604020202020204" pitchFamily="34" charset="0"/>
            </a:rPr>
            <a:t>House and individual calendars.</a:t>
          </a:r>
        </a:p>
        <a:p>
          <a:pPr marL="0" lvl="0" indent="0" algn="ctr"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cs typeface="Arial" panose="020B0604020202020204" pitchFamily="34" charset="0"/>
            </a:rPr>
            <a:t>Progress notes and outing logs.</a:t>
          </a:r>
        </a:p>
        <a:p>
          <a:pPr marL="0" lvl="0" indent="0" algn="ctr" defTabSz="1066800">
            <a:lnSpc>
              <a:spcPct val="90000"/>
            </a:lnSpc>
            <a:spcBef>
              <a:spcPct val="0"/>
            </a:spcBef>
            <a:spcAft>
              <a:spcPct val="35000"/>
            </a:spcAft>
            <a:buFont typeface="Arial" panose="020B0604020202020204" pitchFamily="34" charset="0"/>
            <a:buNone/>
          </a:pPr>
          <a:r>
            <a:rPr lang="en-US" sz="2400" kern="1200" dirty="0">
              <a:solidFill>
                <a:schemeClr val="tx1"/>
              </a:solidFill>
              <a:latin typeface="Arial" panose="020B0604020202020204" pitchFamily="34" charset="0"/>
              <a:cs typeface="Arial" panose="020B0604020202020204" pitchFamily="34" charset="0"/>
            </a:rPr>
            <a:t>Frequency of interactions with others as well as refusals to participate.</a:t>
          </a:r>
          <a:endParaRPr lang="en-US" sz="2400" kern="1200" dirty="0">
            <a:latin typeface="Arial" panose="020B0604020202020204" pitchFamily="34" charset="0"/>
            <a:cs typeface="Arial" panose="020B0604020202020204" pitchFamily="34" charset="0"/>
          </a:endParaRPr>
        </a:p>
      </dsp:txBody>
      <dsp:txXfrm>
        <a:off x="4800735" y="1052841"/>
        <a:ext cx="5627663" cy="2618810"/>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340455-13AA-2745-8FAC-0562622D7432}">
      <dsp:nvSpPr>
        <dsp:cNvPr id="0" name=""/>
        <dsp:cNvSpPr/>
      </dsp:nvSpPr>
      <dsp:spPr>
        <a:xfrm>
          <a:off x="998118" y="2283"/>
          <a:ext cx="7978178" cy="3832647"/>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path path="circle">
            <a:fillToRect l="50000" t="50000" r="50000" b="50000"/>
          </a:path>
          <a:tileRect/>
        </a:gradFill>
        <a:ln>
          <a:noFill/>
        </a:ln>
        <a:effectLst/>
      </dsp:spPr>
      <dsp:style>
        <a:lnRef idx="0">
          <a:scrgbClr r="0" g="0" b="0"/>
        </a:lnRef>
        <a:fillRef idx="3">
          <a:scrgbClr r="0" g="0" b="0"/>
        </a:fillRef>
        <a:effectRef idx="2">
          <a:scrgbClr r="0" g="0" b="0"/>
        </a:effectRef>
        <a:fontRef idx="minor">
          <a:schemeClr val="lt1"/>
        </a:fontRef>
      </dsp:style>
    </dsp:sp>
    <dsp:sp modelId="{8711C96E-AA44-254D-8674-7B2C2E2A59F4}">
      <dsp:nvSpPr>
        <dsp:cNvPr id="0" name=""/>
        <dsp:cNvSpPr/>
      </dsp:nvSpPr>
      <dsp:spPr>
        <a:xfrm>
          <a:off x="1539302" y="516407"/>
          <a:ext cx="7978178" cy="3832647"/>
        </a:xfrm>
        <a:prstGeom prst="roundRect">
          <a:avLst>
            <a:gd name="adj" fmla="val 10000"/>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Community activities should reflect the individual’s interests, goals and wishes. They should provide opportunity to develop relationships and gain skills in keeping with the individual’s goals.</a:t>
          </a:r>
          <a:endParaRPr lang="en-US" sz="2800" kern="1200" dirty="0">
            <a:latin typeface="Arial" panose="020B0604020202020204" pitchFamily="34" charset="0"/>
            <a:cs typeface="Arial" panose="020B0604020202020204" pitchFamily="34" charset="0"/>
          </a:endParaRPr>
        </a:p>
      </dsp:txBody>
      <dsp:txXfrm>
        <a:off x="1651556" y="628661"/>
        <a:ext cx="7753670" cy="3608139"/>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531"/>
          <a:ext cx="1081046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375988" y="28019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435590" y="531"/>
          <a:ext cx="9374869" cy="1242935"/>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Individuals receiving HCBS services must have a lease or other legally enforceable agreement that offers protections against eviction from the setting. </a:t>
          </a:r>
        </a:p>
      </dsp:txBody>
      <dsp:txXfrm>
        <a:off x="1435590" y="531"/>
        <a:ext cx="9374869" cy="1242935"/>
      </dsp:txXfrm>
    </dsp:sp>
    <dsp:sp modelId="{DAB8F7D1-643E-45E0-B4A8-59A408C5CED5}">
      <dsp:nvSpPr>
        <dsp:cNvPr id="0" name=""/>
        <dsp:cNvSpPr/>
      </dsp:nvSpPr>
      <dsp:spPr>
        <a:xfrm>
          <a:off x="0" y="1554201"/>
          <a:ext cx="1081046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435590" y="1554201"/>
          <a:ext cx="9374869" cy="1242935"/>
        </a:xfrm>
        <a:prstGeom prst="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In many specialized residential settings, this requirement will be met by using the </a:t>
          </a:r>
          <a:r>
            <a:rPr lang="en-US" sz="2000" kern="1200" dirty="0">
              <a:effectLst/>
              <a:latin typeface="Arial" panose="020B0604020202020204" pitchFamily="34" charset="0"/>
              <a:cs typeface="Arial" panose="020B0604020202020204" pitchFamily="34" charset="0"/>
            </a:rPr>
            <a:t>Resident Care Agreement (RCA) accompanied by the Summary of Residents</a:t>
          </a:r>
          <a:r>
            <a:rPr lang="en-US" sz="2000" kern="1200" dirty="0">
              <a:latin typeface="Arial" panose="020B0604020202020204" pitchFamily="34" charset="0"/>
              <a:cs typeface="Arial" panose="020B0604020202020204" pitchFamily="34" charset="0"/>
            </a:rPr>
            <a:t> Rights document. </a:t>
          </a:r>
          <a:r>
            <a:rPr lang="en-US" sz="2400" kern="1200" dirty="0">
              <a:latin typeface="Arial" panose="020B0604020202020204" pitchFamily="34" charset="0"/>
              <a:cs typeface="Arial" panose="020B0604020202020204" pitchFamily="34" charset="0"/>
            </a:rPr>
            <a:t>	</a:t>
          </a:r>
          <a:r>
            <a:rPr lang="en-US" sz="2200" kern="1200" dirty="0">
              <a:latin typeface="Arial" panose="020B0604020202020204" pitchFamily="34" charset="0"/>
              <a:cs typeface="Arial" panose="020B0604020202020204" pitchFamily="34" charset="0"/>
            </a:rPr>
            <a:t> </a:t>
          </a:r>
        </a:p>
      </dsp:txBody>
      <dsp:txXfrm>
        <a:off x="1435590" y="1554201"/>
        <a:ext cx="9374869" cy="1242935"/>
      </dsp:txXfrm>
    </dsp:sp>
    <dsp:sp modelId="{C210FF0D-9FD8-4948-ACCC-64F75D7B57D8}">
      <dsp:nvSpPr>
        <dsp:cNvPr id="0" name=""/>
        <dsp:cNvSpPr/>
      </dsp:nvSpPr>
      <dsp:spPr>
        <a:xfrm>
          <a:off x="0" y="3107870"/>
          <a:ext cx="1081046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375988" y="338753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435590" y="3107870"/>
          <a:ext cx="937486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If an RCA is being utilized, the setting may not check any of the boxes on the form that indicate the person agrees to house rules or to have the licensee manage funds on the behalf of the person.</a:t>
          </a:r>
        </a:p>
      </dsp:txBody>
      <dsp:txXfrm>
        <a:off x="1435590" y="3107870"/>
        <a:ext cx="9374869" cy="124293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0" y="666298"/>
          <a:ext cx="10810460" cy="1346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407224" y="969192"/>
          <a:ext cx="740407" cy="74040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554855" y="666298"/>
          <a:ext cx="9255604" cy="134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72" tIns="142472" rIns="142472" bIns="14247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If there is an RCA for the individual, there must also be a Summary of Rights.</a:t>
          </a:r>
        </a:p>
      </dsp:txBody>
      <dsp:txXfrm>
        <a:off x="1554855" y="666298"/>
        <a:ext cx="9255604" cy="1346195"/>
      </dsp:txXfrm>
    </dsp:sp>
    <dsp:sp modelId="{C210FF0D-9FD8-4948-ACCC-64F75D7B57D8}">
      <dsp:nvSpPr>
        <dsp:cNvPr id="0" name=""/>
        <dsp:cNvSpPr/>
      </dsp:nvSpPr>
      <dsp:spPr>
        <a:xfrm>
          <a:off x="0" y="2338844"/>
          <a:ext cx="10810460" cy="134619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A9FB765-1405-4199-B1EA-568705E99222}">
      <dsp:nvSpPr>
        <dsp:cNvPr id="0" name=""/>
        <dsp:cNvSpPr/>
      </dsp:nvSpPr>
      <dsp:spPr>
        <a:xfrm>
          <a:off x="407224" y="2641738"/>
          <a:ext cx="740407" cy="740407"/>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31C0A08-E577-474D-9AE7-68072FBCE912}">
      <dsp:nvSpPr>
        <dsp:cNvPr id="0" name=""/>
        <dsp:cNvSpPr/>
      </dsp:nvSpPr>
      <dsp:spPr>
        <a:xfrm>
          <a:off x="1554855" y="2338844"/>
          <a:ext cx="9255604" cy="13461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472" tIns="142472" rIns="142472" bIns="14247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Arial" panose="020B0604020202020204" pitchFamily="34" charset="0"/>
              <a:cs typeface="Arial" panose="020B0604020202020204" pitchFamily="34" charset="0"/>
            </a:rPr>
            <a:t>An original copy of the Summary of Rights must be on file at the setting. The CMHSP or PIHP may also choose to retain a copy for their records.</a:t>
          </a:r>
        </a:p>
      </dsp:txBody>
      <dsp:txXfrm>
        <a:off x="1554855" y="2338844"/>
        <a:ext cx="9255604" cy="1346195"/>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39BD1B-BD46-4BD8-BAA7-ABE1773B2F34}">
      <dsp:nvSpPr>
        <dsp:cNvPr id="0" name=""/>
        <dsp:cNvSpPr/>
      </dsp:nvSpPr>
      <dsp:spPr>
        <a:xfrm>
          <a:off x="-13630" y="31333"/>
          <a:ext cx="10810460" cy="10710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00713-265D-48A4-9CF5-961694F758EA}">
      <dsp:nvSpPr>
        <dsp:cNvPr id="0" name=""/>
        <dsp:cNvSpPr/>
      </dsp:nvSpPr>
      <dsp:spPr>
        <a:xfrm>
          <a:off x="310375" y="272329"/>
          <a:ext cx="590253" cy="589100"/>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A877B3-C982-4E9B-8DFB-BD9A0B65B9CB}">
      <dsp:nvSpPr>
        <dsp:cNvPr id="0" name=""/>
        <dsp:cNvSpPr/>
      </dsp:nvSpPr>
      <dsp:spPr>
        <a:xfrm>
          <a:off x="1177065" y="31333"/>
          <a:ext cx="9647024" cy="11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900" tIns="116900" rIns="116900" bIns="1169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House rules are not permitted. If an RCA is being utilized, the setting may not check any of the boxes on the form that indicate the person agrees to house rules.  </a:t>
          </a:r>
        </a:p>
      </dsp:txBody>
      <dsp:txXfrm>
        <a:off x="1177065" y="31333"/>
        <a:ext cx="9647024" cy="1104564"/>
      </dsp:txXfrm>
    </dsp:sp>
    <dsp:sp modelId="{67AC3363-9886-4226-A791-21C4DE74A19A}">
      <dsp:nvSpPr>
        <dsp:cNvPr id="0" name=""/>
        <dsp:cNvSpPr/>
      </dsp:nvSpPr>
      <dsp:spPr>
        <a:xfrm>
          <a:off x="-13630" y="1454368"/>
          <a:ext cx="10810460" cy="152726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29AFC6-F2FD-4A58-B9DC-BE03D82900D7}">
      <dsp:nvSpPr>
        <dsp:cNvPr id="0" name=""/>
        <dsp:cNvSpPr/>
      </dsp:nvSpPr>
      <dsp:spPr>
        <a:xfrm>
          <a:off x="310375" y="1881118"/>
          <a:ext cx="590253" cy="589100"/>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87D74DD-2E27-4FC9-8D10-7370D01B39F8}">
      <dsp:nvSpPr>
        <dsp:cNvPr id="0" name=""/>
        <dsp:cNvSpPr/>
      </dsp:nvSpPr>
      <dsp:spPr>
        <a:xfrm>
          <a:off x="1224633" y="1640122"/>
          <a:ext cx="9551888" cy="11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900" tIns="116900" rIns="116900" bIns="116900" numCol="1" spcCol="1270" anchor="ctr" anchorCtr="0">
          <a:noAutofit/>
        </a:bodyPr>
        <a:lstStyle/>
        <a:p>
          <a:pPr marL="0" lvl="0" indent="0" algn="l" defTabSz="1111250">
            <a:lnSpc>
              <a:spcPct val="100000"/>
            </a:lnSpc>
            <a:spcBef>
              <a:spcPct val="0"/>
            </a:spcBef>
            <a:spcAft>
              <a:spcPct val="35000"/>
            </a:spcAft>
            <a:buNone/>
          </a:pPr>
          <a:endParaRPr lang="en-US" sz="2500" kern="1200" dirty="0"/>
        </a:p>
      </dsp:txBody>
      <dsp:txXfrm>
        <a:off x="1224633" y="1640122"/>
        <a:ext cx="9551888" cy="1104564"/>
      </dsp:txXfrm>
    </dsp:sp>
    <dsp:sp modelId="{DAB8F7D1-643E-45E0-B4A8-59A408C5CED5}">
      <dsp:nvSpPr>
        <dsp:cNvPr id="0" name=""/>
        <dsp:cNvSpPr/>
      </dsp:nvSpPr>
      <dsp:spPr>
        <a:xfrm>
          <a:off x="-13630" y="3215440"/>
          <a:ext cx="10810460" cy="1071092"/>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0932BC2-B1A1-421F-A7AE-5386E7ED9F1F}">
      <dsp:nvSpPr>
        <dsp:cNvPr id="0" name=""/>
        <dsp:cNvSpPr/>
      </dsp:nvSpPr>
      <dsp:spPr>
        <a:xfrm>
          <a:off x="310375" y="3456435"/>
          <a:ext cx="590253" cy="5891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AE5B96-4407-499D-BB63-1FAF60729873}">
      <dsp:nvSpPr>
        <dsp:cNvPr id="0" name=""/>
        <dsp:cNvSpPr/>
      </dsp:nvSpPr>
      <dsp:spPr>
        <a:xfrm>
          <a:off x="1224633" y="3215440"/>
          <a:ext cx="9551888" cy="11045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900" tIns="116900" rIns="116900" bIns="116900" numCol="1" spcCol="1270" anchor="ctr" anchorCtr="0">
          <a:noAutofit/>
        </a:bodyPr>
        <a:lstStyle/>
        <a:p>
          <a:pPr marL="0" lvl="0" indent="0" algn="l" defTabSz="889000">
            <a:lnSpc>
              <a:spcPct val="100000"/>
            </a:lnSpc>
            <a:spcBef>
              <a:spcPct val="0"/>
            </a:spcBef>
            <a:spcAft>
              <a:spcPct val="35000"/>
            </a:spcAft>
            <a:buNone/>
          </a:pPr>
          <a:r>
            <a:rPr lang="en-US" sz="2000" kern="1200" dirty="0">
              <a:latin typeface="Arial" panose="020B0604020202020204" pitchFamily="34" charset="0"/>
              <a:cs typeface="Arial" panose="020B0604020202020204" pitchFamily="34" charset="0"/>
            </a:rPr>
            <a:t>Settings cannot simply indicate that the person/guardian or others agreed to living in the home knowing restrictions were in place. This will not be found compliant by the CMHSP/PIHP or MDHHS. </a:t>
          </a:r>
        </a:p>
      </dsp:txBody>
      <dsp:txXfrm>
        <a:off x="1224633" y="3215440"/>
        <a:ext cx="9551888" cy="110456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340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have freedom to control their own schedules, activities and resources to the extent they desire. </a:t>
          </a:r>
        </a:p>
      </dsp:txBody>
      <dsp:txXfrm>
        <a:off x="58485" y="92532"/>
        <a:ext cx="6981253" cy="1081110"/>
      </dsp:txXfrm>
    </dsp:sp>
    <dsp:sp modelId="{5A2C0C12-7470-C642-B56D-3D71296BF2A0}">
      <dsp:nvSpPr>
        <dsp:cNvPr id="0" name=""/>
        <dsp:cNvSpPr/>
      </dsp:nvSpPr>
      <dsp:spPr>
        <a:xfrm>
          <a:off x="0" y="14164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If they need assistance to exercise those choices, that assistance should be provided as needed and desired by the individual. </a:t>
          </a:r>
        </a:p>
      </dsp:txBody>
      <dsp:txXfrm>
        <a:off x="58485" y="1474932"/>
        <a:ext cx="6981253" cy="1081110"/>
      </dsp:txXfrm>
    </dsp:sp>
    <dsp:sp modelId="{EA117B88-A872-D04E-B23A-652702AA74CA}">
      <dsp:nvSpPr>
        <dsp:cNvPr id="0" name=""/>
        <dsp:cNvSpPr/>
      </dsp:nvSpPr>
      <dsp:spPr>
        <a:xfrm>
          <a:off x="0" y="27988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be able to control their personal resources. </a:t>
          </a:r>
        </a:p>
      </dsp:txBody>
      <dsp:txXfrm>
        <a:off x="58485" y="2857332"/>
        <a:ext cx="6981253" cy="1081110"/>
      </dsp:txXfrm>
    </dsp:sp>
    <dsp:sp modelId="{E38C2A8D-495D-1344-8A39-C0DFDF64336A}">
      <dsp:nvSpPr>
        <dsp:cNvPr id="0" name=""/>
        <dsp:cNvSpPr/>
      </dsp:nvSpPr>
      <dsp:spPr>
        <a:xfrm>
          <a:off x="0" y="4181247"/>
          <a:ext cx="7098223"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Individuals must have the freedom to furnish and decorate their room however they choose. </a:t>
          </a:r>
        </a:p>
      </dsp:txBody>
      <dsp:txXfrm>
        <a:off x="58485" y="4239732"/>
        <a:ext cx="6981253" cy="1081110"/>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118995" y="147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Identify and address a specific, individualized health or safety-related need.</a:t>
          </a:r>
        </a:p>
      </dsp:txBody>
      <dsp:txXfrm>
        <a:off x="171997" y="67734"/>
        <a:ext cx="6550290" cy="979756"/>
      </dsp:txXfrm>
    </dsp:sp>
    <dsp:sp modelId="{5A2C0C12-7470-C642-B56D-3D71296BF2A0}">
      <dsp:nvSpPr>
        <dsp:cNvPr id="0" name=""/>
        <dsp:cNvSpPr/>
      </dsp:nvSpPr>
      <dsp:spPr>
        <a:xfrm>
          <a:off x="118995" y="12675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Demonstrate that positive interventions and supports were used before implementing the modification.</a:t>
          </a:r>
        </a:p>
      </dsp:txBody>
      <dsp:txXfrm>
        <a:off x="171997" y="1320534"/>
        <a:ext cx="6550290" cy="979756"/>
      </dsp:txXfrm>
    </dsp:sp>
    <dsp:sp modelId="{EA117B88-A872-D04E-B23A-652702AA74CA}">
      <dsp:nvSpPr>
        <dsp:cNvPr id="0" name=""/>
        <dsp:cNvSpPr/>
      </dsp:nvSpPr>
      <dsp:spPr>
        <a:xfrm>
          <a:off x="118995" y="25203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Show that less intrusive methods were tried first.</a:t>
          </a:r>
          <a:endParaRPr lang="en-US" sz="2000" kern="1200" dirty="0">
            <a:solidFill>
              <a:schemeClr val="tx1"/>
            </a:solidFill>
          </a:endParaRPr>
        </a:p>
      </dsp:txBody>
      <dsp:txXfrm>
        <a:off x="171997" y="2573334"/>
        <a:ext cx="6550290" cy="979756"/>
      </dsp:txXfrm>
    </dsp:sp>
    <dsp:sp modelId="{E38C2A8D-495D-1344-8A39-C0DFDF64336A}">
      <dsp:nvSpPr>
        <dsp:cNvPr id="0" name=""/>
        <dsp:cNvSpPr/>
      </dsp:nvSpPr>
      <dsp:spPr>
        <a:xfrm>
          <a:off x="118995" y="3773132"/>
          <a:ext cx="6656294" cy="10857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Clearly describe the condition and how it directly relates to the specified need.</a:t>
          </a:r>
        </a:p>
      </dsp:txBody>
      <dsp:txXfrm>
        <a:off x="171997" y="3826134"/>
        <a:ext cx="6550290" cy="979756"/>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528965"/>
          <a:ext cx="6118385" cy="775169"/>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Include regular data collection and review to assess the effectiveness of the modification.</a:t>
          </a:r>
        </a:p>
      </dsp:txBody>
      <dsp:txXfrm>
        <a:off x="37841" y="566806"/>
        <a:ext cx="6042703" cy="699487"/>
      </dsp:txXfrm>
    </dsp:sp>
    <dsp:sp modelId="{5A2C0C12-7470-C642-B56D-3D71296BF2A0}">
      <dsp:nvSpPr>
        <dsp:cNvPr id="0" name=""/>
        <dsp:cNvSpPr/>
      </dsp:nvSpPr>
      <dsp:spPr>
        <a:xfrm>
          <a:off x="0" y="1400412"/>
          <a:ext cx="6118385" cy="996562"/>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 established time limits for periodic reviews to determine if the modification remains necessary.</a:t>
          </a:r>
        </a:p>
      </dsp:txBody>
      <dsp:txXfrm>
        <a:off x="48648" y="1449060"/>
        <a:ext cx="6021089" cy="899266"/>
      </dsp:txXfrm>
    </dsp:sp>
    <dsp:sp modelId="{EA117B88-A872-D04E-B23A-652702AA74CA}">
      <dsp:nvSpPr>
        <dsp:cNvPr id="0" name=""/>
        <dsp:cNvSpPr/>
      </dsp:nvSpPr>
      <dsp:spPr>
        <a:xfrm>
          <a:off x="0" y="2508703"/>
          <a:ext cx="6118385" cy="1159777"/>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Include a fade plan that identifies the steps the person can follow to reduce or eliminate the restriction. Fade plans must follow the restriction through to full removal.</a:t>
          </a:r>
        </a:p>
      </dsp:txBody>
      <dsp:txXfrm>
        <a:off x="56616" y="2565319"/>
        <a:ext cx="6005153" cy="1046545"/>
      </dsp:txXfrm>
    </dsp:sp>
    <dsp:sp modelId="{E38C2A8D-495D-1344-8A39-C0DFDF64336A}">
      <dsp:nvSpPr>
        <dsp:cNvPr id="0" name=""/>
        <dsp:cNvSpPr/>
      </dsp:nvSpPr>
      <dsp:spPr>
        <a:xfrm>
          <a:off x="0" y="3792489"/>
          <a:ext cx="6118385" cy="637031"/>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Obtain informed consent from the individual.</a:t>
          </a:r>
        </a:p>
      </dsp:txBody>
      <dsp:txXfrm>
        <a:off x="31097" y="3823586"/>
        <a:ext cx="6056191" cy="574837"/>
      </dsp:txXfrm>
    </dsp:sp>
    <dsp:sp modelId="{60470E6A-E369-454D-ABC2-AE058F40AE45}">
      <dsp:nvSpPr>
        <dsp:cNvPr id="0" name=""/>
        <dsp:cNvSpPr/>
      </dsp:nvSpPr>
      <dsp:spPr>
        <a:xfrm>
          <a:off x="0" y="4515500"/>
          <a:ext cx="6118385" cy="855776"/>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Ensure that interventions and supports will not cause harm.</a:t>
          </a:r>
        </a:p>
      </dsp:txBody>
      <dsp:txXfrm>
        <a:off x="41776" y="4557276"/>
        <a:ext cx="6034833" cy="772224"/>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257387"/>
          <a:ext cx="6689740" cy="164736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 presence of a restriction or modification in the IPOS does not impact whether a BTP is required, nor does the existence of a BTP relieve the case manager / supports coordinator of developing HCBS compliant restrictions in the individual’s IPOS.</a:t>
          </a:r>
        </a:p>
      </dsp:txBody>
      <dsp:txXfrm>
        <a:off x="80417" y="337804"/>
        <a:ext cx="6528906" cy="1486526"/>
      </dsp:txXfrm>
    </dsp:sp>
    <dsp:sp modelId="{5A2C0C12-7470-C642-B56D-3D71296BF2A0}">
      <dsp:nvSpPr>
        <dsp:cNvPr id="0" name=""/>
        <dsp:cNvSpPr/>
      </dsp:nvSpPr>
      <dsp:spPr>
        <a:xfrm>
          <a:off x="0" y="2089067"/>
          <a:ext cx="6689740" cy="960756"/>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Any restriction on an individual requires HCBS compliant modification in the person’s IPOS. These restrictions </a:t>
          </a:r>
          <a:r>
            <a:rPr lang="en-US" sz="2000" strike="noStrike" kern="1200" dirty="0">
              <a:solidFill>
                <a:schemeClr val="tx1"/>
              </a:solidFill>
              <a:latin typeface="Arial" panose="020B0604020202020204" pitchFamily="34" charset="0"/>
              <a:cs typeface="Arial" panose="020B0604020202020204" pitchFamily="34" charset="0"/>
            </a:rPr>
            <a:t>can only </a:t>
          </a:r>
          <a:r>
            <a:rPr lang="en-US" sz="2000" kern="1200" dirty="0">
              <a:solidFill>
                <a:schemeClr val="tx1"/>
              </a:solidFill>
              <a:latin typeface="Arial" panose="020B0604020202020204" pitchFamily="34" charset="0"/>
              <a:cs typeface="Arial" panose="020B0604020202020204" pitchFamily="34" charset="0"/>
            </a:rPr>
            <a:t>be based upon documented health or safety needs. </a:t>
          </a:r>
        </a:p>
      </dsp:txBody>
      <dsp:txXfrm>
        <a:off x="46900" y="2135967"/>
        <a:ext cx="6595940" cy="866956"/>
      </dsp:txXfrm>
    </dsp:sp>
    <dsp:sp modelId="{EA117B88-A872-D04E-B23A-652702AA74CA}">
      <dsp:nvSpPr>
        <dsp:cNvPr id="0" name=""/>
        <dsp:cNvSpPr/>
      </dsp:nvSpPr>
      <dsp:spPr>
        <a:xfrm>
          <a:off x="0" y="3234143"/>
          <a:ext cx="6689740" cy="1123334"/>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No restriction can be placed on a person unless there is an HCBS compliant modification in the plan.</a:t>
          </a:r>
        </a:p>
      </dsp:txBody>
      <dsp:txXfrm>
        <a:off x="54837" y="3288980"/>
        <a:ext cx="6580066" cy="1013660"/>
      </dsp:txXfrm>
    </dsp:sp>
    <dsp:sp modelId="{E38C2A8D-495D-1344-8A39-C0DFDF64336A}">
      <dsp:nvSpPr>
        <dsp:cNvPr id="0" name=""/>
        <dsp:cNvSpPr/>
      </dsp:nvSpPr>
      <dsp:spPr>
        <a:xfrm>
          <a:off x="0" y="4541798"/>
          <a:ext cx="6689740" cy="1260955"/>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Setting-wide restrictions cannot be imposed without meeting the requirements and documenting the need for imposing the restriction for every individual living in the setting.</a:t>
          </a:r>
        </a:p>
      </dsp:txBody>
      <dsp:txXfrm>
        <a:off x="61555" y="4603353"/>
        <a:ext cx="6566630" cy="113784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1488859"/>
          <a:ext cx="6689740" cy="119808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If a restriction is in the IPOS, ensure staff are trained prior to implementation.</a:t>
          </a:r>
        </a:p>
      </dsp:txBody>
      <dsp:txXfrm>
        <a:off x="58485" y="1547344"/>
        <a:ext cx="6572770" cy="1081110"/>
      </dsp:txXfrm>
    </dsp:sp>
    <dsp:sp modelId="{5A2C0C12-7470-C642-B56D-3D71296BF2A0}">
      <dsp:nvSpPr>
        <dsp:cNvPr id="0" name=""/>
        <dsp:cNvSpPr/>
      </dsp:nvSpPr>
      <dsp:spPr>
        <a:xfrm>
          <a:off x="0" y="2871259"/>
          <a:ext cx="6689740" cy="698732"/>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Provide support and assistance to individuals to understand the restriction.</a:t>
          </a:r>
        </a:p>
      </dsp:txBody>
      <dsp:txXfrm>
        <a:off x="34109" y="2905368"/>
        <a:ext cx="6621522" cy="630514"/>
      </dsp:txXfrm>
    </dsp:sp>
    <dsp:sp modelId="{EA117B88-A872-D04E-B23A-652702AA74CA}">
      <dsp:nvSpPr>
        <dsp:cNvPr id="0" name=""/>
        <dsp:cNvSpPr/>
      </dsp:nvSpPr>
      <dsp:spPr>
        <a:xfrm>
          <a:off x="0" y="3754311"/>
          <a:ext cx="6689740" cy="81697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Don’t implement any restriction that is not addressed in the IPOS.</a:t>
          </a:r>
        </a:p>
      </dsp:txBody>
      <dsp:txXfrm>
        <a:off x="39881" y="3794192"/>
        <a:ext cx="6609978" cy="737208"/>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A539E8-8F49-234C-912F-952FC66EC557}">
      <dsp:nvSpPr>
        <dsp:cNvPr id="0" name=""/>
        <dsp:cNvSpPr/>
      </dsp:nvSpPr>
      <dsp:spPr>
        <a:xfrm>
          <a:off x="0" y="264736"/>
          <a:ext cx="2957512" cy="2828373"/>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3">
          <a:scrgbClr r="0" g="0" b="0"/>
        </a:fillRef>
        <a:effectRef idx="2">
          <a:scrgbClr r="0" g="0" b="0"/>
        </a:effectRef>
        <a:fontRef idx="minor">
          <a:schemeClr val="lt1"/>
        </a:fontRef>
      </dsp:style>
    </dsp:sp>
    <dsp:sp modelId="{AACC7E4E-CD64-BC40-9AF8-2D44B0F2536B}">
      <dsp:nvSpPr>
        <dsp:cNvPr id="0" name=""/>
        <dsp:cNvSpPr/>
      </dsp:nvSpPr>
      <dsp:spPr>
        <a:xfrm>
          <a:off x="328612" y="576918"/>
          <a:ext cx="2957512" cy="2828373"/>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Contact the CM or SC who is responsible for the IPOS immediately to address this issue and bring the IPOS into compliance. </a:t>
          </a:r>
        </a:p>
      </dsp:txBody>
      <dsp:txXfrm>
        <a:off x="411452" y="659758"/>
        <a:ext cx="2791832" cy="2662693"/>
      </dsp:txXfrm>
    </dsp:sp>
    <dsp:sp modelId="{FFA0C03C-5C8C-6F49-B3C9-0887A454A832}">
      <dsp:nvSpPr>
        <dsp:cNvPr id="0" name=""/>
        <dsp:cNvSpPr/>
      </dsp:nvSpPr>
      <dsp:spPr>
        <a:xfrm>
          <a:off x="3614737" y="264736"/>
          <a:ext cx="2957512" cy="3509682"/>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3">
          <a:scrgbClr r="0" g="0" b="0"/>
        </a:fillRef>
        <a:effectRef idx="2">
          <a:scrgbClr r="0" g="0" b="0"/>
        </a:effectRef>
        <a:fontRef idx="minor">
          <a:schemeClr val="lt1"/>
        </a:fontRef>
      </dsp:style>
    </dsp:sp>
    <dsp:sp modelId="{77D3EE99-2A95-3244-A36F-496E0BD96665}">
      <dsp:nvSpPr>
        <dsp:cNvPr id="0" name=""/>
        <dsp:cNvSpPr/>
      </dsp:nvSpPr>
      <dsp:spPr>
        <a:xfrm>
          <a:off x="3943350" y="576918"/>
          <a:ext cx="2957512" cy="3509682"/>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Reach out to the CMHSP/PIHP HCBS lead if you are asked to implement a restriction against a person's rights improperly. Reach out to MDHHS if other options are not effective.</a:t>
          </a:r>
        </a:p>
      </dsp:txBody>
      <dsp:txXfrm>
        <a:off x="4029973" y="663541"/>
        <a:ext cx="2784266" cy="3336436"/>
      </dsp:txXfrm>
    </dsp:sp>
    <dsp:sp modelId="{7097D3BC-89F2-B144-8D73-1D23C102653A}">
      <dsp:nvSpPr>
        <dsp:cNvPr id="0" name=""/>
        <dsp:cNvSpPr/>
      </dsp:nvSpPr>
      <dsp:spPr>
        <a:xfrm>
          <a:off x="7229475" y="264736"/>
          <a:ext cx="2957512" cy="2460638"/>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3">
          <a:scrgbClr r="0" g="0" b="0"/>
        </a:fillRef>
        <a:effectRef idx="2">
          <a:scrgbClr r="0" g="0" b="0"/>
        </a:effectRef>
        <a:fontRef idx="minor">
          <a:schemeClr val="lt1"/>
        </a:fontRef>
      </dsp:style>
    </dsp:sp>
    <dsp:sp modelId="{5C7BEF6D-E097-AB4F-8AED-B75A5B7E2B9B}">
      <dsp:nvSpPr>
        <dsp:cNvPr id="0" name=""/>
        <dsp:cNvSpPr/>
      </dsp:nvSpPr>
      <dsp:spPr>
        <a:xfrm>
          <a:off x="7558087" y="576918"/>
          <a:ext cx="2957512" cy="2460638"/>
        </a:xfrm>
        <a:prstGeom prst="roundRect">
          <a:avLst>
            <a:gd name="adj" fmla="val 10000"/>
          </a:avLst>
        </a:prstGeom>
        <a:solidFill>
          <a:schemeClr val="lt1">
            <a:alpha val="9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Arial" panose="020B0604020202020204" pitchFamily="34" charset="0"/>
              <a:cs typeface="Arial" panose="020B0604020202020204" pitchFamily="34" charset="0"/>
            </a:rPr>
            <a:t>Funding for services can be denied if the setting implements noncompliant restrictions against a person.</a:t>
          </a:r>
        </a:p>
      </dsp:txBody>
      <dsp:txXfrm>
        <a:off x="7630157" y="648988"/>
        <a:ext cx="2813372" cy="2316498"/>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C86C89-7975-42CD-93DE-A3CAB115D9C6}">
      <dsp:nvSpPr>
        <dsp:cNvPr id="0" name=""/>
        <dsp:cNvSpPr/>
      </dsp:nvSpPr>
      <dsp:spPr>
        <a:xfrm>
          <a:off x="0" y="531"/>
          <a:ext cx="1051560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2E7E7479-09CE-4900-BBE6-4444BFCA7F7D}">
      <dsp:nvSpPr>
        <dsp:cNvPr id="0" name=""/>
        <dsp:cNvSpPr/>
      </dsp:nvSpPr>
      <dsp:spPr>
        <a:xfrm>
          <a:off x="375988" y="28019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solidFill>
            <a:srgbClr val="0F406B"/>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D374262-88F2-43F6-88FE-7D1E9E2EDA5B}">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Individuals must be afforded privacy. </a:t>
          </a:r>
        </a:p>
      </dsp:txBody>
      <dsp:txXfrm>
        <a:off x="1435590" y="531"/>
        <a:ext cx="9080009" cy="1242935"/>
      </dsp:txXfrm>
    </dsp:sp>
    <dsp:sp modelId="{3C3229C5-7179-4E8F-94DC-B224812B90B7}">
      <dsp:nvSpPr>
        <dsp:cNvPr id="0" name=""/>
        <dsp:cNvSpPr/>
      </dsp:nvSpPr>
      <dsp:spPr>
        <a:xfrm>
          <a:off x="0" y="1554201"/>
          <a:ext cx="1051560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46E74084-0944-4F1A-B80C-C772D1BDA9CE}">
      <dsp:nvSpPr>
        <dsp:cNvPr id="0" name=""/>
        <dsp:cNvSpPr/>
      </dsp:nvSpPr>
      <dsp:spPr>
        <a:xfrm>
          <a:off x="375988" y="183386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B380E0-B480-4563-85F8-3FC213EDC6D4}">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90000"/>
            </a:lnSpc>
            <a:spcBef>
              <a:spcPct val="0"/>
            </a:spcBef>
            <a:spcAft>
              <a:spcPct val="35000"/>
            </a:spcAft>
            <a:buNone/>
          </a:pPr>
          <a:r>
            <a:rPr lang="en-US" sz="2800" kern="1200" dirty="0">
              <a:solidFill>
                <a:schemeClr val="tx1"/>
              </a:solidFill>
              <a:latin typeface="Arial" panose="020B0604020202020204" pitchFamily="34" charset="0"/>
              <a:cs typeface="Arial" panose="020B0604020202020204" pitchFamily="34" charset="0"/>
            </a:rPr>
            <a:t>This includes physical privacy as well as keeping the individual’s confidential information private.</a:t>
          </a:r>
        </a:p>
      </dsp:txBody>
      <dsp:txXfrm>
        <a:off x="1435590" y="1554201"/>
        <a:ext cx="9080009" cy="1242935"/>
      </dsp:txXfrm>
    </dsp:sp>
    <dsp:sp modelId="{36B4C611-9C17-4208-894E-A3C827815652}">
      <dsp:nvSpPr>
        <dsp:cNvPr id="0" name=""/>
        <dsp:cNvSpPr/>
      </dsp:nvSpPr>
      <dsp:spPr>
        <a:xfrm>
          <a:off x="0" y="3107870"/>
          <a:ext cx="10515600" cy="1242935"/>
        </a:xfrm>
        <a:prstGeom prst="roundRect">
          <a:avLst>
            <a:gd name="adj" fmla="val 10000"/>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a:noFill/>
        </a:ln>
        <a:effectLst/>
      </dsp:spPr>
      <dsp:style>
        <a:lnRef idx="0">
          <a:scrgbClr r="0" g="0" b="0"/>
        </a:lnRef>
        <a:fillRef idx="1">
          <a:scrgbClr r="0" g="0" b="0"/>
        </a:fillRef>
        <a:effectRef idx="0">
          <a:scrgbClr r="0" g="0" b="0"/>
        </a:effectRef>
        <a:fontRef idx="minor"/>
      </dsp:style>
    </dsp:sp>
    <dsp:sp modelId="{9C533CB5-2C15-47FB-BA63-772F8094170E}">
      <dsp:nvSpPr>
        <dsp:cNvPr id="0" name=""/>
        <dsp:cNvSpPr/>
      </dsp:nvSpPr>
      <dsp:spPr>
        <a:xfrm>
          <a:off x="375988" y="3387531"/>
          <a:ext cx="683614" cy="683614"/>
        </a:xfrm>
        <a:prstGeom prst="rect">
          <a:avLst/>
        </a:prstGeom>
        <a:blipFill rotWithShape="1">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792A840-8802-4CD3-9E0C-D64F9834573B}">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244600">
            <a:lnSpc>
              <a:spcPct val="90000"/>
            </a:lnSpc>
            <a:spcBef>
              <a:spcPct val="0"/>
            </a:spcBef>
            <a:spcAft>
              <a:spcPct val="35000"/>
            </a:spcAft>
            <a:buNone/>
          </a:pPr>
          <a:r>
            <a:rPr lang="en-US" sz="2800" kern="1200" dirty="0">
              <a:latin typeface="Arial" panose="020B0604020202020204" pitchFamily="34" charset="0"/>
              <a:cs typeface="Arial" panose="020B0604020202020204" pitchFamily="34" charset="0"/>
            </a:rPr>
            <a:t>Protected health information and other confidential personal information must be stored in a locked area.</a:t>
          </a:r>
        </a:p>
      </dsp:txBody>
      <dsp:txXfrm>
        <a:off x="1435590" y="3107870"/>
        <a:ext cx="9080009" cy="1242935"/>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341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A setting’s exit doors must be lockable from the inside and equipped with positive-latching, non-locking- against-egress hardware. </a:t>
          </a:r>
          <a:endParaRPr lang="en-US" sz="2000" kern="1200" dirty="0">
            <a:solidFill>
              <a:schemeClr val="tx1"/>
            </a:solidFill>
            <a:latin typeface="Arial" panose="020B0604020202020204" pitchFamily="34" charset="0"/>
            <a:cs typeface="Arial" panose="020B0604020202020204" pitchFamily="34" charset="0"/>
          </a:endParaRPr>
        </a:p>
      </dsp:txBody>
      <dsp:txXfrm>
        <a:off x="52089" y="86239"/>
        <a:ext cx="6585562" cy="962862"/>
      </dsp:txXfrm>
    </dsp:sp>
    <dsp:sp modelId="{5A2C0C12-7470-C642-B56D-3D71296BF2A0}">
      <dsp:nvSpPr>
        <dsp:cNvPr id="0" name=""/>
        <dsp:cNvSpPr/>
      </dsp:nvSpPr>
      <dsp:spPr>
        <a:xfrm>
          <a:off x="0" y="12653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An individual’s bedroom and bathroom doors must be able to be locked as desired by the individual.</a:t>
          </a:r>
          <a:endParaRPr lang="en-US" sz="2000" kern="1200" dirty="0">
            <a:solidFill>
              <a:schemeClr val="tx1"/>
            </a:solidFill>
            <a:latin typeface="Arial" panose="020B0604020202020204" pitchFamily="34" charset="0"/>
            <a:cs typeface="Arial" panose="020B0604020202020204" pitchFamily="34" charset="0"/>
          </a:endParaRPr>
        </a:p>
      </dsp:txBody>
      <dsp:txXfrm>
        <a:off x="52089" y="1317439"/>
        <a:ext cx="6585562" cy="962862"/>
      </dsp:txXfrm>
    </dsp:sp>
    <dsp:sp modelId="{EA117B88-A872-D04E-B23A-652702AA74CA}">
      <dsp:nvSpPr>
        <dsp:cNvPr id="0" name=""/>
        <dsp:cNvSpPr/>
      </dsp:nvSpPr>
      <dsp:spPr>
        <a:xfrm>
          <a:off x="0" y="24965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The bedroom door must have a uniquely keyed lock or keypad code that the individual is able to utilize.</a:t>
          </a:r>
        </a:p>
      </dsp:txBody>
      <dsp:txXfrm>
        <a:off x="52089" y="2548639"/>
        <a:ext cx="6585562" cy="962862"/>
      </dsp:txXfrm>
    </dsp:sp>
    <dsp:sp modelId="{E38C2A8D-495D-1344-8A39-C0DFDF64336A}">
      <dsp:nvSpPr>
        <dsp:cNvPr id="0" name=""/>
        <dsp:cNvSpPr/>
      </dsp:nvSpPr>
      <dsp:spPr>
        <a:xfrm>
          <a:off x="0" y="37277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The bathroom can utilize a pop-type lock, and individuals must be able to lock the bathroom door from inside.</a:t>
          </a:r>
          <a:endParaRPr lang="en-US" sz="2000" kern="1200" dirty="0">
            <a:solidFill>
              <a:schemeClr val="tx1"/>
            </a:solidFill>
            <a:latin typeface="Arial" panose="020B0604020202020204" pitchFamily="34" charset="0"/>
            <a:cs typeface="Arial" panose="020B0604020202020204" pitchFamily="34" charset="0"/>
          </a:endParaRPr>
        </a:p>
      </dsp:txBody>
      <dsp:txXfrm>
        <a:off x="52089" y="3779839"/>
        <a:ext cx="6585562" cy="962862"/>
      </dsp:txXfrm>
    </dsp:sp>
    <dsp:sp modelId="{8748A648-F369-9543-9036-BC61AC90E656}">
      <dsp:nvSpPr>
        <dsp:cNvPr id="0" name=""/>
        <dsp:cNvSpPr/>
      </dsp:nvSpPr>
      <dsp:spPr>
        <a:xfrm>
          <a:off x="0" y="4958950"/>
          <a:ext cx="6689740" cy="106704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Only appropriate staff should have access to an individual’s bedroom door key. </a:t>
          </a:r>
        </a:p>
      </dsp:txBody>
      <dsp:txXfrm>
        <a:off x="52089" y="5011039"/>
        <a:ext cx="6585562" cy="962862"/>
      </dsp:txXfrm>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315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effectLst/>
              <a:latin typeface="Arial" panose="020B0604020202020204" pitchFamily="34" charset="0"/>
              <a:cs typeface="Arial" panose="020B0604020202020204" pitchFamily="34" charset="0"/>
            </a:rPr>
            <a:t>Individuals must be allowed to have visitors of their choosing at any time. </a:t>
          </a:r>
          <a:endParaRPr lang="en-US" sz="2000" kern="1200" dirty="0">
            <a:solidFill>
              <a:schemeClr val="tx1"/>
            </a:solidFill>
            <a:latin typeface="Arial" panose="020B0604020202020204" pitchFamily="34" charset="0"/>
            <a:cs typeface="Arial" panose="020B0604020202020204" pitchFamily="34" charset="0"/>
          </a:endParaRPr>
        </a:p>
      </dsp:txBody>
      <dsp:txXfrm>
        <a:off x="59399" y="375069"/>
        <a:ext cx="6570942" cy="1098002"/>
      </dsp:txXfrm>
    </dsp:sp>
    <dsp:sp modelId="{5A2C0C12-7470-C642-B56D-3D71296BF2A0}">
      <dsp:nvSpPr>
        <dsp:cNvPr id="0" name=""/>
        <dsp:cNvSpPr/>
      </dsp:nvSpPr>
      <dsp:spPr>
        <a:xfrm>
          <a:off x="0" y="1719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cannot set visiting hours and cannot impose specific times of the day when visitors are or are not allowed.</a:t>
          </a:r>
        </a:p>
      </dsp:txBody>
      <dsp:txXfrm>
        <a:off x="59399" y="1779069"/>
        <a:ext cx="6570942" cy="1098002"/>
      </dsp:txXfrm>
    </dsp:sp>
    <dsp:sp modelId="{EA117B88-A872-D04E-B23A-652702AA74CA}">
      <dsp:nvSpPr>
        <dsp:cNvPr id="0" name=""/>
        <dsp:cNvSpPr/>
      </dsp:nvSpPr>
      <dsp:spPr>
        <a:xfrm>
          <a:off x="0" y="3123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cannot require searches of visitors or require specific permission to have visitors.</a:t>
          </a:r>
        </a:p>
      </dsp:txBody>
      <dsp:txXfrm>
        <a:off x="59399" y="3183069"/>
        <a:ext cx="6570942" cy="1098002"/>
      </dsp:txXfrm>
    </dsp:sp>
    <dsp:sp modelId="{E38C2A8D-495D-1344-8A39-C0DFDF64336A}">
      <dsp:nvSpPr>
        <dsp:cNvPr id="0" name=""/>
        <dsp:cNvSpPr/>
      </dsp:nvSpPr>
      <dsp:spPr>
        <a:xfrm>
          <a:off x="0" y="4527670"/>
          <a:ext cx="6689740" cy="12168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Settings may not require visitors to sign in or check any items when they arrive.</a:t>
          </a:r>
        </a:p>
      </dsp:txBody>
      <dsp:txXfrm>
        <a:off x="59399" y="4587069"/>
        <a:ext cx="6570942" cy="1098002"/>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5A85FF-4E19-A242-9191-0ACEB33361E4}">
      <dsp:nvSpPr>
        <dsp:cNvPr id="0" name=""/>
        <dsp:cNvSpPr/>
      </dsp:nvSpPr>
      <dsp:spPr>
        <a:xfrm>
          <a:off x="0" y="1567570"/>
          <a:ext cx="6689740" cy="13689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Families and friends may visit residents setting-wide, including their bedrooms.</a:t>
          </a:r>
        </a:p>
      </dsp:txBody>
      <dsp:txXfrm>
        <a:off x="66824" y="1634394"/>
        <a:ext cx="6556092" cy="1235252"/>
      </dsp:txXfrm>
    </dsp:sp>
    <dsp:sp modelId="{5A2C0C12-7470-C642-B56D-3D71296BF2A0}">
      <dsp:nvSpPr>
        <dsp:cNvPr id="0" name=""/>
        <dsp:cNvSpPr/>
      </dsp:nvSpPr>
      <dsp:spPr>
        <a:xfrm>
          <a:off x="0" y="3123670"/>
          <a:ext cx="6689740" cy="1368900"/>
        </a:xfrm>
        <a:prstGeom prst="roundRect">
          <a:avLst/>
        </a:prstGeom>
        <a:gradFill flip="none" rotWithShape="0">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tx1"/>
              </a:solidFill>
              <a:latin typeface="Arial" panose="020B0604020202020204" pitchFamily="34" charset="0"/>
              <a:cs typeface="Arial" panose="020B0604020202020204" pitchFamily="34" charset="0"/>
            </a:rPr>
            <a:t>Restrictions to an individual’s freedoms, including access to visitors, can only be enacted based upon a documented health and/or safety need and must be fully compliant with the HCBS rule through the IPOS.   </a:t>
          </a:r>
        </a:p>
      </dsp:txBody>
      <dsp:txXfrm>
        <a:off x="66824" y="3190494"/>
        <a:ext cx="6556092" cy="1235252"/>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F6555ECF-18A1-4AE7-AC77-2F5F17B5A732}" type="datetimeFigureOut">
              <a:rPr lang="en-US" smtClean="0"/>
              <a:t>9/14/2026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FFC3D549-364A-49C7-83E0-F5697439068A}" type="slidenum">
              <a:rPr lang="en-US" smtClean="0"/>
              <a:t>‹#›</a:t>
            </a:fld>
            <a:endParaRPr lang="en-US"/>
          </a:p>
        </p:txBody>
      </p:sp>
    </p:spTree>
    <p:extLst>
      <p:ext uri="{BB962C8B-B14F-4D97-AF65-F5344CB8AC3E}">
        <p14:creationId xmlns:p14="http://schemas.microsoft.com/office/powerpoint/2010/main" val="3101622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Calibri"/>
                <a:cs typeface="Arial" panose="020B0604020202020204" pitchFamily="34" charset="0"/>
              </a:rPr>
              <a:t>Welcome to the Michigan Department of Health and Human Services Home and Community-Based Services Provider Training. </a:t>
            </a:r>
            <a:r>
              <a:rPr lang="en-US" sz="1200" dirty="0">
                <a:latin typeface="Arial" panose="020B0604020202020204" pitchFamily="34" charset="0"/>
                <a:ea typeface="Calibri"/>
                <a:cs typeface="Arial" panose="020B0604020202020204" pitchFamily="34" charset="0"/>
              </a:rPr>
              <a:t>This Training</a:t>
            </a:r>
            <a:r>
              <a:rPr lang="en-US" sz="1200" dirty="0">
                <a:effectLst/>
                <a:latin typeface="Arial" panose="020B0604020202020204" pitchFamily="34" charset="0"/>
                <a:ea typeface="Calibri"/>
                <a:cs typeface="Arial" panose="020B0604020202020204" pitchFamily="34" charset="0"/>
              </a:rPr>
              <a:t> is narrated and designed to be a </a:t>
            </a:r>
            <a:r>
              <a:rPr lang="en-US" sz="1200" dirty="0">
                <a:latin typeface="Arial" panose="020B0604020202020204" pitchFamily="34" charset="0"/>
                <a:ea typeface="Calibri"/>
                <a:cs typeface="Arial" panose="020B0604020202020204" pitchFamily="34" charset="0"/>
              </a:rPr>
              <a:t>self-administered</a:t>
            </a:r>
            <a:r>
              <a:rPr lang="en-US" sz="1200" dirty="0">
                <a:effectLst/>
                <a:latin typeface="Arial" panose="020B0604020202020204" pitchFamily="34" charset="0"/>
                <a:ea typeface="Calibri"/>
                <a:cs typeface="Arial" panose="020B0604020202020204" pitchFamily="34" charset="0"/>
              </a:rPr>
              <a:t> training program that covers background information and key requirements associated with the Center for Medicare and Medicaid Services’ </a:t>
            </a:r>
            <a:r>
              <a:rPr lang="en-US" sz="1200" dirty="0">
                <a:latin typeface="Arial" panose="020B0604020202020204" pitchFamily="34" charset="0"/>
                <a:ea typeface="Calibri"/>
                <a:cs typeface="Arial" panose="020B0604020202020204" pitchFamily="34" charset="0"/>
              </a:rPr>
              <a:t>Final</a:t>
            </a:r>
            <a:r>
              <a:rPr lang="en-US" sz="1200" dirty="0">
                <a:solidFill>
                  <a:srgbClr val="000000"/>
                </a:solidFill>
                <a:effectLst/>
                <a:latin typeface="Arial" panose="020B0604020202020204" pitchFamily="34" charset="0"/>
                <a:ea typeface="Calibri"/>
                <a:cs typeface="Arial" panose="020B0604020202020204" pitchFamily="34" charset="0"/>
              </a:rPr>
              <a:t> Rule for Home and Community-Based Services.</a:t>
            </a:r>
            <a:r>
              <a:rPr lang="en-US" sz="1200" dirty="0">
                <a:solidFill>
                  <a:srgbClr val="000000"/>
                </a:solidFill>
                <a:latin typeface="Arial" panose="020B0604020202020204" pitchFamily="34" charset="0"/>
                <a:ea typeface="Calibri"/>
                <a:cs typeface="Arial" panose="020B0604020202020204" pitchFamily="34" charset="0"/>
              </a:rPr>
              <a:t>  </a:t>
            </a:r>
            <a:r>
              <a:rPr lang="en-US" sz="1200" dirty="0">
                <a:solidFill>
                  <a:srgbClr val="000000"/>
                </a:solidFill>
                <a:effectLst/>
                <a:latin typeface="Arial" panose="020B0604020202020204" pitchFamily="34" charset="0"/>
                <a:ea typeface="Calibri"/>
                <a:cs typeface="Arial" panose="020B0604020202020204" pitchFamily="34" charset="0"/>
              </a:rPr>
              <a:t>The training is intended to meet CMS’ requirement that providers are trained in the provision of Home and Community-Based services. </a:t>
            </a:r>
            <a:r>
              <a:rPr lang="en-US" sz="1200" dirty="0">
                <a:latin typeface="Arial" panose="020B0604020202020204" pitchFamily="34" charset="0"/>
                <a:cs typeface="Arial" panose="020B0604020202020204" pitchFamily="34" charset="0"/>
              </a:rPr>
              <a:t>Let’s move on to identifying the learning objectives for this training and get into the essence of HCBS and the rules governing HCBS.</a:t>
            </a:r>
            <a:endParaRPr lang="en-US" dirty="0"/>
          </a:p>
        </p:txBody>
      </p:sp>
      <p:sp>
        <p:nvSpPr>
          <p:cNvPr id="4" name="Slide Number Placeholder 3"/>
          <p:cNvSpPr>
            <a:spLocks noGrp="1"/>
          </p:cNvSpPr>
          <p:nvPr>
            <p:ph type="sldNum" sz="quarter" idx="5"/>
          </p:nvPr>
        </p:nvSpPr>
        <p:spPr/>
        <p:txBody>
          <a:bodyPr/>
          <a:lstStyle/>
          <a:p>
            <a:fld id="{D7B1E987-5E07-874D-B780-BF99F3E73915}" type="slidenum">
              <a:rPr lang="en-US" smtClean="0"/>
              <a:t>1</a:t>
            </a:fld>
            <a:endParaRPr lang="en-US" dirty="0"/>
          </a:p>
        </p:txBody>
      </p:sp>
    </p:spTree>
    <p:extLst>
      <p:ext uri="{BB962C8B-B14F-4D97-AF65-F5344CB8AC3E}">
        <p14:creationId xmlns:p14="http://schemas.microsoft.com/office/powerpoint/2010/main" val="3028718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4916">
              <a:defRPr/>
            </a:pPr>
            <a:r>
              <a:rPr lang="en-US" sz="1200" dirty="0">
                <a:effectLst/>
                <a:latin typeface="Arial" panose="020B0604020202020204" pitchFamily="34" charset="0"/>
                <a:ea typeface="Calibri"/>
                <a:cs typeface="Arial" panose="020B0604020202020204" pitchFamily="34" charset="0"/>
              </a:rPr>
              <a:t>Here you see the learning objectives for this training.  The training will focus on the intent of the </a:t>
            </a:r>
            <a:r>
              <a:rPr lang="en-US" sz="1200" dirty="0">
                <a:latin typeface="Arial" panose="020B0604020202020204" pitchFamily="34" charset="0"/>
                <a:ea typeface="Calibri"/>
                <a:cs typeface="Arial" panose="020B0604020202020204" pitchFamily="34" charset="0"/>
              </a:rPr>
              <a:t>HCBS Final Rule Set and the role the person-centered planning process plays in complying with the Rules. The training will provide participants with information about the roles and responsibilities providers</a:t>
            </a:r>
            <a:r>
              <a:rPr lang="en-US" sz="1200" dirty="0">
                <a:effectLst/>
                <a:latin typeface="Arial" panose="020B0604020202020204" pitchFamily="34" charset="0"/>
                <a:ea typeface="Calibri"/>
                <a:cs typeface="Arial" panose="020B0604020202020204" pitchFamily="34" charset="0"/>
              </a:rPr>
              <a:t>, case managers, supports coordinators, Community Mental Health Service Programs (CMHSPs), Pre-paid Inpatient Health Plans (PIHPs) and MDHHS have in assuring compliance with the </a:t>
            </a:r>
            <a:r>
              <a:rPr lang="en-US" sz="1200" dirty="0">
                <a:latin typeface="Arial" panose="020B0604020202020204" pitchFamily="34" charset="0"/>
                <a:ea typeface="Calibri"/>
                <a:cs typeface="Arial" panose="020B0604020202020204" pitchFamily="34" charset="0"/>
              </a:rPr>
              <a:t>HCBS</a:t>
            </a:r>
            <a:r>
              <a:rPr lang="en-US" sz="1200" dirty="0">
                <a:effectLst/>
                <a:latin typeface="Arial" panose="020B0604020202020204" pitchFamily="34" charset="0"/>
                <a:ea typeface="Calibri"/>
                <a:cs typeface="Arial" panose="020B0604020202020204" pitchFamily="34" charset="0"/>
              </a:rPr>
              <a:t> Final Rule Set</a:t>
            </a:r>
            <a:r>
              <a:rPr lang="en-US" sz="1200" dirty="0">
                <a:latin typeface="Arial" panose="020B0604020202020204" pitchFamily="34" charset="0"/>
                <a:ea typeface="Calibri"/>
                <a:cs typeface="Arial" panose="020B0604020202020204" pitchFamily="34" charset="0"/>
              </a:rPr>
              <a:t>.  We will </a:t>
            </a:r>
            <a:r>
              <a:rPr lang="en-US" sz="1200" dirty="0">
                <a:effectLst/>
                <a:latin typeface="Arial" panose="020B0604020202020204" pitchFamily="34" charset="0"/>
                <a:ea typeface="Calibri"/>
                <a:cs typeface="Arial" panose="020B0604020202020204" pitchFamily="34" charset="0"/>
              </a:rPr>
              <a:t>highlight specific portions of the Rule Set that particularly impact </a:t>
            </a:r>
            <a:r>
              <a:rPr lang="en-US" sz="1200" dirty="0">
                <a:latin typeface="Arial" panose="020B0604020202020204" pitchFamily="34" charset="0"/>
                <a:ea typeface="Calibri"/>
                <a:cs typeface="Arial" panose="020B0604020202020204" pitchFamily="34" charset="0"/>
              </a:rPr>
              <a:t>providers of home and community-based services.</a:t>
            </a:r>
            <a:endParaRPr lang="en-US" sz="1200" dirty="0">
              <a:effectLst/>
              <a:latin typeface="Arial" panose="020B0604020202020204" pitchFamily="34" charset="0"/>
              <a:ea typeface="Calibri"/>
              <a:cs typeface="Arial" panose="020B0604020202020204" pitchFamily="34" charset="0"/>
            </a:endParaRPr>
          </a:p>
        </p:txBody>
      </p:sp>
      <p:sp>
        <p:nvSpPr>
          <p:cNvPr id="4" name="Slide Number Placeholder 3"/>
          <p:cNvSpPr>
            <a:spLocks noGrp="1"/>
          </p:cNvSpPr>
          <p:nvPr>
            <p:ph type="sldNum" sz="quarter" idx="5"/>
          </p:nvPr>
        </p:nvSpPr>
        <p:spPr/>
        <p:txBody>
          <a:bodyPr/>
          <a:lstStyle/>
          <a:p>
            <a:fld id="{A5C12E1C-5ABB-4B04-B1A2-B026456D5BE2}" type="slidenum">
              <a:rPr lang="en-US" smtClean="0"/>
              <a:t>2</a:t>
            </a:fld>
            <a:endParaRPr lang="en-US" dirty="0"/>
          </a:p>
        </p:txBody>
      </p:sp>
    </p:spTree>
    <p:extLst>
      <p:ext uri="{BB962C8B-B14F-4D97-AF65-F5344CB8AC3E}">
        <p14:creationId xmlns:p14="http://schemas.microsoft.com/office/powerpoint/2010/main" val="16181604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Before talking about the Final Rule, let's take a couple of minutes to talk about what home and community-based services are, what they’re intended to do, and where they can be provided.</a:t>
            </a:r>
          </a:p>
        </p:txBody>
      </p:sp>
      <p:sp>
        <p:nvSpPr>
          <p:cNvPr id="4" name="Slide Number Placeholder 3"/>
          <p:cNvSpPr>
            <a:spLocks noGrp="1"/>
          </p:cNvSpPr>
          <p:nvPr>
            <p:ph type="sldNum" sz="quarter" idx="5"/>
          </p:nvPr>
        </p:nvSpPr>
        <p:spPr/>
        <p:txBody>
          <a:bodyPr/>
          <a:lstStyle/>
          <a:p>
            <a:fld id="{FFC3D549-364A-49C7-83E0-F5697439068A}" type="slidenum">
              <a:rPr lang="en-US" smtClean="0"/>
              <a:t>3</a:t>
            </a:fld>
            <a:endParaRPr lang="en-US" dirty="0"/>
          </a:p>
        </p:txBody>
      </p:sp>
    </p:spTree>
    <p:extLst>
      <p:ext uri="{BB962C8B-B14F-4D97-AF65-F5344CB8AC3E}">
        <p14:creationId xmlns:p14="http://schemas.microsoft.com/office/powerpoint/2010/main" val="2214814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So...What are Home and Community-Based Services?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Fundamentally, they are Medicaid covered services that allow individuals to be supported in their own home and community instead of being restricted to receiving services in an institution or other isolating setting.</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may be provided to several different population groups, including adults </a:t>
            </a:r>
            <a:r>
              <a:rPr lang="en-US" sz="1200" b="0" dirty="0">
                <a:latin typeface="Arial" panose="020B0604020202020204" pitchFamily="34" charset="0"/>
                <a:cs typeface="Arial" panose="020B0604020202020204" pitchFamily="34" charset="0"/>
              </a:rPr>
              <a:t>and children with intellectual and/or developmental disabilities, Individuals with serious emotional disturbance, persons with serious mental illness, and persons with physical disabilities.  Note: whether the HCBS rules apply to “children” (and the definition of children) is under discussion at the time this Provider Training was developed.  It is probably better to refer to final decisions by the Department as to which waivers and/or services are subject to the HCBS rules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include services such as community living supports, skill building assistance, Enhanced Medical Equipment &amp; Supplies, Enhanced Pharmacy, environmental modifications, and Family Support and Training. The following slides focus on two services that many of you are providing: community living supports and skill building assistance.</a:t>
            </a:r>
          </a:p>
        </p:txBody>
      </p:sp>
      <p:sp>
        <p:nvSpPr>
          <p:cNvPr id="4" name="Slide Number Placeholder 3"/>
          <p:cNvSpPr>
            <a:spLocks noGrp="1"/>
          </p:cNvSpPr>
          <p:nvPr>
            <p:ph type="sldNum" sz="quarter" idx="5"/>
          </p:nvPr>
        </p:nvSpPr>
        <p:spPr/>
        <p:txBody>
          <a:bodyPr/>
          <a:lstStyle/>
          <a:p>
            <a:fld id="{FFC3D549-364A-49C7-83E0-F5697439068A}" type="slidenum">
              <a:rPr lang="en-US" smtClean="0"/>
              <a:t>4</a:t>
            </a:fld>
            <a:endParaRPr lang="en-US" dirty="0"/>
          </a:p>
        </p:txBody>
      </p:sp>
    </p:spTree>
    <p:extLst>
      <p:ext uri="{BB962C8B-B14F-4D97-AF65-F5344CB8AC3E}">
        <p14:creationId xmlns:p14="http://schemas.microsoft.com/office/powerpoint/2010/main" val="2146748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So...What are Home and Community-Based Services?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Fundamentally, they are Medicaid covered services that allow individuals to be supported in their own home and community instead of being restricted to receiving services in an institution or other isolating setting.</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may be provided to several different population groups, including adults </a:t>
            </a:r>
            <a:r>
              <a:rPr lang="en-US" sz="1200" b="0" dirty="0">
                <a:latin typeface="Arial" panose="020B0604020202020204" pitchFamily="34" charset="0"/>
                <a:cs typeface="Arial" panose="020B0604020202020204" pitchFamily="34" charset="0"/>
              </a:rPr>
              <a:t>and children with intellectual and/or developmental disabilities, Individuals with serious emotional disturbance, persons with serious mental illness, and persons with physical disabilities.  Note: whether the HCBS rules apply to “children” (and the definition of children) is under discussion at the time this Provider Training was developed.  It is probably better to refer to final decisions by the Department as to which waivers and/or services are subject to the HCBS rules</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Home and Community-Based Services include services such as community living supports, skill building assistance, Enhanced Medical Equipment &amp; Supplies, Enhanced Pharmacy, environmental modifications, and Family Support and Training. The following slides focus on two services that many of you are providing: community living supports and skill building assistance.</a:t>
            </a:r>
          </a:p>
        </p:txBody>
      </p:sp>
      <p:sp>
        <p:nvSpPr>
          <p:cNvPr id="4" name="Slide Number Placeholder 3"/>
          <p:cNvSpPr>
            <a:spLocks noGrp="1"/>
          </p:cNvSpPr>
          <p:nvPr>
            <p:ph type="sldNum" sz="quarter" idx="5"/>
          </p:nvPr>
        </p:nvSpPr>
        <p:spPr/>
        <p:txBody>
          <a:bodyPr/>
          <a:lstStyle/>
          <a:p>
            <a:fld id="{FFC3D549-364A-49C7-83E0-F5697439068A}" type="slidenum">
              <a:rPr lang="en-US" smtClean="0"/>
              <a:t>5</a:t>
            </a:fld>
            <a:endParaRPr lang="en-US" dirty="0"/>
          </a:p>
        </p:txBody>
      </p:sp>
    </p:spTree>
    <p:extLst>
      <p:ext uri="{BB962C8B-B14F-4D97-AF65-F5344CB8AC3E}">
        <p14:creationId xmlns:p14="http://schemas.microsoft.com/office/powerpoint/2010/main" val="69750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latin typeface="Arial" panose="020B0604020202020204" pitchFamily="34" charset="0"/>
                <a:ea typeface="Calibri" panose="020F0502020204030204" pitchFamily="34" charset="0"/>
                <a:cs typeface="Arial" panose="020B0604020202020204" pitchFamily="34" charset="0"/>
              </a:rPr>
              <a:t>Community Living Supports, </a:t>
            </a:r>
            <a:r>
              <a:rPr lang="en-US" sz="1200" b="0" dirty="0">
                <a:latin typeface="Arial" panose="020B0604020202020204" pitchFamily="34" charset="0"/>
                <a:ea typeface="Calibri" panose="020F0502020204030204" pitchFamily="34" charset="0"/>
                <a:cs typeface="Arial" panose="020B0604020202020204" pitchFamily="34" charset="0"/>
              </a:rPr>
              <a:t>or CLS, </a:t>
            </a:r>
            <a:r>
              <a:rPr lang="en-US" sz="1200" dirty="0">
                <a:latin typeface="Arial" panose="020B0604020202020204" pitchFamily="34" charset="0"/>
                <a:ea typeface="Calibri" panose="020F0502020204030204" pitchFamily="34" charset="0"/>
                <a:cs typeface="Arial" panose="020B0604020202020204" pitchFamily="34" charset="0"/>
              </a:rPr>
              <a:t>are used to increase or maintain personal self-sufficiency and help an individual achieve their goals of community inclusion and participation, independence or productivity. </a:t>
            </a:r>
            <a:r>
              <a:rPr lang="en-US" sz="1200" dirty="0">
                <a:latin typeface="Arial"/>
                <a:ea typeface="Calibri"/>
                <a:cs typeface="Arial"/>
              </a:rPr>
              <a:t>CLS should provide opportunities for integration with the community and participation in activities that are consistent with the person’s interests.  CLS should be provided in the way, and to the extent identified by the person him or herself.  Community living supports help individuals access activities and events that are comparable to those for people of similar age or interests who </a:t>
            </a:r>
            <a:r>
              <a:rPr lang="en-US" sz="1200" b="0" dirty="0">
                <a:latin typeface="Arial"/>
                <a:ea typeface="Calibri"/>
                <a:cs typeface="Arial"/>
              </a:rPr>
              <a:t>don’t receive Medicaid services.  Keep in mind that CLS can be </a:t>
            </a:r>
            <a:r>
              <a:rPr lang="en-US" sz="1200" b="0" dirty="0">
                <a:latin typeface="Arial" panose="020B0604020202020204" pitchFamily="34" charset="0"/>
                <a:ea typeface="Calibri" panose="020F0502020204030204" pitchFamily="34" charset="0"/>
                <a:cs typeface="Arial" panose="020B0604020202020204" pitchFamily="34" charset="0"/>
              </a:rPr>
              <a:t>provided where the person lives or in community settings.  While some CLS activities such as bathing and dressing may </a:t>
            </a:r>
            <a:r>
              <a:rPr lang="en-US" sz="1200" b="0" i="1" dirty="0">
                <a:latin typeface="Arial" panose="020B0604020202020204" pitchFamily="34" charset="0"/>
                <a:ea typeface="Calibri" panose="020F0502020204030204" pitchFamily="34" charset="0"/>
                <a:cs typeface="Arial" panose="020B0604020202020204" pitchFamily="34" charset="0"/>
              </a:rPr>
              <a:t>seem</a:t>
            </a:r>
            <a:r>
              <a:rPr lang="en-US" sz="1200" b="0" dirty="0">
                <a:latin typeface="Arial" panose="020B0604020202020204" pitchFamily="34" charset="0"/>
                <a:ea typeface="Calibri" panose="020F0502020204030204" pitchFamily="34" charset="0"/>
                <a:cs typeface="Arial" panose="020B0604020202020204" pitchFamily="34" charset="0"/>
              </a:rPr>
              <a:t> like personal care, the purpose and intended outcome is different: CLS is intended to help the person gain the skills to become self-sufficient in bathing and dressing themselves, rather than being dependent on another person to bath or dress them.  CLS might include teaching a person how to brush their teeth, choose appropriate clothing for an outing, make their bed, set the table for dinner, cooperate with housemates, and share in routine daily activities around the home.  </a:t>
            </a:r>
          </a:p>
          <a:p>
            <a:endParaRPr lang="en-US" sz="1200" b="0" dirty="0">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latin typeface="Arial" panose="020B0604020202020204" pitchFamily="34" charset="0"/>
                <a:ea typeface="Calibri"/>
                <a:cs typeface="Arial" panose="020B0604020202020204" pitchFamily="34" charset="0"/>
              </a:rPr>
              <a:t>Skill-Building Assistance </a:t>
            </a:r>
            <a:r>
              <a:rPr lang="en-US" sz="1200" b="0" dirty="0">
                <a:latin typeface="Arial" panose="020B0604020202020204" pitchFamily="34" charset="0"/>
                <a:ea typeface="Calibri"/>
                <a:cs typeface="Arial" panose="020B0604020202020204" pitchFamily="34" charset="0"/>
              </a:rPr>
              <a:t>is </a:t>
            </a:r>
            <a:r>
              <a:rPr lang="en-US" sz="1200" b="0" dirty="0">
                <a:latin typeface="Arial" panose="020B0604020202020204" pitchFamily="34" charset="0"/>
                <a:cs typeface="Arial" panose="020B0604020202020204" pitchFamily="34" charset="0"/>
              </a:rPr>
              <a:t>a time-limited service with the primary focus on developing, improving and keeping specific skills, including socialization skills, that help the person achieve their goal of economic self-sufficiency or enable them to </a:t>
            </a:r>
            <a:r>
              <a:rPr lang="en-US" sz="1200" b="0" dirty="0">
                <a:latin typeface="Arial" panose="020B0604020202020204" pitchFamily="34" charset="0"/>
                <a:ea typeface="Calibri"/>
                <a:cs typeface="Arial" panose="020B0604020202020204" pitchFamily="34" charset="0"/>
              </a:rPr>
              <a:t>successfully engage in meaningful activities such as school, competitive employment, and/or volunteering </a:t>
            </a:r>
            <a:r>
              <a:rPr lang="en-US" sz="1200" b="0" i="1" dirty="0">
                <a:latin typeface="Arial" panose="020B0604020202020204" pitchFamily="34" charset="0"/>
                <a:ea typeface="Calibri"/>
                <a:cs typeface="Arial" panose="020B0604020202020204" pitchFamily="34" charset="0"/>
              </a:rPr>
              <a:t>to the extent the individual wishes</a:t>
            </a:r>
            <a:r>
              <a:rPr lang="en-US" sz="1200" b="0" dirty="0">
                <a:latin typeface="Arial" panose="020B0604020202020204" pitchFamily="34" charset="0"/>
                <a:ea typeface="Calibri"/>
                <a:cs typeface="Arial" panose="020B0604020202020204" pitchFamily="34" charset="0"/>
              </a:rPr>
              <a:t>. These services are provided in community-based integrated settings and provide knowledge, acquisition and development of the skills and/or supports needed to achieve specific outcomes that are consistent with their identified wishes and goals for independence, community participation and inclusion, and/or increased productivity.  When provided in the person's home, the service supports the person in learning skills that increase opportunities for school, volunteering, or employment of any type.  Depending on the individual’s goals, skill-building assistance might include helping a person learn how to read a bus schedule and take the bus to the local community center, how to order coffee and lunch at a café, shop for clothing or groceries and handle money, cooperate with others in social or leisure activities, respect other people’s personal boundaries, understand traffic signals and how to safely cross the street, handle materials and tools specific to a job the person is interested in.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6</a:t>
            </a:fld>
            <a:endParaRPr lang="en-US" dirty="0"/>
          </a:p>
        </p:txBody>
      </p:sp>
    </p:spTree>
    <p:extLst>
      <p:ext uri="{BB962C8B-B14F-4D97-AF65-F5344CB8AC3E}">
        <p14:creationId xmlns:p14="http://schemas.microsoft.com/office/powerpoint/2010/main" val="99232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We've covered two of the essential home and community-based services that you may be providing, and we've identified that those services can be provided in the individual’s residence or in community settings.  Let's elaborate a bit about where those services can be delivered.</a:t>
            </a:r>
          </a:p>
          <a:p>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As noted on this slide, HCBS can be provided in residential </a:t>
            </a:r>
            <a:r>
              <a:rPr lang="en-US" sz="1200" b="0" dirty="0">
                <a:latin typeface="Arial"/>
                <a:cs typeface="Arial"/>
              </a:rPr>
              <a:t>settings, non-residential settings and out in the community. This means that individuals can receive home and community-based services in homes they own or rent, in a family member’s home, in adult foster care homes or in the community.  One thing to keep in mind is that individuals who are enrolled in the Habilitation Supports Waiver cannot receive HCBS in a residential setting where more than twelve individuals live.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4">
                  <a:lumMod val="60000"/>
                  <a:lumOff val="40000"/>
                </a:schemeClr>
              </a:solidFill>
              <a:highlight>
                <a:srgbClr val="FFFF00"/>
              </a:highligh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a:cs typeface="Arial"/>
              </a:rPr>
              <a:t>At the time this training was developed, the Department determined that certain respite settings will have to be compliant with the HCBS rules and individuals working in those settings will need to complete this training.  Settings impacted are licensed camps and facilities approved by the State, such as a group home or licensed respite care facilities; private residences are not impacted.  Additional information will be forthcoming, as developed by the Department.</a:t>
            </a:r>
          </a:p>
          <a:p>
            <a:endParaRPr lang="en-US" sz="1200" b="0" dirty="0">
              <a:latin typeface="Arial" panose="020B0604020202020204" pitchFamily="34" charset="0"/>
              <a:cs typeface="Arial" panose="020B0604020202020204" pitchFamily="34" charset="0"/>
            </a:endParaRPr>
          </a:p>
          <a:p>
            <a:r>
              <a:rPr lang="en-US" sz="1200" b="0" dirty="0">
                <a:latin typeface="Arial" panose="020B0604020202020204" pitchFamily="34" charset="0"/>
                <a:cs typeface="Arial" panose="020B0604020202020204" pitchFamily="34" charset="0"/>
              </a:rPr>
              <a:t>“In the community” can be both challenging and exciting, as it encompasses limitless potential venues and opportunities: big box stores, small cafes, restaurants, city parks, banks, post offices, basketball courts, libraries, bowling alleys, riding stables, community centers, churches, movie theaters, skate parks, etc.  A community location can be identified to match any interest a person identifies!</a:t>
            </a:r>
          </a:p>
          <a:p>
            <a:endParaRPr lang="en-US" sz="1200" b="0" dirty="0">
              <a:latin typeface="Arial" panose="020B0604020202020204" pitchFamily="34" charset="0"/>
              <a:cs typeface="Arial" panose="020B0604020202020204" pitchFamily="34" charset="0"/>
            </a:endParaRPr>
          </a:p>
          <a:p>
            <a:r>
              <a:rPr lang="en-US" sz="1200" b="0" dirty="0">
                <a:latin typeface="Arial" panose="020B0604020202020204" pitchFamily="34" charset="0"/>
                <a:cs typeface="Arial" panose="020B0604020202020204" pitchFamily="34" charset="0"/>
              </a:rPr>
              <a:t>Please note that for purposes of determining if the HCBS rules apply, the essential question is not </a:t>
            </a:r>
            <a:r>
              <a:rPr lang="en-US" sz="1200" b="0" i="1" dirty="0">
                <a:latin typeface="Arial" panose="020B0604020202020204" pitchFamily="34" charset="0"/>
                <a:cs typeface="Arial" panose="020B0604020202020204" pitchFamily="34" charset="0"/>
              </a:rPr>
              <a:t>where</a:t>
            </a:r>
            <a:r>
              <a:rPr lang="en-US" sz="1200" b="0" dirty="0">
                <a:latin typeface="Arial" panose="020B0604020202020204" pitchFamily="34" charset="0"/>
                <a:cs typeface="Arial" panose="020B0604020202020204" pitchFamily="34" charset="0"/>
              </a:rPr>
              <a:t> the service is provided but what service the individual receives.  If the service is a “home and community-based service”, the rules apply irrespective of where the person received the service.</a:t>
            </a:r>
          </a:p>
        </p:txBody>
      </p:sp>
      <p:sp>
        <p:nvSpPr>
          <p:cNvPr id="4" name="Slide Number Placeholder 3"/>
          <p:cNvSpPr>
            <a:spLocks noGrp="1"/>
          </p:cNvSpPr>
          <p:nvPr>
            <p:ph type="sldNum" sz="quarter" idx="5"/>
          </p:nvPr>
        </p:nvSpPr>
        <p:spPr/>
        <p:txBody>
          <a:bodyPr/>
          <a:lstStyle/>
          <a:p>
            <a:fld id="{FFC3D549-364A-49C7-83E0-F5697439068A}" type="slidenum">
              <a:rPr lang="en-US" smtClean="0"/>
              <a:t>7</a:t>
            </a:fld>
            <a:endParaRPr lang="en-US" dirty="0"/>
          </a:p>
        </p:txBody>
      </p:sp>
    </p:spTree>
    <p:extLst>
      <p:ext uri="{BB962C8B-B14F-4D97-AF65-F5344CB8AC3E}">
        <p14:creationId xmlns:p14="http://schemas.microsoft.com/office/powerpoint/2010/main" val="1344324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6A67-819C-0441-9C77-81F4F2BDF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84F7A-7774-D308-BE40-AAABB18D7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42DE4-69B0-BFE0-0988-23A2ED252B69}"/>
              </a:ext>
            </a:extLst>
          </p:cNvPr>
          <p:cNvSpPr>
            <a:spLocks noGrp="1"/>
          </p:cNvSpPr>
          <p:nvPr>
            <p:ph type="body" idx="1"/>
          </p:nvPr>
        </p:nvSpPr>
        <p:spPr/>
        <p:txBody>
          <a:bodyPr/>
          <a:lstStyle/>
          <a:p>
            <a:pPr defTabSz="924916">
              <a:defRPr/>
            </a:pPr>
            <a:r>
              <a:rPr lang="en-US" sz="1200" dirty="0">
                <a:latin typeface="Arial" panose="020B0604020202020204" pitchFamily="34" charset="0"/>
                <a:ea typeface="Calibri" panose="020F0502020204030204" pitchFamily="34" charset="0"/>
                <a:cs typeface="Arial" panose="020B0604020202020204" pitchFamily="34" charset="0"/>
              </a:rPr>
              <a:t>This is the first of several knowledge checkpoints included in the training.</a:t>
            </a:r>
          </a:p>
          <a:p>
            <a:pPr defTabSz="924916">
              <a:defRPr/>
            </a:pPr>
            <a:endParaRPr lang="en-US" sz="1200" dirty="0">
              <a:latin typeface="Arial" panose="020B0604020202020204" pitchFamily="34" charset="0"/>
              <a:ea typeface="Calibri" panose="020F0502020204030204" pitchFamily="34" charset="0"/>
              <a:cs typeface="Arial" panose="020B0604020202020204" pitchFamily="34" charset="0"/>
            </a:endParaRPr>
          </a:p>
          <a:p>
            <a:pPr defTabSz="924916">
              <a:defRPr/>
            </a:pPr>
            <a:r>
              <a:rPr lang="en-US" sz="1200" dirty="0">
                <a:latin typeface="Arial" panose="020B0604020202020204" pitchFamily="34" charset="0"/>
                <a:ea typeface="Calibri" panose="020F0502020204030204" pitchFamily="34" charset="0"/>
                <a:cs typeface="Arial" panose="020B0604020202020204" pitchFamily="34" charset="0"/>
              </a:rPr>
              <a:t>True or false – Home and Community-Based Services can be provided in community settings.</a:t>
            </a:r>
          </a:p>
        </p:txBody>
      </p:sp>
      <p:sp>
        <p:nvSpPr>
          <p:cNvPr id="4" name="Slide Number Placeholder 3">
            <a:extLst>
              <a:ext uri="{FF2B5EF4-FFF2-40B4-BE49-F238E27FC236}">
                <a16:creationId xmlns:a16="http://schemas.microsoft.com/office/drawing/2014/main" id="{E237C3B3-A1A8-F4AB-87D0-67028C7151F2}"/>
              </a:ext>
            </a:extLst>
          </p:cNvPr>
          <p:cNvSpPr>
            <a:spLocks noGrp="1"/>
          </p:cNvSpPr>
          <p:nvPr>
            <p:ph type="sldNum" sz="quarter" idx="5"/>
          </p:nvPr>
        </p:nvSpPr>
        <p:spPr/>
        <p:txBody>
          <a:bodyPr/>
          <a:lstStyle/>
          <a:p>
            <a:fld id="{A5C12E1C-5ABB-4B04-B1A2-B026456D5BE2}" type="slidenum">
              <a:rPr lang="en-US" smtClean="0"/>
              <a:t>8</a:t>
            </a:fld>
            <a:endParaRPr lang="en-US" dirty="0"/>
          </a:p>
        </p:txBody>
      </p:sp>
    </p:spTree>
    <p:extLst>
      <p:ext uri="{BB962C8B-B14F-4D97-AF65-F5344CB8AC3E}">
        <p14:creationId xmlns:p14="http://schemas.microsoft.com/office/powerpoint/2010/main" val="3604524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The correct answer is true.  As covered earlier, home and community-based services can be provided in community settings.</a:t>
            </a:r>
          </a:p>
        </p:txBody>
      </p:sp>
      <p:sp>
        <p:nvSpPr>
          <p:cNvPr id="4" name="Slide Number Placeholder 3"/>
          <p:cNvSpPr>
            <a:spLocks noGrp="1"/>
          </p:cNvSpPr>
          <p:nvPr>
            <p:ph type="sldNum" sz="quarter" idx="5"/>
          </p:nvPr>
        </p:nvSpPr>
        <p:spPr/>
        <p:txBody>
          <a:bodyPr/>
          <a:lstStyle/>
          <a:p>
            <a:fld id="{FFC3D549-364A-49C7-83E0-F5697439068A}" type="slidenum">
              <a:rPr lang="en-US" smtClean="0"/>
              <a:t>9</a:t>
            </a:fld>
            <a:endParaRPr lang="en-US" dirty="0"/>
          </a:p>
        </p:txBody>
      </p:sp>
    </p:spTree>
    <p:extLst>
      <p:ext uri="{BB962C8B-B14F-4D97-AF65-F5344CB8AC3E}">
        <p14:creationId xmlns:p14="http://schemas.microsoft.com/office/powerpoint/2010/main" val="26760394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Arial" panose="020B0604020202020204" pitchFamily="34" charset="0"/>
                <a:cs typeface="Arial" panose="020B0604020202020204" pitchFamily="34" charset="0"/>
              </a:rPr>
              <a:t>In Part 2, we'll review the intent of the Home and Community-Based Services Final Rule Set and the requirements the rule set imposes on the State and providers.</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10</a:t>
            </a:fld>
            <a:endParaRPr lang="en-US" dirty="0"/>
          </a:p>
        </p:txBody>
      </p:sp>
    </p:spTree>
    <p:extLst>
      <p:ext uri="{BB962C8B-B14F-4D97-AF65-F5344CB8AC3E}">
        <p14:creationId xmlns:p14="http://schemas.microsoft.com/office/powerpoint/2010/main" val="1713992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is the citation from Code of Federal Regulation:  The HCBS Final Rule “r</a:t>
            </a:r>
            <a:r>
              <a:rPr lang="en-US" sz="1200" dirty="0">
                <a:solidFill>
                  <a:schemeClr val="tx1"/>
                </a:solidFill>
                <a:latin typeface="Arial" panose="020B0604020202020204" pitchFamily="34" charset="0"/>
                <a:cs typeface="Arial" panose="020B0604020202020204" pitchFamily="34" charset="0"/>
              </a:rPr>
              <a:t>equires that Medicaid-funded services and supports be integrated in and support full access to the greater community, including opportunities to seek employment and work in competitive integrated settings, engage in community life, control personal resources, and receive services in the community to the same degree of access as individuals not receiving such services and supports.”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So, what does the Final Rule do, and what is the intent of the Rule?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HCBS Final Rule aligns a lot of requirements imposed on states through different authorities, and the intent of the Rule is to: </a:t>
            </a:r>
          </a:p>
          <a:p>
            <a:r>
              <a:rPr lang="en-US" sz="1200" dirty="0">
                <a:latin typeface="Arial" panose="020B0604020202020204" pitchFamily="34" charset="0"/>
                <a:cs typeface="Arial" panose="020B0604020202020204" pitchFamily="34" charset="0"/>
              </a:rPr>
              <a:t>• Ensure that individuals receiving HCBS have the same choices and opportunities to exercise autonomy as those not receiving services. </a:t>
            </a:r>
          </a:p>
          <a:p>
            <a:r>
              <a:rPr lang="en-US" sz="1200" dirty="0">
                <a:latin typeface="Arial" panose="020B0604020202020204" pitchFamily="34" charset="0"/>
                <a:cs typeface="Arial" panose="020B0604020202020204" pitchFamily="34" charset="0"/>
              </a:rPr>
              <a:t>• Ensure they are given the supports necessary to implement the choices that they make.</a:t>
            </a:r>
          </a:p>
          <a:p>
            <a:r>
              <a:rPr lang="en-US" sz="1200" dirty="0">
                <a:latin typeface="Arial" panose="020B0604020202020204" pitchFamily="34" charset="0"/>
                <a:cs typeface="Arial" panose="020B0604020202020204" pitchFamily="34" charset="0"/>
              </a:rPr>
              <a:t>• Enhance each person’s lived experience in a manner consistent with the person’s wishes and desires.</a:t>
            </a:r>
          </a:p>
          <a:p>
            <a:r>
              <a:rPr lang="en-US" sz="1200" dirty="0">
                <a:latin typeface="Arial" panose="020B0604020202020204" pitchFamily="34" charset="0"/>
                <a:cs typeface="Arial" panose="020B0604020202020204" pitchFamily="34" charset="0"/>
              </a:rPr>
              <a:t>• Ensure that services that are paid for with Medicaid HCBS dollars are delivered in a way that supports individual choice, independence, and affords full connection with the community.</a:t>
            </a:r>
          </a:p>
          <a:p>
            <a:r>
              <a:rPr lang="en-US" sz="1200" dirty="0">
                <a:latin typeface="Arial" panose="020B0604020202020204" pitchFamily="34" charset="0"/>
                <a:cs typeface="Arial" panose="020B0604020202020204" pitchFamily="34" charset="0"/>
              </a:rPr>
              <a:t>• Provide opportunities for developing relationships that are meaningful to the individual. </a:t>
            </a:r>
          </a:p>
          <a:p>
            <a:r>
              <a:rPr lang="en-US" sz="1200" dirty="0">
                <a:latin typeface="Arial" panose="020B0604020202020204" pitchFamily="34" charset="0"/>
                <a:cs typeface="Arial" panose="020B0604020202020204" pitchFamily="34" charset="0"/>
              </a:rPr>
              <a:t>• Provide opportunities to interact with persons not receiving Medicaid-funded services.</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At the very least, it requires that we think about several things as we provide home and community-based services.  We need to consider how HCBS services help foster, develop and support the individual’s independence and connection to the community.  And we need to understand the individual’s interests and wishes in order to support them in the manner they want, to have opportunity for meaningful relationships, and to connect with other people within the community who aren’t receiving services.</a:t>
            </a:r>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11</a:t>
            </a:fld>
            <a:endParaRPr lang="en-US" dirty="0"/>
          </a:p>
        </p:txBody>
      </p:sp>
    </p:spTree>
    <p:extLst>
      <p:ext uri="{BB962C8B-B14F-4D97-AF65-F5344CB8AC3E}">
        <p14:creationId xmlns:p14="http://schemas.microsoft.com/office/powerpoint/2010/main" val="34524821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and the next few provide a summary of the HCBS Final Rule.  As you read this slide, note that the Final Rule covers several areas, including enhancing the quality of home and community-based services covered by Medicaid, establishing protections for individuals receiving those services, and requiring states to get feedback directly from individuals receiving services.   </a:t>
            </a:r>
          </a:p>
          <a:p>
            <a:endParaRPr lang="en-US" dirty="0"/>
          </a:p>
          <a:p>
            <a:r>
              <a:rPr lang="en-US" dirty="0"/>
              <a:t>The Final Rule arose from the CMS’ intent to ensure that people who receive Home and Community-Based Services have full access to participate in, and benefit from, living in the community and that they receive services in the most integrated setting.  </a:t>
            </a:r>
            <a:r>
              <a:rPr lang="en-US" sz="1200" b="0" kern="1200" dirty="0">
                <a:solidFill>
                  <a:schemeClr val="tx1"/>
                </a:solidFill>
                <a:effectLst/>
                <a:latin typeface="+mn-lt"/>
                <a:ea typeface="+mn-ea"/>
                <a:cs typeface="+mn-cs"/>
              </a:rPr>
              <a:t>“Most integrated” setting means all the following: it is the least restrictive and non-isolating setting in which to receive services; it provides the opportunity to interact with people who don’t receive Medicaid-funded services; and – importantly – the setting conforms with the individual’s wishes.</a:t>
            </a:r>
          </a:p>
          <a:p>
            <a:endParaRPr lang="en-US" dirty="0"/>
          </a:p>
          <a:p>
            <a:r>
              <a:rPr lang="en-US" dirty="0"/>
              <a:t>Beyond accessing and participating in the community, the Final Rule also establishes requirements designed to ensure that individuals receiving home and community-based services receive those services in a manner that promotes their right to privacy, dignity and respect, as well as freedom from coercion and restraint.</a:t>
            </a:r>
          </a:p>
        </p:txBody>
      </p:sp>
      <p:sp>
        <p:nvSpPr>
          <p:cNvPr id="4" name="Slide Number Placeholder 3"/>
          <p:cNvSpPr>
            <a:spLocks noGrp="1"/>
          </p:cNvSpPr>
          <p:nvPr>
            <p:ph type="sldNum" sz="quarter" idx="5"/>
          </p:nvPr>
        </p:nvSpPr>
        <p:spPr/>
        <p:txBody>
          <a:bodyPr/>
          <a:lstStyle/>
          <a:p>
            <a:fld id="{FFC3D549-364A-49C7-83E0-F5697439068A}" type="slidenum">
              <a:rPr lang="en-US" smtClean="0"/>
              <a:t>12</a:t>
            </a:fld>
            <a:endParaRPr lang="en-US" dirty="0"/>
          </a:p>
        </p:txBody>
      </p:sp>
    </p:spTree>
    <p:extLst>
      <p:ext uri="{BB962C8B-B14F-4D97-AF65-F5344CB8AC3E}">
        <p14:creationId xmlns:p14="http://schemas.microsoft.com/office/powerpoint/2010/main" val="376748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CMS Final Rule defines HCBS, and its effect on the person receiving services, as neither institutional nor isolating in nature. HCBS are to be unlike institutions, in that participants have full access to the benefits of community living and integration into the community and services are provided in the most integrated setting appropriate to the service. CMS wants to ensure that services such as Community Living Supports and Skill Building and Supported Employment, paid for with Medicaid dollars, are delivered in a way that supports individual choice and independence.  </a:t>
            </a:r>
          </a:p>
          <a:p>
            <a:endParaRPr lang="en-US" dirty="0"/>
          </a:p>
          <a:p>
            <a:r>
              <a:rPr lang="en-US" dirty="0"/>
              <a:t>You may have noted the second point on this slide is essentially the same as the third point on the previous slide.  That is an indication of the importance CMS puts on community inclusion, with focus on being </a:t>
            </a:r>
            <a:r>
              <a:rPr lang="en-US" b="1" i="1" dirty="0"/>
              <a:t>“part of” </a:t>
            </a:r>
            <a:r>
              <a:rPr lang="en-US" dirty="0"/>
              <a:t>the community, not merely </a:t>
            </a:r>
            <a:r>
              <a:rPr lang="en-US" b="1" i="1" dirty="0"/>
              <a:t>“going into”</a:t>
            </a:r>
            <a:r>
              <a:rPr lang="en-US" dirty="0"/>
              <a:t> the community.  The final rule set is intended to ensure that individuals receiving HCBS have the same choices and opportunities to exercise personal agency and autonomy as you and I and that they are given the supports necessary to implement the choices they make.  </a:t>
            </a:r>
          </a:p>
          <a:p>
            <a:endParaRPr lang="en-US" dirty="0"/>
          </a:p>
          <a:p>
            <a:r>
              <a:rPr lang="en-US" dirty="0"/>
              <a:t>The Rule also requires that any modification or restriction of an individual’s rights meet all HCBS requirements for same.  We will discuss this further in Part 4. </a:t>
            </a:r>
          </a:p>
        </p:txBody>
      </p:sp>
      <p:sp>
        <p:nvSpPr>
          <p:cNvPr id="4" name="Slide Number Placeholder 3"/>
          <p:cNvSpPr>
            <a:spLocks noGrp="1"/>
          </p:cNvSpPr>
          <p:nvPr>
            <p:ph type="sldNum" sz="quarter" idx="5"/>
          </p:nvPr>
        </p:nvSpPr>
        <p:spPr/>
        <p:txBody>
          <a:bodyPr/>
          <a:lstStyle/>
          <a:p>
            <a:fld id="{FFC3D549-364A-49C7-83E0-F5697439068A}" type="slidenum">
              <a:rPr lang="en-US" smtClean="0"/>
              <a:t>13</a:t>
            </a:fld>
            <a:endParaRPr lang="en-US" dirty="0"/>
          </a:p>
        </p:txBody>
      </p:sp>
    </p:spTree>
    <p:extLst>
      <p:ext uri="{BB962C8B-B14F-4D97-AF65-F5344CB8AC3E}">
        <p14:creationId xmlns:p14="http://schemas.microsoft.com/office/powerpoint/2010/main" val="2248710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message here is that the time for coming into compliance with the Rule Set has ended. At this point in time all settings are required to comply with the Final Rule Set.</a:t>
            </a:r>
          </a:p>
        </p:txBody>
      </p:sp>
      <p:sp>
        <p:nvSpPr>
          <p:cNvPr id="4" name="Slide Number Placeholder 3"/>
          <p:cNvSpPr>
            <a:spLocks noGrp="1"/>
          </p:cNvSpPr>
          <p:nvPr>
            <p:ph type="sldNum" sz="quarter" idx="5"/>
          </p:nvPr>
        </p:nvSpPr>
        <p:spPr/>
        <p:txBody>
          <a:bodyPr/>
          <a:lstStyle/>
          <a:p>
            <a:fld id="{FFC3D549-364A-49C7-83E0-F5697439068A}" type="slidenum">
              <a:rPr lang="en-US" smtClean="0"/>
              <a:t>14</a:t>
            </a:fld>
            <a:endParaRPr lang="en-US" dirty="0"/>
          </a:p>
        </p:txBody>
      </p:sp>
    </p:spTree>
    <p:extLst>
      <p:ext uri="{BB962C8B-B14F-4D97-AF65-F5344CB8AC3E}">
        <p14:creationId xmlns:p14="http://schemas.microsoft.com/office/powerpoint/2010/main" val="37862940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latin typeface="Arial" panose="020B0604020202020204" pitchFamily="34" charset="0"/>
                <a:cs typeface="Arial" panose="020B0604020202020204" pitchFamily="34" charset="0"/>
              </a:rPr>
              <a:t>This slide and the following one identify the requirements for Medicaid funded home and community-based services.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The Center for Medicare and Medicaid Services holds the Michigan Department of Health and Human Services responsible for ensuring that residential and non-residential settings are compliant with the Final Rule and that home and community-based services are delivered in compliance with the Final Rule.  The Department is accountable to CMS to ensure both initial full compliance and ongoing compliance with the Rule. </a:t>
            </a:r>
          </a:p>
          <a:p>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While the final rules include setting location, geographic and physical characteristics, the Rule Set also creates an outcome-oriented definition of HCBS settings and services.  An example is the focus on to what extent and in what ways individuals are involved in community </a:t>
            </a:r>
            <a:r>
              <a:rPr lang="en-US" sz="1800" b="0" dirty="0">
                <a:latin typeface="Arial" panose="020B0604020202020204" pitchFamily="34" charset="0"/>
                <a:cs typeface="Arial" panose="020B0604020202020204" pitchFamily="34" charset="0"/>
              </a:rPr>
              <a:t>activities and events that they have expressed interest in, and what opportunities the individual has to develop relationships with others.</a:t>
            </a:r>
          </a:p>
          <a:p>
            <a:endParaRPr lang="en-US" sz="1800" b="0" dirty="0">
              <a:latin typeface="Arial" panose="020B0604020202020204" pitchFamily="34" charset="0"/>
              <a:cs typeface="Arial" panose="020B0604020202020204" pitchFamily="34" charset="0"/>
            </a:endParaRPr>
          </a:p>
          <a:p>
            <a:r>
              <a:rPr lang="en-US" sz="1800" b="0" dirty="0">
                <a:latin typeface="Arial" panose="020B0604020202020204" pitchFamily="34" charset="0"/>
                <a:cs typeface="Arial" panose="020B0604020202020204" pitchFamily="34" charset="0"/>
              </a:rPr>
              <a:t>The final bullet on this slide reinforces the emphasis that individuals receiving Medicaid funded home and community-based services should have full access to community services, activities and locations frequented by people who are </a:t>
            </a:r>
            <a:r>
              <a:rPr lang="en-US" sz="1800" b="0" i="1" dirty="0">
                <a:latin typeface="Arial" panose="020B0604020202020204" pitchFamily="34" charset="0"/>
                <a:cs typeface="Arial" panose="020B0604020202020204" pitchFamily="34" charset="0"/>
              </a:rPr>
              <a:t>not</a:t>
            </a:r>
            <a:r>
              <a:rPr lang="en-US" sz="1800" b="0" dirty="0">
                <a:latin typeface="Arial" panose="020B0604020202020204" pitchFamily="34" charset="0"/>
                <a:cs typeface="Arial" panose="020B0604020202020204" pitchFamily="34" charset="0"/>
              </a:rPr>
              <a:t> receiving Medicaid funded services.  You could think of it like this: if you or someone who doesn’t receive Medicaid funded services wants to go to the (fill in the blank: park, church, bank, tennis court, library, café, movie, grocery store…) or do (fill in the blank: watch the fireworks or parade, swim, people watch, run track, play pool, eat lunch…), then people who receive Medicaid funded home and community based services should be able to go to the same place or do the same thing </a:t>
            </a:r>
            <a:r>
              <a:rPr lang="en-US" sz="1800" b="0" i="1" dirty="0">
                <a:latin typeface="Arial" panose="020B0604020202020204" pitchFamily="34" charset="0"/>
                <a:cs typeface="Arial" panose="020B0604020202020204" pitchFamily="34" charset="0"/>
              </a:rPr>
              <a:t>if they want to </a:t>
            </a:r>
            <a:r>
              <a:rPr lang="en-US" sz="1800" b="0" dirty="0">
                <a:latin typeface="Arial" panose="020B0604020202020204" pitchFamily="34" charset="0"/>
                <a:cs typeface="Arial" panose="020B0604020202020204" pitchFamily="34" charset="0"/>
              </a:rPr>
              <a:t>– with or without assistance. </a:t>
            </a:r>
          </a:p>
        </p:txBody>
      </p:sp>
      <p:sp>
        <p:nvSpPr>
          <p:cNvPr id="4" name="Slide Number Placeholder 3"/>
          <p:cNvSpPr>
            <a:spLocks noGrp="1"/>
          </p:cNvSpPr>
          <p:nvPr>
            <p:ph type="sldNum" sz="quarter" idx="5"/>
          </p:nvPr>
        </p:nvSpPr>
        <p:spPr/>
        <p:txBody>
          <a:bodyPr/>
          <a:lstStyle/>
          <a:p>
            <a:fld id="{FFC3D549-364A-49C7-83E0-F5697439068A}" type="slidenum">
              <a:rPr lang="en-US" smtClean="0"/>
              <a:t>15</a:t>
            </a:fld>
            <a:endParaRPr lang="en-US" dirty="0"/>
          </a:p>
        </p:txBody>
      </p:sp>
    </p:spTree>
    <p:extLst>
      <p:ext uri="{BB962C8B-B14F-4D97-AF65-F5344CB8AC3E}">
        <p14:creationId xmlns:p14="http://schemas.microsoft.com/office/powerpoint/2010/main" val="2389718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sz="2400" dirty="0">
                <a:latin typeface="Arial" panose="020B0604020202020204" pitchFamily="34" charset="0"/>
                <a:cs typeface="Arial" panose="020B0604020202020204" pitchFamily="34" charset="0"/>
              </a:rPr>
              <a:t>This slide identifies specific requirements pertinent to person-centered planning and service delivery for residential and non-residential settings.  </a:t>
            </a:r>
          </a:p>
          <a:p>
            <a:pPr>
              <a:buFontTx/>
              <a:buNone/>
            </a:pPr>
            <a:endParaRPr lang="en-US" sz="2400" dirty="0">
              <a:latin typeface="Arial" panose="020B0604020202020204" pitchFamily="34" charset="0"/>
              <a:cs typeface="Arial" panose="020B0604020202020204" pitchFamily="34" charset="0"/>
            </a:endParaRPr>
          </a:p>
          <a:p>
            <a:pPr>
              <a:buFontTx/>
              <a:buNone/>
            </a:pPr>
            <a:r>
              <a:rPr lang="en-US" sz="2400" dirty="0">
                <a:latin typeface="Arial" panose="020B0604020202020204" pitchFamily="34" charset="0"/>
                <a:cs typeface="Arial" panose="020B0604020202020204" pitchFamily="34" charset="0"/>
              </a:rPr>
              <a:t>The Final Rule establishes compliance and transition requirements for the State and distinguishes between settings that can meet HCBS requirements and those that can’t meet the requirements due to setting characteristics.  Setting requirements are addressed in the next three slides.</a:t>
            </a:r>
            <a:endParaRPr lang="en-US" sz="2400" dirty="0"/>
          </a:p>
          <a:p>
            <a:pPr defTabSz="924916">
              <a:defRPr/>
            </a:pPr>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16</a:t>
            </a:fld>
            <a:endParaRPr lang="en-US" dirty="0"/>
          </a:p>
        </p:txBody>
      </p:sp>
    </p:spTree>
    <p:extLst>
      <p:ext uri="{BB962C8B-B14F-4D97-AF65-F5344CB8AC3E}">
        <p14:creationId xmlns:p14="http://schemas.microsoft.com/office/powerpoint/2010/main" val="34328229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Settings covered by the Final Rule are those settings where individuals live (residential settings) and those where individuals may go to receive services (non-residential settings).  The Final Rule imposes certain requirements for both types of settings.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The following characteristics further elaborate the points on this slide.  Settings where people live or receive Medicaid-funded HCBS must: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Be integrated in, and support full access to, the greater community;</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Include opportunities to seek competitive and integrated employment, control of personal resources, and access to community services; </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Be selected by the individual from among a variety of setting options and, for residential settings, be consistent with the individual’s available resources to pay for room and board;</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Ensure individuals have the right to privacy, dignity and respect, as well as freedom from coercion and restraint;</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Optimize, but not regiment, the individual’s autonomy and independence in making life choices regarding what they participate in and with whom; </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Facilitate the individual’s choice of services and supports, as well as who provides them. </a:t>
            </a:r>
          </a:p>
          <a:p>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Another way to think about “characteristics” is what effect they have on the individual.  For example, riding in the van to the gas station twice a week to get gas would not meet the expectation that individuals have opportunity to interact with the greater community. However, working at the gas station's convenience store two days per week helping customers would provide opportunities to interact with the greater community and help the individual achieve other personal goals identified in his or her IPOS, such as earning spending </a:t>
            </a:r>
            <a:r>
              <a:rPr lang="en-US" sz="1200" b="0" dirty="0">
                <a:latin typeface="Arial" panose="020B0604020202020204" pitchFamily="34" charset="0"/>
                <a:cs typeface="Arial" panose="020B0604020202020204" pitchFamily="34" charset="0"/>
              </a:rPr>
              <a:t>money. An example of the second bullet is when the individual is supported by paid staff, a family member or other church members to attend weekly bible study classes. </a:t>
            </a:r>
          </a:p>
          <a:p>
            <a:endParaRPr lang="en-US" sz="1200" b="0" dirty="0">
              <a:latin typeface="Arial" panose="020B0604020202020204" pitchFamily="34" charset="0"/>
              <a:cs typeface="Arial" panose="020B0604020202020204" pitchFamily="34" charset="0"/>
            </a:endParaRPr>
          </a:p>
          <a:p>
            <a:r>
              <a:rPr lang="en-US" sz="1200" b="0" dirty="0">
                <a:latin typeface="Arial" panose="020B0604020202020204" pitchFamily="34" charset="0"/>
                <a:cs typeface="Arial" panose="020B0604020202020204" pitchFamily="34" charset="0"/>
              </a:rPr>
              <a:t>As noted in the narrative for Slide #6, for purposes of determining if the HCBS rules apply, the essential question is not </a:t>
            </a:r>
            <a:r>
              <a:rPr lang="en-US" sz="1200" b="0" i="1" dirty="0">
                <a:latin typeface="Arial" panose="020B0604020202020204" pitchFamily="34" charset="0"/>
                <a:cs typeface="Arial" panose="020B0604020202020204" pitchFamily="34" charset="0"/>
              </a:rPr>
              <a:t>where</a:t>
            </a:r>
            <a:r>
              <a:rPr lang="en-US" sz="1200" b="0" dirty="0">
                <a:latin typeface="Arial" panose="020B0604020202020204" pitchFamily="34" charset="0"/>
                <a:cs typeface="Arial" panose="020B0604020202020204" pitchFamily="34" charset="0"/>
              </a:rPr>
              <a:t> the service is provided but what service the individual receives.  If the service is a “home and community-based service”, the rules apply irrespective of where the person received the service.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17</a:t>
            </a:fld>
            <a:endParaRPr lang="en-US" dirty="0"/>
          </a:p>
        </p:txBody>
      </p:sp>
    </p:spTree>
    <p:extLst>
      <p:ext uri="{BB962C8B-B14F-4D97-AF65-F5344CB8AC3E}">
        <p14:creationId xmlns:p14="http://schemas.microsoft.com/office/powerpoint/2010/main" val="25959245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dirty="0">
                <a:latin typeface="Arial" panose="020B0604020202020204" pitchFamily="34" charset="0"/>
                <a:cs typeface="Arial" panose="020B0604020202020204" pitchFamily="34" charset="0"/>
              </a:rPr>
              <a:t>This slide identifies characteristics of settings – whether residential or non-residential – presumed to </a:t>
            </a:r>
            <a:r>
              <a:rPr lang="en-US" sz="1200" b="1" u="sng" dirty="0">
                <a:latin typeface="Arial" panose="020B0604020202020204" pitchFamily="34" charset="0"/>
                <a:cs typeface="Arial" panose="020B0604020202020204" pitchFamily="34" charset="0"/>
              </a:rPr>
              <a:t>not </a:t>
            </a:r>
            <a:r>
              <a:rPr lang="en-US" sz="1200" b="0" u="none" dirty="0">
                <a:latin typeface="Arial" panose="020B0604020202020204" pitchFamily="34" charset="0"/>
                <a:cs typeface="Arial" panose="020B0604020202020204" pitchFamily="34" charset="0"/>
              </a:rPr>
              <a:t>be HCBS</a:t>
            </a:r>
            <a:r>
              <a:rPr lang="en-US" sz="1200" dirty="0">
                <a:latin typeface="Arial" panose="020B0604020202020204" pitchFamily="34" charset="0"/>
                <a:cs typeface="Arial" panose="020B0604020202020204" pitchFamily="34" charset="0"/>
              </a:rPr>
              <a:t> compliant.  Sometimes additional information can be provided by the setting to overcome this presumption.  </a:t>
            </a:r>
          </a:p>
          <a:p>
            <a:pPr marL="0" marR="0" lvl="0" indent="0" algn="l" defTabSz="914400" rtl="0" eaLnBrk="1" fontAlgn="auto" latinLnBrk="0" hangingPunct="1">
              <a:lnSpc>
                <a:spcPct val="115000"/>
              </a:lnSpc>
              <a:spcBef>
                <a:spcPts val="0"/>
              </a:spcBef>
              <a:spcAft>
                <a:spcPts val="80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15000"/>
              </a:lnSpc>
              <a:spcBef>
                <a:spcPts val="0"/>
              </a:spcBef>
              <a:spcAft>
                <a:spcPts val="800"/>
              </a:spcAft>
              <a:buClrTx/>
              <a:buSzTx/>
              <a:buFontTx/>
              <a:buNone/>
              <a:tabLst/>
              <a:defRPr/>
            </a:pPr>
            <a:r>
              <a:rPr lang="en-US" sz="1200" dirty="0">
                <a:latin typeface="Arial" panose="020B0604020202020204" pitchFamily="34" charset="0"/>
                <a:cs typeface="Arial" panose="020B0604020202020204" pitchFamily="34" charset="0"/>
              </a:rPr>
              <a:t>“Secured settings” are an example of settings that are not considered home and community based.  A secure setting might be considered the most appropriate residential setting for a person with an intellectual or developmental disability who has been determined by a court to be “not guilty by reason of insanity” (NGRI) of a particular crime and determined to need habilitative or rehabilitative services and supports.  The Michigan Department of Health and Human Services </a:t>
            </a:r>
            <a:r>
              <a:rPr lang="en-US" sz="1200" kern="100" dirty="0">
                <a:effectLst/>
                <a:latin typeface="Arial" panose="020B0604020202020204" pitchFamily="34" charset="0"/>
                <a:ea typeface="Aptos" panose="020B0004020202020204" pitchFamily="34" charset="0"/>
                <a:cs typeface="Arial" panose="020B0604020202020204" pitchFamily="34" charset="0"/>
              </a:rPr>
              <a:t>began conducting provisional approval consultations for secured settings in 2021.  The </a:t>
            </a:r>
            <a:r>
              <a:rPr lang="en-US" sz="1200" dirty="0">
                <a:effectLst/>
                <a:latin typeface="Arial" panose="020B0604020202020204" pitchFamily="34" charset="0"/>
                <a:ea typeface="Aptos" panose="020B0004020202020204" pitchFamily="34" charset="0"/>
                <a:cs typeface="Arial" panose="020B0604020202020204" pitchFamily="34" charset="0"/>
              </a:rPr>
              <a:t>provisional approval process for secured settings was developed to meet an individual’s need for placement in settings that, because they were secured, could not meet the requirements of the HCBS rule and therefore could not be compliant with the Final Rule and eligible for Medicaid funding. The purpose of the review was to ensure that the person did indeed require the degree of supervision the PIHP/CMHSP was requesting. The intent has always been that the PIHPs would take over certain aspects of the provisional approval process.  To that end, </a:t>
            </a:r>
            <a:r>
              <a:rPr lang="en-US" sz="1200" kern="100" dirty="0">
                <a:effectLst/>
                <a:latin typeface="Arial" panose="020B0604020202020204" pitchFamily="34" charset="0"/>
                <a:ea typeface="Aptos" panose="020B0004020202020204" pitchFamily="34" charset="0"/>
                <a:cs typeface="Arial" panose="020B0604020202020204" pitchFamily="34" charset="0"/>
              </a:rPr>
              <a:t>effective September 1, 2025, the Department will implement an updated process to request approval for a secure setting.  The details of provisional approval are mainly a PIHP staff function and are spelled out in the </a:t>
            </a:r>
            <a:r>
              <a:rPr lang="en-US" sz="1200" b="0" i="1" kern="100" dirty="0">
                <a:effectLst/>
                <a:latin typeface="Arial" panose="020B0604020202020204" pitchFamily="34" charset="0"/>
                <a:ea typeface="Aptos" panose="020B0004020202020204" pitchFamily="34" charset="0"/>
                <a:cs typeface="Arial" panose="020B0604020202020204" pitchFamily="34" charset="0"/>
              </a:rPr>
              <a:t>Michigan Department of Health and Human Services Provisional Approval for Secured Setting Guidance</a:t>
            </a:r>
            <a:r>
              <a:rPr lang="en-US" sz="1200" b="0" kern="100" dirty="0">
                <a:effectLst/>
                <a:latin typeface="Arial" panose="020B0604020202020204" pitchFamily="34" charset="0"/>
                <a:ea typeface="Aptos" panose="020B0004020202020204" pitchFamily="34" charset="0"/>
                <a:cs typeface="Arial" panose="020B0604020202020204" pitchFamily="34" charset="0"/>
              </a:rPr>
              <a:t>.         </a:t>
            </a:r>
          </a:p>
          <a:p>
            <a:pPr marL="0" marR="0">
              <a:lnSpc>
                <a:spcPct val="115000"/>
              </a:lnSpc>
              <a:spcBef>
                <a:spcPts val="0"/>
              </a:spcBef>
              <a:spcAft>
                <a:spcPts val="800"/>
              </a:spcAft>
            </a:pPr>
            <a:r>
              <a:rPr lang="en-US" sz="1200" dirty="0">
                <a:effectLst/>
                <a:latin typeface="Arial" panose="020B0604020202020204" pitchFamily="34" charset="0"/>
                <a:ea typeface="Aptos" panose="020B0004020202020204" pitchFamily="34" charset="0"/>
                <a:cs typeface="Arial" panose="020B0604020202020204" pitchFamily="34" charset="0"/>
              </a:rPr>
              <a:t>  </a:t>
            </a:r>
            <a:endParaRPr lang="en-US" sz="1200" dirty="0">
              <a:latin typeface="Arial" panose="020B0604020202020204" pitchFamily="34" charset="0"/>
              <a:cs typeface="Arial" panose="020B0604020202020204" pitchFamily="34" charset="0"/>
            </a:endParaRPr>
          </a:p>
          <a:p>
            <a:pPr defTabSz="924916">
              <a:defRPr/>
            </a:pPr>
            <a:r>
              <a:rPr lang="en-US" sz="1200" dirty="0">
                <a:latin typeface="Arial" panose="020B0604020202020204" pitchFamily="34" charset="0"/>
                <a:cs typeface="Arial" panose="020B0604020202020204" pitchFamily="34" charset="0"/>
              </a:rPr>
              <a:t>Examples of settings that are identified as never being able to be compliant with the Final Rule are on the next slide.</a:t>
            </a:r>
          </a:p>
        </p:txBody>
      </p:sp>
      <p:sp>
        <p:nvSpPr>
          <p:cNvPr id="4" name="Slide Number Placeholder 3"/>
          <p:cNvSpPr>
            <a:spLocks noGrp="1"/>
          </p:cNvSpPr>
          <p:nvPr>
            <p:ph type="sldNum" sz="quarter" idx="5"/>
          </p:nvPr>
        </p:nvSpPr>
        <p:spPr/>
        <p:txBody>
          <a:bodyPr/>
          <a:lstStyle/>
          <a:p>
            <a:fld id="{FFC3D549-364A-49C7-83E0-F5697439068A}" type="slidenum">
              <a:rPr lang="en-US" smtClean="0"/>
              <a:t>18</a:t>
            </a:fld>
            <a:endParaRPr lang="en-US" dirty="0"/>
          </a:p>
        </p:txBody>
      </p:sp>
    </p:spTree>
    <p:extLst>
      <p:ext uri="{BB962C8B-B14F-4D97-AF65-F5344CB8AC3E}">
        <p14:creationId xmlns:p14="http://schemas.microsoft.com/office/powerpoint/2010/main" val="15197235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400" dirty="0">
                <a:latin typeface="Arial" panose="020B0604020202020204" pitchFamily="34" charset="0"/>
                <a:cs typeface="Arial" panose="020B0604020202020204" pitchFamily="34" charset="0"/>
              </a:rPr>
              <a:t>Here we are introduced to the types of settings that have been identified by CMS (and therefore the State) as </a:t>
            </a:r>
            <a:r>
              <a:rPr lang="en-US" sz="2400" b="1" i="1" u="none" dirty="0">
                <a:latin typeface="Arial" panose="020B0604020202020204" pitchFamily="34" charset="0"/>
                <a:cs typeface="Arial" panose="020B0604020202020204" pitchFamily="34" charset="0"/>
              </a:rPr>
              <a:t>neve</a:t>
            </a:r>
            <a:r>
              <a:rPr lang="en-US" sz="2400" i="1" u="none" dirty="0">
                <a:latin typeface="Arial" panose="020B0604020202020204" pitchFamily="34" charset="0"/>
                <a:cs typeface="Arial" panose="020B0604020202020204" pitchFamily="34" charset="0"/>
              </a:rPr>
              <a:t>r</a:t>
            </a:r>
            <a:r>
              <a:rPr lang="en-US" sz="2400" dirty="0">
                <a:latin typeface="Arial" panose="020B0604020202020204" pitchFamily="34" charset="0"/>
                <a:cs typeface="Arial" panose="020B0604020202020204" pitchFamily="34" charset="0"/>
              </a:rPr>
              <a:t> being able to comply with the Final Rule due to their institutional status.  Some of you may remember the era of facilities such as pediatric nursing homes and Plymouth Regional Center and Muskegon Regional Center (two of the “State Regional Centers”).  And some of you know that </a:t>
            </a:r>
            <a:r>
              <a:rPr lang="en-US" sz="2400" dirty="0">
                <a:solidFill>
                  <a:schemeClr val="tx1"/>
                </a:solidFill>
                <a:latin typeface="Arial" panose="020B0604020202020204" pitchFamily="34" charset="0"/>
                <a:cs typeface="Arial" panose="020B0604020202020204" pitchFamily="34" charset="0"/>
              </a:rPr>
              <a:t>Michigan has a rich history of serving individuals in the community with Medicaid dollars, beginning as early 1965, with planned transition from institutional care to Medicaid-funded home and community-based services for people with intellectual and developmental disabilities.  The early days relied on the Mental Health Code, Medicaid Administrative Rules, and the Department’s leadership to create a system of services to develop appropriate community-based alternatives to institutional living for these individuals. </a:t>
            </a:r>
          </a:p>
          <a:p>
            <a:pPr marL="0" indent="0">
              <a:buNone/>
            </a:pPr>
            <a:endParaRPr lang="en-US" sz="2400" dirty="0">
              <a:latin typeface="Arial" panose="020B0604020202020204" pitchFamily="34" charset="0"/>
              <a:cs typeface="Arial" panose="020B0604020202020204" pitchFamily="34" charset="0"/>
            </a:endParaRPr>
          </a:p>
          <a:p>
            <a:pPr defTabSz="924916">
              <a:defRPr/>
            </a:pPr>
            <a:r>
              <a:rPr lang="en-US" sz="2400" dirty="0">
                <a:latin typeface="Arial" panose="020B0604020202020204" pitchFamily="34" charset="0"/>
                <a:cs typeface="Arial" panose="020B0604020202020204" pitchFamily="34" charset="0"/>
              </a:rPr>
              <a:t>Acronym: </a:t>
            </a:r>
          </a:p>
          <a:p>
            <a:pPr defTabSz="924916">
              <a:defRPr/>
            </a:pPr>
            <a:r>
              <a:rPr lang="en-US" sz="2400" dirty="0">
                <a:latin typeface="Arial" panose="020B0604020202020204" pitchFamily="34" charset="0"/>
                <a:cs typeface="Arial" panose="020B0604020202020204" pitchFamily="34" charset="0"/>
              </a:rPr>
              <a:t>ICF/IID – Intermediate Care Facility for Individuals with Intellectual Disabilities.  Per CMS, “an I</a:t>
            </a:r>
            <a:r>
              <a:rPr lang="en-US" sz="2400" dirty="0">
                <a:effectLst/>
                <a:latin typeface="Arial" panose="020B0604020202020204" pitchFamily="34" charset="0"/>
                <a:cs typeface="Arial" panose="020B0604020202020204" pitchFamily="34" charset="0"/>
              </a:rPr>
              <a:t>ntermediate Care </a:t>
            </a:r>
            <a:r>
              <a:rPr lang="en-US" sz="2400" b="0" dirty="0">
                <a:effectLst/>
                <a:latin typeface="Arial" panose="020B0604020202020204" pitchFamily="34" charset="0"/>
                <a:cs typeface="Arial" panose="020B0604020202020204" pitchFamily="34" charset="0"/>
              </a:rPr>
              <a:t>Facility</a:t>
            </a:r>
            <a:r>
              <a:rPr lang="en-US" sz="2400" dirty="0">
                <a:effectLst/>
                <a:latin typeface="Arial" panose="020B0604020202020204" pitchFamily="34" charset="0"/>
                <a:cs typeface="Arial" panose="020B0604020202020204" pitchFamily="34" charset="0"/>
              </a:rPr>
              <a:t> for Individuals with Intellectual Disabilities” </a:t>
            </a:r>
            <a:r>
              <a:rPr lang="en-US" sz="2400" b="0" dirty="0">
                <a:effectLst/>
                <a:latin typeface="Arial" panose="020B0604020202020204" pitchFamily="34" charset="0"/>
                <a:cs typeface="Arial" panose="020B0604020202020204" pitchFamily="34" charset="0"/>
              </a:rPr>
              <a:t>is</a:t>
            </a:r>
            <a:r>
              <a:rPr lang="en-US" sz="2400" dirty="0">
                <a:effectLst/>
                <a:latin typeface="Arial" panose="020B0604020202020204" pitchFamily="34" charset="0"/>
                <a:cs typeface="Arial" panose="020B0604020202020204" pitchFamily="34" charset="0"/>
              </a:rPr>
              <a:t> an institution that functions primarily for the diagnosis, treatment or rehabilitation of individuals with intellectual disabilities or with a related condition.  Intermediate Care Facilities for individuals with Intellectual disability (ICF/ID) is an optional Medicaid benefit that enables states to provide comprehensive and individualized health care and rehabilitation services to individuals to promote their functional status and independence.  </a:t>
            </a:r>
            <a:r>
              <a:rPr lang="en-US" sz="2400" dirty="0">
                <a:latin typeface="Arial" panose="020B0604020202020204" pitchFamily="34" charset="0"/>
                <a:cs typeface="Arial" panose="020B0604020202020204" pitchFamily="34" charset="0"/>
              </a:rPr>
              <a:t>Although it is an optional benefit, all states offer it, if only as an alternative to home and community-based services waivers for individuals at the ICF/ID level of care.” </a:t>
            </a:r>
          </a:p>
        </p:txBody>
      </p:sp>
      <p:sp>
        <p:nvSpPr>
          <p:cNvPr id="4" name="Slide Number Placeholder 3"/>
          <p:cNvSpPr>
            <a:spLocks noGrp="1"/>
          </p:cNvSpPr>
          <p:nvPr>
            <p:ph type="sldNum" sz="quarter" idx="5"/>
          </p:nvPr>
        </p:nvSpPr>
        <p:spPr/>
        <p:txBody>
          <a:bodyPr/>
          <a:lstStyle/>
          <a:p>
            <a:fld id="{FFC3D549-364A-49C7-83E0-F5697439068A}" type="slidenum">
              <a:rPr lang="en-US" smtClean="0"/>
              <a:t>19</a:t>
            </a:fld>
            <a:endParaRPr lang="en-US" dirty="0"/>
          </a:p>
        </p:txBody>
      </p:sp>
    </p:spTree>
    <p:extLst>
      <p:ext uri="{BB962C8B-B14F-4D97-AF65-F5344CB8AC3E}">
        <p14:creationId xmlns:p14="http://schemas.microsoft.com/office/powerpoint/2010/main" val="333088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is the second checkpoint for this provider training. The question is which of the following settings are presumed to </a:t>
            </a:r>
            <a:r>
              <a:rPr lang="en-US" sz="1200" b="1" u="sng" dirty="0">
                <a:latin typeface="Arial" panose="020B0604020202020204" pitchFamily="34" charset="0"/>
                <a:cs typeface="Arial" panose="020B0604020202020204" pitchFamily="34" charset="0"/>
              </a:rPr>
              <a:t>not </a:t>
            </a:r>
            <a:r>
              <a:rPr lang="en-US" sz="1200" dirty="0">
                <a:latin typeface="Arial" panose="020B0604020202020204" pitchFamily="34" charset="0"/>
                <a:cs typeface="Arial" panose="020B0604020202020204" pitchFamily="34" charset="0"/>
              </a:rPr>
              <a:t>meet the HCBS setting requirements?  Please select all that apply.</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20</a:t>
            </a:fld>
            <a:endParaRPr lang="en-US"/>
          </a:p>
        </p:txBody>
      </p:sp>
    </p:spTree>
    <p:extLst>
      <p:ext uri="{BB962C8B-B14F-4D97-AF65-F5344CB8AC3E}">
        <p14:creationId xmlns:p14="http://schemas.microsoft.com/office/powerpoint/2010/main" val="2037685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rPr>
              <a:t>The correct answers are A, B, and C. They are all presumed to </a:t>
            </a:r>
            <a:r>
              <a:rPr lang="en-US" sz="2400" i="1" dirty="0">
                <a:latin typeface="Arial" panose="020B0604020202020204" pitchFamily="34" charset="0"/>
                <a:cs typeface="Arial" panose="020B0604020202020204" pitchFamily="34" charset="0"/>
              </a:rPr>
              <a:t>not</a:t>
            </a:r>
            <a:r>
              <a:rPr lang="en-US" sz="2400" dirty="0">
                <a:latin typeface="Arial" panose="020B0604020202020204" pitchFamily="34" charset="0"/>
                <a:cs typeface="Arial" panose="020B0604020202020204" pitchFamily="34" charset="0"/>
              </a:rPr>
              <a:t> meet the HCBS requirements due to their apparent institutional nature because they provide inpatient treatment or otherwise have the effect of isolating individuals from the broader community.  That presumption </a:t>
            </a:r>
            <a:r>
              <a:rPr lang="en-US" sz="2400" b="1" i="1" dirty="0">
                <a:latin typeface="Arial" panose="020B0604020202020204" pitchFamily="34" charset="0"/>
                <a:cs typeface="Arial" panose="020B0604020202020204" pitchFamily="34" charset="0"/>
              </a:rPr>
              <a:t>might be </a:t>
            </a:r>
            <a:r>
              <a:rPr lang="en-US" sz="2400" dirty="0">
                <a:latin typeface="Arial" panose="020B0604020202020204" pitchFamily="34" charset="0"/>
                <a:cs typeface="Arial" panose="020B0604020202020204" pitchFamily="34" charset="0"/>
              </a:rPr>
              <a:t>overcome with additional information about the setting.  </a:t>
            </a:r>
          </a:p>
          <a:p>
            <a:endParaRPr lang="en-US" sz="2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21</a:t>
            </a:fld>
            <a:endParaRPr lang="en-US" dirty="0"/>
          </a:p>
        </p:txBody>
      </p:sp>
    </p:spTree>
    <p:extLst>
      <p:ext uri="{BB962C8B-B14F-4D97-AF65-F5344CB8AC3E}">
        <p14:creationId xmlns:p14="http://schemas.microsoft.com/office/powerpoint/2010/main" val="2051517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Here we get into more detail about the Final Rule and requirements for residential settings.  As you can see, these requirements apply to provider-owned and provider-controlled settings.  Please note: this applies also to private homes the individual lives in where the individual, as a condition of living in the home, doesn’t have choice as to who provides the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An important concept is introduced in the second bullet:  The HCBS Final Rule specifies both “core rights” and ”setting requirements”.  So, although private homes (which include settings in which individuals live with their family), are presumed to meet HCBS setting requirements, the HCBS rules apply to </a:t>
            </a:r>
            <a:r>
              <a:rPr lang="en-US" sz="1200" b="0" u="none" dirty="0">
                <a:latin typeface="Arial" panose="020B0604020202020204" pitchFamily="34" charset="0"/>
                <a:cs typeface="Arial" panose="020B0604020202020204" pitchFamily="34" charset="0"/>
              </a:rPr>
              <a:t>all</a:t>
            </a:r>
            <a:r>
              <a:rPr lang="en-US" sz="1200" b="0" dirty="0">
                <a:latin typeface="Arial" panose="020B0604020202020204" pitchFamily="34" charset="0"/>
                <a:cs typeface="Arial" panose="020B0604020202020204" pitchFamily="34" charset="0"/>
              </a:rPr>
              <a:t> Medicaid funded supports and services the individual receives.  To simplify things, for purposes of determining when or if the HCBS rules apply, the essential question is not </a:t>
            </a:r>
            <a:r>
              <a:rPr lang="en-US" sz="1200" b="0" i="1" dirty="0">
                <a:latin typeface="Arial" panose="020B0604020202020204" pitchFamily="34" charset="0"/>
                <a:cs typeface="Arial" panose="020B0604020202020204" pitchFamily="34" charset="0"/>
              </a:rPr>
              <a:t>where</a:t>
            </a:r>
            <a:r>
              <a:rPr lang="en-US" sz="1200" b="0" dirty="0">
                <a:latin typeface="Arial" panose="020B0604020202020204" pitchFamily="34" charset="0"/>
                <a:cs typeface="Arial" panose="020B0604020202020204" pitchFamily="34" charset="0"/>
              </a:rPr>
              <a:t> the service is provided but </a:t>
            </a:r>
            <a:r>
              <a:rPr lang="en-US" sz="1200" b="0" i="1" dirty="0">
                <a:latin typeface="Arial" panose="020B0604020202020204" pitchFamily="34" charset="0"/>
                <a:cs typeface="Arial" panose="020B0604020202020204" pitchFamily="34" charset="0"/>
              </a:rPr>
              <a:t>what</a:t>
            </a:r>
            <a:r>
              <a:rPr lang="en-US" sz="1200" b="0" dirty="0">
                <a:latin typeface="Arial" panose="020B0604020202020204" pitchFamily="34" charset="0"/>
                <a:cs typeface="Arial" panose="020B0604020202020204" pitchFamily="34" charset="0"/>
              </a:rPr>
              <a:t> service the individual receives.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THIS MEANS: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If the service is a “home and community-based service”, the rules apply irrespective of where the person receives the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If the individual lives with their family in a private home, whether they self-direct their services and whether their parent assists as the employer of record, the HCBS rules apply to the individual’s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Even when the setting itself is not regulated as HCBS, the HCBS services delivered must conform to the HCBS rules.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Even in private homes, the individual’s core rights and protections prevail, as they apply to the service, not just the setting.  Specifically, individuals must have: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Privacy, dignity, autonomy, freedom from coercion/restraint; and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Control over daily life (visitors, schedule, food, etc.).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Any restriction (e.g., locked food, limited access, supervision rules) must:</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Be based on assessed need,</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Be documented in the person-centered plan,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Include the less restrictive alternatives that have been tried,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Have the individual’s informed consent, and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latin typeface="Arial" panose="020B0604020202020204" pitchFamily="34" charset="0"/>
                <a:cs typeface="Arial" panose="020B0604020202020204" pitchFamily="34" charset="0"/>
              </a:rPr>
              <a:t>●  Be time-limited and reviewed regularly.</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22</a:t>
            </a:fld>
            <a:endParaRPr lang="en-US" dirty="0"/>
          </a:p>
        </p:txBody>
      </p:sp>
    </p:spTree>
    <p:extLst>
      <p:ext uri="{BB962C8B-B14F-4D97-AF65-F5344CB8AC3E}">
        <p14:creationId xmlns:p14="http://schemas.microsoft.com/office/powerpoint/2010/main" val="13021653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CMS (the Center for Medicare and Medicaid Services), and therefore service providers, is concerned about outcomes at the level of the individual receiving Home and Community Based services.  What was the person’s experience; what did they want or expect, as framed in their IPOS?  This is why person-centered planning is the key to achieve the intent of the service and the individual’s satisfaction with the service.</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23</a:t>
            </a:fld>
            <a:endParaRPr lang="en-US" dirty="0"/>
          </a:p>
        </p:txBody>
      </p:sp>
    </p:spTree>
    <p:extLst>
      <p:ext uri="{BB962C8B-B14F-4D97-AF65-F5344CB8AC3E}">
        <p14:creationId xmlns:p14="http://schemas.microsoft.com/office/powerpoint/2010/main" val="25128342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dirty="0">
                <a:solidFill>
                  <a:schemeClr val="tx1"/>
                </a:solidFill>
                <a:latin typeface="Arial"/>
                <a:cs typeface="Arial"/>
              </a:rPr>
              <a:t>As you review the IPOS, keep in mind that any restrictions on what the individual does, or the way they do it, must be identified in the IPOS and must be in conformance with the Final Rule.  While the Provider isn’t responsible for developing the IPOS, you</a:t>
            </a:r>
            <a:r>
              <a:rPr lang="en-US" sz="1200" i="1" dirty="0">
                <a:solidFill>
                  <a:schemeClr val="tx1"/>
                </a:solidFill>
                <a:latin typeface="Arial"/>
                <a:cs typeface="Arial"/>
              </a:rPr>
              <a:t> are </a:t>
            </a:r>
            <a:r>
              <a:rPr lang="en-US" sz="1200" dirty="0">
                <a:solidFill>
                  <a:schemeClr val="tx1"/>
                </a:solidFill>
                <a:latin typeface="Arial"/>
                <a:cs typeface="Arial"/>
              </a:rPr>
              <a:t>responsible for assuring the services you provide are identified in the IPOS and reflect the person’s interests and expressed wishes.  When considering “expressed wishes”, bear in mind that behaviors and facial expressions are the way many people express themselves, whether or not they are verbal.  Frequency of interaction with others or refusal to do something or finding joy in an activity are important observations and documentation you can contribute during the planning process.  As a Provider, you have the most day-to-day contact with the individual, and you may have the best sense of their interests and wishes, giving you a unique role in helping plan for and implement a meaningful community integration goal.</a:t>
            </a:r>
          </a:p>
          <a:p>
            <a:pPr lvl="0"/>
            <a:endParaRPr lang="en-US" sz="1200" dirty="0">
              <a:solidFill>
                <a:schemeClr val="tx1"/>
              </a:solidFill>
              <a:latin typeface="Arial" panose="020B0604020202020204" pitchFamily="34" charset="0"/>
              <a:cs typeface="Arial" panose="020B0604020202020204" pitchFamily="34" charset="0"/>
            </a:endParaRPr>
          </a:p>
          <a:p>
            <a:pPr lvl="0"/>
            <a:r>
              <a:rPr lang="en-US" sz="1200" b="0" dirty="0">
                <a:solidFill>
                  <a:schemeClr val="tx1"/>
                </a:solidFill>
                <a:latin typeface="Arial"/>
                <a:cs typeface="Arial"/>
              </a:rPr>
              <a:t>As only the </a:t>
            </a:r>
            <a:r>
              <a:rPr lang="en-US" dirty="0">
                <a:latin typeface="Arial"/>
                <a:cs typeface="Arial"/>
              </a:rPr>
              <a:t>Case</a:t>
            </a:r>
            <a:r>
              <a:rPr lang="en-US" sz="1200" b="0" dirty="0">
                <a:solidFill>
                  <a:schemeClr val="tx1"/>
                </a:solidFill>
                <a:latin typeface="Arial"/>
                <a:cs typeface="Arial"/>
              </a:rPr>
              <a:t> Manager or Supports Coordinator has authority to work with the individual to modify the IPOS, it is the responsibility of the Direct Care Worker, DCW supervisor, Home Manager (specialized residential home), supervisor of non-residential services, or clinical staff to document when an individual’s preferences for services or activities change. </a:t>
            </a:r>
          </a:p>
        </p:txBody>
      </p:sp>
      <p:sp>
        <p:nvSpPr>
          <p:cNvPr id="4" name="Slide Number Placeholder 3"/>
          <p:cNvSpPr>
            <a:spLocks noGrp="1"/>
          </p:cNvSpPr>
          <p:nvPr>
            <p:ph type="sldNum" sz="quarter" idx="5"/>
          </p:nvPr>
        </p:nvSpPr>
        <p:spPr/>
        <p:txBody>
          <a:bodyPr/>
          <a:lstStyle/>
          <a:p>
            <a:fld id="{FFC3D549-364A-49C7-83E0-F5697439068A}" type="slidenum">
              <a:rPr lang="en-US" smtClean="0"/>
              <a:t>24</a:t>
            </a:fld>
            <a:endParaRPr lang="en-US"/>
          </a:p>
        </p:txBody>
      </p:sp>
    </p:spTree>
    <p:extLst>
      <p:ext uri="{BB962C8B-B14F-4D97-AF65-F5344CB8AC3E}">
        <p14:creationId xmlns:p14="http://schemas.microsoft.com/office/powerpoint/2010/main" val="3757772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6A67-819C-0441-9C77-81F4F2BDF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84F7A-7774-D308-BE40-AAABB18D7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42DE4-69B0-BFE0-0988-23A2ED252B69}"/>
              </a:ext>
            </a:extLst>
          </p:cNvPr>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cs typeface="Arial" panose="020B0604020202020204" pitchFamily="34" charset="0"/>
              </a:rPr>
              <a:t>This is our third knowledge checkpoint. Is this statement true or false?  </a:t>
            </a:r>
            <a:r>
              <a:rPr lang="en-US" sz="1200" dirty="0">
                <a:latin typeface="Arial" panose="020B0604020202020204" pitchFamily="34" charset="0"/>
                <a:cs typeface="Arial" panose="020B0604020202020204" pitchFamily="34" charset="0"/>
              </a:rPr>
              <a:t>Individuals receiving Medicaid funded HCBS have the same rights, protections, and assurances in all living arrangements as those not receiving Medicaid funded HCBS. </a:t>
            </a:r>
          </a:p>
          <a:p>
            <a:pPr defTabSz="924916">
              <a:defRPr/>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237C3B3-A1A8-F4AB-87D0-67028C7151F2}"/>
              </a:ext>
            </a:extLst>
          </p:cNvPr>
          <p:cNvSpPr>
            <a:spLocks noGrp="1"/>
          </p:cNvSpPr>
          <p:nvPr>
            <p:ph type="sldNum" sz="quarter" idx="5"/>
          </p:nvPr>
        </p:nvSpPr>
        <p:spPr/>
        <p:txBody>
          <a:bodyPr/>
          <a:lstStyle/>
          <a:p>
            <a:fld id="{A5C12E1C-5ABB-4B04-B1A2-B026456D5BE2}" type="slidenum">
              <a:rPr lang="en-US" smtClean="0"/>
              <a:t>25</a:t>
            </a:fld>
            <a:endParaRPr lang="en-US" dirty="0"/>
          </a:p>
        </p:txBody>
      </p:sp>
    </p:spTree>
    <p:extLst>
      <p:ext uri="{BB962C8B-B14F-4D97-AF65-F5344CB8AC3E}">
        <p14:creationId xmlns:p14="http://schemas.microsoft.com/office/powerpoint/2010/main" val="3320848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2195-C11B-EE2D-0D6C-1067FABD9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DB32E-3AAF-FBAF-D190-1F530E086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AE8DC-3E2C-5EE1-5AB5-C4704E66BFDA}"/>
              </a:ext>
            </a:extLst>
          </p:cNvPr>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ea typeface="Calibri" panose="020F0502020204030204" pitchFamily="34" charset="0"/>
                <a:cs typeface="Arial" panose="020B0604020202020204" pitchFamily="34" charset="0"/>
              </a:rPr>
              <a:t>The answer is: True; i</a:t>
            </a:r>
            <a:r>
              <a:rPr lang="en-US" sz="1200" dirty="0">
                <a:latin typeface="Arial" panose="020B0604020202020204" pitchFamily="34" charset="0"/>
                <a:cs typeface="Arial" panose="020B0604020202020204" pitchFamily="34" charset="0"/>
              </a:rPr>
              <a:t>ndividuals receiving Medicaid HCBS have the same rights, protections, and assurances in all living arrangements as those not receiving Medicaid HCBS. </a:t>
            </a:r>
          </a:p>
        </p:txBody>
      </p:sp>
      <p:sp>
        <p:nvSpPr>
          <p:cNvPr id="4" name="Slide Number Placeholder 3">
            <a:extLst>
              <a:ext uri="{FF2B5EF4-FFF2-40B4-BE49-F238E27FC236}">
                <a16:creationId xmlns:a16="http://schemas.microsoft.com/office/drawing/2014/main" id="{9678379C-9B39-1238-DD28-689B6C00559F}"/>
              </a:ext>
            </a:extLst>
          </p:cNvPr>
          <p:cNvSpPr>
            <a:spLocks noGrp="1"/>
          </p:cNvSpPr>
          <p:nvPr>
            <p:ph type="sldNum" sz="quarter" idx="5"/>
          </p:nvPr>
        </p:nvSpPr>
        <p:spPr/>
        <p:txBody>
          <a:bodyPr/>
          <a:lstStyle/>
          <a:p>
            <a:fld id="{A5C12E1C-5ABB-4B04-B1A2-B026456D5BE2}" type="slidenum">
              <a:rPr lang="en-US" smtClean="0"/>
              <a:t>26</a:t>
            </a:fld>
            <a:endParaRPr lang="en-US" dirty="0"/>
          </a:p>
        </p:txBody>
      </p:sp>
    </p:spTree>
    <p:extLst>
      <p:ext uri="{BB962C8B-B14F-4D97-AF65-F5344CB8AC3E}">
        <p14:creationId xmlns:p14="http://schemas.microsoft.com/office/powerpoint/2010/main" val="1736230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a:latin typeface="Arial"/>
                <a:cs typeface="Arial"/>
              </a:rPr>
              <a:t>Part 3 of this training provides an overview of organizational responsibility for HCBS compliance activities.  The roles and responsibilities of all parties are broad, but we will focus on monitoring for compliance with the Final Rule, </a:t>
            </a:r>
            <a:r>
              <a:rPr lang="en-US">
                <a:latin typeface="Arial"/>
                <a:cs typeface="Arial"/>
              </a:rPr>
              <a:t>in collaboration</a:t>
            </a:r>
            <a:r>
              <a:rPr lang="en-US" sz="1200">
                <a:latin typeface="Arial"/>
                <a:cs typeface="Arial"/>
              </a:rPr>
              <a:t> to achieve compliance.</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27</a:t>
            </a:fld>
            <a:endParaRPr lang="en-US" dirty="0"/>
          </a:p>
        </p:txBody>
      </p:sp>
    </p:spTree>
    <p:extLst>
      <p:ext uri="{BB962C8B-B14F-4D97-AF65-F5344CB8AC3E}">
        <p14:creationId xmlns:p14="http://schemas.microsoft.com/office/powerpoint/2010/main" val="40990568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Arial"/>
                <a:cs typeface="Arial"/>
              </a:rPr>
              <a:t>First, a little about the State level administrative structure of the Department responsible for HCBS oversight</a:t>
            </a:r>
            <a:r>
              <a:rPr lang="en-US">
                <a:latin typeface="Arial"/>
                <a:cs typeface="Arial"/>
              </a:rPr>
              <a:t>.  </a:t>
            </a:r>
            <a:endParaRPr lang="en-US" dirty="0">
              <a:latin typeface="Arial"/>
              <a:cs typeface="Arial"/>
            </a:endParaRPr>
          </a:p>
          <a:p>
            <a:endParaRPr lang="en-US" dirty="0">
              <a:latin typeface="Arial"/>
              <a:cs typeface="Arial"/>
            </a:endParaRPr>
          </a:p>
          <a:p>
            <a:r>
              <a:rPr lang="en-US">
                <a:latin typeface="Arial"/>
                <a:cs typeface="Arial"/>
              </a:rPr>
              <a:t>T</a:t>
            </a:r>
            <a:r>
              <a:rPr lang="en-US">
                <a:latin typeface="Aptos"/>
                <a:cs typeface="Arial"/>
              </a:rPr>
              <a:t>he</a:t>
            </a:r>
            <a:r>
              <a:rPr lang="en-US"/>
              <a:t> Bureau of Specialty Behavioral Health Services (BSBHS) and the Bureau of Children’s Coordinated Health Policy &amp; Supports (BCCHPS): The role of the two administrations is summarized on the next slide.</a:t>
            </a:r>
            <a:endParaRPr lang="en-US" sz="1200">
              <a:latin typeface="Arial"/>
              <a:cs typeface="Arial"/>
            </a:endParaRPr>
          </a:p>
          <a:p>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28</a:t>
            </a:fld>
            <a:endParaRPr lang="en-US" dirty="0"/>
          </a:p>
        </p:txBody>
      </p:sp>
    </p:spTree>
    <p:extLst>
      <p:ext uri="{BB962C8B-B14F-4D97-AF65-F5344CB8AC3E}">
        <p14:creationId xmlns:p14="http://schemas.microsoft.com/office/powerpoint/2010/main" val="2525841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latin typeface="Arial" panose="020B0604020202020204" pitchFamily="34" charset="0"/>
                <a:cs typeface="Arial" panose="020B0604020202020204" pitchFamily="34" charset="0"/>
              </a:rPr>
              <a:t>Together, the two </a:t>
            </a:r>
            <a:r>
              <a:rPr lang="en-US" sz="2400" i="0" dirty="0">
                <a:latin typeface="Arial" panose="020B0604020202020204" pitchFamily="34" charset="0"/>
                <a:cs typeface="Arial" panose="020B0604020202020204" pitchFamily="34" charset="0"/>
              </a:rPr>
              <a:t>administrations establish the policy directions and standards for the statewide system that provides behavioral health services to children and adults.  The Department’s contracts with Pre-paid Inpatient Health Plans </a:t>
            </a:r>
            <a:r>
              <a:rPr lang="en-US" sz="2400" dirty="0">
                <a:latin typeface="Arial" panose="020B0604020202020204" pitchFamily="34" charset="0"/>
                <a:cs typeface="Arial" panose="020B0604020202020204" pitchFamily="34" charset="0"/>
              </a:rPr>
              <a:t>outline all requirements related to the function of the PIHP and the PIHP’s responsibilities related to the functioning of Community Mental Health Service Programs.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following slides outline the roles of PIHPs, CMHSPs, and case managers/supports coordinators as it relates to HCBS compliance monitoring.</a:t>
            </a:r>
          </a:p>
        </p:txBody>
      </p:sp>
      <p:sp>
        <p:nvSpPr>
          <p:cNvPr id="4" name="Slide Number Placeholder 3"/>
          <p:cNvSpPr>
            <a:spLocks noGrp="1"/>
          </p:cNvSpPr>
          <p:nvPr>
            <p:ph type="sldNum" sz="quarter" idx="5"/>
          </p:nvPr>
        </p:nvSpPr>
        <p:spPr/>
        <p:txBody>
          <a:bodyPr/>
          <a:lstStyle/>
          <a:p>
            <a:fld id="{FFC3D549-364A-49C7-83E0-F5697439068A}" type="slidenum">
              <a:rPr lang="en-US" smtClean="0"/>
              <a:t>29</a:t>
            </a:fld>
            <a:endParaRPr lang="en-US" dirty="0"/>
          </a:p>
        </p:txBody>
      </p:sp>
    </p:spTree>
    <p:extLst>
      <p:ext uri="{BB962C8B-B14F-4D97-AF65-F5344CB8AC3E}">
        <p14:creationId xmlns:p14="http://schemas.microsoft.com/office/powerpoint/2010/main" val="1830560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PIHPs conduct audits and reviews to ensure conformance with HCBS requirements, including that Individual Plans of Service include documentation and justification of any modifications or restrictions implemented for health and safety reasons. When issues of non-compliance are identified, PIHPs work with CMHSPs and providers to implement corrective actions and improve service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30</a:t>
            </a:fld>
            <a:endParaRPr lang="en-US" dirty="0"/>
          </a:p>
        </p:txBody>
      </p:sp>
    </p:spTree>
    <p:extLst>
      <p:ext uri="{BB962C8B-B14F-4D97-AF65-F5344CB8AC3E}">
        <p14:creationId xmlns:p14="http://schemas.microsoft.com/office/powerpoint/2010/main" val="3300855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Community Mental Health Service Programs are responsible for ensuring residential and non-residential settings meet HCBS requirements, including privacy, dignity, freedom of choice, and integration into the broader community.  They monitor and assess services to ensure conformance with HCBS requirements, including that restrictions and modifications are based in health and safety reasons and are documented in the IPOS. When issues of non-compliance are identified, CMHSPs take corrective action to align services with HCBS standards and support participant rights.</a:t>
            </a:r>
            <a:endParaRPr lang="en-US" sz="1200" dirty="0"/>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31</a:t>
            </a:fld>
            <a:endParaRPr lang="en-US" dirty="0"/>
          </a:p>
        </p:txBody>
      </p:sp>
    </p:spTree>
    <p:extLst>
      <p:ext uri="{BB962C8B-B14F-4D97-AF65-F5344CB8AC3E}">
        <p14:creationId xmlns:p14="http://schemas.microsoft.com/office/powerpoint/2010/main" val="22118597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At the level of the individual receiving services, it is the Case Manager and Supports Coordinator who monitor the implementation of services to ensure compliance with the requirements of the HCBS Final Rule.  They ensure services promote integration into the community and don’t restrict individual rights unless the modification or restriction is justified and documented in the individual’s IPOS. And they keep track of and document the individual’s progress toward the goals outlined in the IPOS. They also report on outcomes and make timely adjustments to the IPOS to reflect changes in the individual’s needs, preferences, and circumstances.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Acronyms: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CM – Case Manager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SC – Supports Coordinator</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32</a:t>
            </a:fld>
            <a:endParaRPr lang="en-US" dirty="0"/>
          </a:p>
        </p:txBody>
      </p:sp>
    </p:spTree>
    <p:extLst>
      <p:ext uri="{BB962C8B-B14F-4D97-AF65-F5344CB8AC3E}">
        <p14:creationId xmlns:p14="http://schemas.microsoft.com/office/powerpoint/2010/main" val="39827992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 typeface="Wingdings" pitchFamily="2" charset="2"/>
              <a:buNone/>
              <a:tabLst/>
              <a:defRPr/>
            </a:pPr>
            <a:r>
              <a:rPr lang="en-US" sz="1200" dirty="0">
                <a:latin typeface="Arial" panose="020B0604020202020204" pitchFamily="34" charset="0"/>
                <a:cs typeface="Arial" panose="020B0604020202020204" pitchFamily="34" charset="0"/>
              </a:rPr>
              <a:t>Case Managers and Supports Coordinators ensure providers are delivering high-quality service in accordance with HCBS standards. “In accordance with HCBS standards” requires that Provider staff are fully trained in implementing HCBS and the IPOS.  Providers are responsible for this training, and for assuring that no modification or restriction is carried out if it is not justified and documented in the IPOS.  Case Managers and Supports Coordinators are responsible for working with providers and the CMHSP/PIHP leads to address and rectify identified issues of non-compliance issues.  They are also responsible to ensure the IPOS represents the individual’s choices, interests and wishes, that activities are documented and that the individual’s health and safety are monitored regularly.</a:t>
            </a: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33</a:t>
            </a:fld>
            <a:endParaRPr lang="en-US" dirty="0"/>
          </a:p>
        </p:txBody>
      </p:sp>
    </p:spTree>
    <p:extLst>
      <p:ext uri="{BB962C8B-B14F-4D97-AF65-F5344CB8AC3E}">
        <p14:creationId xmlns:p14="http://schemas.microsoft.com/office/powerpoint/2010/main" val="39854937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Clearly, monitoring and achieving compliance with the HCBS Final Rule involves partnership among and between many entities, as shown on this slide.  While monitoring roles may be well defined, achieving compliance requires a collaborative, non-linear, interactive process among all entities.  We present a framework for that collaborative process on the next slide.</a:t>
            </a:r>
          </a:p>
        </p:txBody>
      </p:sp>
      <p:sp>
        <p:nvSpPr>
          <p:cNvPr id="4" name="Slide Number Placeholder 3"/>
          <p:cNvSpPr>
            <a:spLocks noGrp="1"/>
          </p:cNvSpPr>
          <p:nvPr>
            <p:ph type="sldNum" sz="quarter" idx="5"/>
          </p:nvPr>
        </p:nvSpPr>
        <p:spPr/>
        <p:txBody>
          <a:bodyPr/>
          <a:lstStyle/>
          <a:p>
            <a:fld id="{FFC3D549-364A-49C7-83E0-F5697439068A}" type="slidenum">
              <a:rPr lang="en-US" smtClean="0"/>
              <a:t>34</a:t>
            </a:fld>
            <a:endParaRPr lang="en-US" dirty="0"/>
          </a:p>
        </p:txBody>
      </p:sp>
    </p:spTree>
    <p:extLst>
      <p:ext uri="{BB962C8B-B14F-4D97-AF65-F5344CB8AC3E}">
        <p14:creationId xmlns:p14="http://schemas.microsoft.com/office/powerpoint/2010/main" val="18593625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slide presents a framework for the collaboration needed to ensure access to services that promote recovery, health and well-being; assure that individuals receiving services aren’t isolated and can participate in community life to the extent they wish; and experience a comprehensive approach to coordinated and effective services and supports.  These outcomes can be achieved when </a:t>
            </a:r>
            <a:r>
              <a:rPr lang="en-US" sz="1800" b="0" i="0" dirty="0">
                <a:solidFill>
                  <a:schemeClr val="tx1"/>
                </a:solidFill>
                <a:latin typeface="Arial" panose="020B0604020202020204" pitchFamily="34" charset="0"/>
                <a:cs typeface="Arial" panose="020B0604020202020204" pitchFamily="34" charset="0"/>
              </a:rPr>
              <a:t>CMHSPs, PIHPs, case managers, supports coordinators, and Providers assume joint responsibility and work together to reduce barriers, ensure individuals have access to appropriate services, and advocate for the resources needed to support independence and integration into the community.</a:t>
            </a:r>
            <a:r>
              <a:rPr lang="en-US" sz="1800" b="1" i="0" dirty="0">
                <a:solidFill>
                  <a:schemeClr val="tx1"/>
                </a:solidFill>
                <a:latin typeface="Arial" panose="020B0604020202020204" pitchFamily="34" charset="0"/>
                <a:cs typeface="Arial" panose="020B0604020202020204" pitchFamily="34" charset="0"/>
              </a:rPr>
              <a:t>  </a:t>
            </a:r>
            <a:endParaRPr lang="en-US" sz="1800" b="0" i="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chemeClr val="tx1"/>
                </a:solidFill>
                <a:latin typeface="Arial" panose="020B0604020202020204" pitchFamily="34" charset="0"/>
                <a:cs typeface="Arial" panose="020B0604020202020204" pitchFamily="34" charset="0"/>
              </a:rPr>
              <a:t>In addition to IPOS development, the individual’s case notes, activity logs, calendar and house meeting notes,  and other documentation are key elements for contributing insight into the individual’s personal preferences and wishes not only for what they want and desire, but for the manner in which they wish to receive services.</a:t>
            </a:r>
          </a:p>
        </p:txBody>
      </p:sp>
      <p:sp>
        <p:nvSpPr>
          <p:cNvPr id="4" name="Slide Number Placeholder 3"/>
          <p:cNvSpPr>
            <a:spLocks noGrp="1"/>
          </p:cNvSpPr>
          <p:nvPr>
            <p:ph type="sldNum" sz="quarter" idx="5"/>
          </p:nvPr>
        </p:nvSpPr>
        <p:spPr/>
        <p:txBody>
          <a:bodyPr/>
          <a:lstStyle/>
          <a:p>
            <a:fld id="{FFC3D549-364A-49C7-83E0-F5697439068A}" type="slidenum">
              <a:rPr lang="en-US" smtClean="0"/>
              <a:t>35</a:t>
            </a:fld>
            <a:endParaRPr lang="en-US" dirty="0"/>
          </a:p>
        </p:txBody>
      </p:sp>
    </p:spTree>
    <p:extLst>
      <p:ext uri="{BB962C8B-B14F-4D97-AF65-F5344CB8AC3E}">
        <p14:creationId xmlns:p14="http://schemas.microsoft.com/office/powerpoint/2010/main" val="49712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CMS holds the State accountable for assuring compliance with the Home and Community-Based Final Rule and has approved the State’s plan for initial and ongoing monitoring of compliance with the Rule.  As noted earlier, </a:t>
            </a:r>
            <a:r>
              <a:rPr lang="en-US" sz="1200" i="0" dirty="0">
                <a:latin typeface="Arial" panose="020B0604020202020204" pitchFamily="34" charset="0"/>
                <a:cs typeface="Arial" panose="020B0604020202020204" pitchFamily="34" charset="0"/>
              </a:rPr>
              <a:t>the Department’s contracts with Pre-paid Inpatient Health Plans </a:t>
            </a:r>
            <a:r>
              <a:rPr lang="en-US" sz="1200" dirty="0">
                <a:latin typeface="Arial" panose="020B0604020202020204" pitchFamily="34" charset="0"/>
                <a:cs typeface="Arial" panose="020B0604020202020204" pitchFamily="34" charset="0"/>
              </a:rPr>
              <a:t>outline requirements related to the function of the PIHP and the PIHP’s responsibilities related to the functioning of Community Mental Health Service Programs.  This slide highlights the roles of PIHPs, CMHSPs, and case managers/supports coordinators as it relates to HCBS compliance monitoring.</a:t>
            </a:r>
          </a:p>
        </p:txBody>
      </p:sp>
      <p:sp>
        <p:nvSpPr>
          <p:cNvPr id="4" name="Slide Number Placeholder 3"/>
          <p:cNvSpPr>
            <a:spLocks noGrp="1"/>
          </p:cNvSpPr>
          <p:nvPr>
            <p:ph type="sldNum" sz="quarter" idx="5"/>
          </p:nvPr>
        </p:nvSpPr>
        <p:spPr/>
        <p:txBody>
          <a:bodyPr/>
          <a:lstStyle/>
          <a:p>
            <a:fld id="{FFC3D549-364A-49C7-83E0-F5697439068A}" type="slidenum">
              <a:rPr lang="en-US" smtClean="0"/>
              <a:t>36</a:t>
            </a:fld>
            <a:endParaRPr lang="en-US" dirty="0"/>
          </a:p>
        </p:txBody>
      </p:sp>
    </p:spTree>
    <p:extLst>
      <p:ext uri="{BB962C8B-B14F-4D97-AF65-F5344CB8AC3E}">
        <p14:creationId xmlns:p14="http://schemas.microsoft.com/office/powerpoint/2010/main" val="803448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6A67-819C-0441-9C77-81F4F2BDF3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584F7A-7774-D308-BE40-AAABB18D7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C42DE4-69B0-BFE0-0988-23A2ED252B69}"/>
              </a:ext>
            </a:extLst>
          </p:cNvPr>
          <p:cNvSpPr>
            <a:spLocks noGrp="1"/>
          </p:cNvSpPr>
          <p:nvPr>
            <p:ph type="body" idx="1"/>
          </p:nvPr>
        </p:nvSpPr>
        <p:spPr/>
        <p:txBody>
          <a:bodyPr/>
          <a:lstStyle/>
          <a:p>
            <a:pPr defTabSz="924916">
              <a:defRPr/>
            </a:pPr>
            <a:r>
              <a:rPr lang="en-US"/>
              <a:t>Knowledge Checkpoint: True or False? Providers are responsible for ensuring all staff are fully trained in implementing HCBS and the IPOS.</a:t>
            </a:r>
            <a:endParaRPr lang="en-US" sz="1200" dirty="0"/>
          </a:p>
        </p:txBody>
      </p:sp>
      <p:sp>
        <p:nvSpPr>
          <p:cNvPr id="4" name="Slide Number Placeholder 3">
            <a:extLst>
              <a:ext uri="{FF2B5EF4-FFF2-40B4-BE49-F238E27FC236}">
                <a16:creationId xmlns:a16="http://schemas.microsoft.com/office/drawing/2014/main" id="{E237C3B3-A1A8-F4AB-87D0-67028C7151F2}"/>
              </a:ext>
            </a:extLst>
          </p:cNvPr>
          <p:cNvSpPr>
            <a:spLocks noGrp="1"/>
          </p:cNvSpPr>
          <p:nvPr>
            <p:ph type="sldNum" sz="quarter" idx="5"/>
          </p:nvPr>
        </p:nvSpPr>
        <p:spPr/>
        <p:txBody>
          <a:bodyPr/>
          <a:lstStyle/>
          <a:p>
            <a:fld id="{A5C12E1C-5ABB-4B04-B1A2-B026456D5BE2}" type="slidenum">
              <a:rPr lang="en-US" smtClean="0"/>
              <a:t>37</a:t>
            </a:fld>
            <a:endParaRPr lang="en-US" dirty="0"/>
          </a:p>
        </p:txBody>
      </p:sp>
    </p:spTree>
    <p:extLst>
      <p:ext uri="{BB962C8B-B14F-4D97-AF65-F5344CB8AC3E}">
        <p14:creationId xmlns:p14="http://schemas.microsoft.com/office/powerpoint/2010/main" val="33286613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2195-C11B-EE2D-0D6C-1067FABD9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DB32E-3AAF-FBAF-D190-1F530E086C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CAE8DC-3E2C-5EE1-5AB5-C4704E66BFDA}"/>
              </a:ext>
            </a:extLst>
          </p:cNvPr>
          <p:cNvSpPr>
            <a:spLocks noGrp="1"/>
          </p:cNvSpPr>
          <p:nvPr>
            <p:ph type="body" idx="1"/>
          </p:nvPr>
        </p:nvSpPr>
        <p:spPr/>
        <p:txBody>
          <a:bodyPr/>
          <a:lstStyle/>
          <a:p>
            <a:pPr marL="0" marR="0" lvl="0" indent="0" algn="l" defTabSz="924916" rtl="0" eaLnBrk="1" fontAlgn="auto" latinLnBrk="0" hangingPunct="1">
              <a:lnSpc>
                <a:spcPct val="100000"/>
              </a:lnSpc>
              <a:spcBef>
                <a:spcPts val="0"/>
              </a:spcBef>
              <a:spcAft>
                <a:spcPts val="0"/>
              </a:spcAft>
              <a:buClrTx/>
              <a:buSzTx/>
              <a:buFontTx/>
              <a:buNone/>
              <a:tabLst/>
              <a:defRPr/>
            </a:pPr>
            <a:r>
              <a:rPr lang="en-US" dirty="0"/>
              <a:t>The answer is True; </a:t>
            </a:r>
            <a:r>
              <a:rPr lang="en-US" sz="1200" dirty="0">
                <a:solidFill>
                  <a:schemeClr val="tx1"/>
                </a:solidFill>
                <a:latin typeface="Arial" panose="020B0604020202020204" pitchFamily="34" charset="0"/>
                <a:cs typeface="Arial" panose="020B0604020202020204" pitchFamily="34" charset="0"/>
              </a:rPr>
              <a:t>Providers are responsible for ensuring all staff are fully trained in implementing HCBS and the IPOS.</a:t>
            </a:r>
            <a:endParaRPr lang="en-US" sz="1200" dirty="0"/>
          </a:p>
          <a:p>
            <a:pPr defTabSz="924916">
              <a:defRPr/>
            </a:pP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678379C-9B39-1238-DD28-689B6C00559F}"/>
              </a:ext>
            </a:extLst>
          </p:cNvPr>
          <p:cNvSpPr>
            <a:spLocks noGrp="1"/>
          </p:cNvSpPr>
          <p:nvPr>
            <p:ph type="sldNum" sz="quarter" idx="5"/>
          </p:nvPr>
        </p:nvSpPr>
        <p:spPr/>
        <p:txBody>
          <a:bodyPr/>
          <a:lstStyle/>
          <a:p>
            <a:fld id="{A5C12E1C-5ABB-4B04-B1A2-B026456D5BE2}" type="slidenum">
              <a:rPr lang="en-US" smtClean="0"/>
              <a:t>38</a:t>
            </a:fld>
            <a:endParaRPr lang="en-US" dirty="0"/>
          </a:p>
        </p:txBody>
      </p:sp>
    </p:spTree>
    <p:extLst>
      <p:ext uri="{BB962C8B-B14F-4D97-AF65-F5344CB8AC3E}">
        <p14:creationId xmlns:p14="http://schemas.microsoft.com/office/powerpoint/2010/main" val="32843277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We now move on to key elements of the Final Rule that most impact you, the Provider.  For many of these slides, our narration provides additional information to the essential points provided by the slide text.  The Department acknowledges Providers have raised questions about some of the setting requirements.  To provide clarification of these, the Department worked with the Michigan Department of Licensing and Regulatory Affairs (LARA) to review those questions and concerns.  The information provided in this narrative is based on the ”Joint Guidance Document” (also known as the JGD) that many of you are familiar with.  The </a:t>
            </a:r>
            <a:r>
              <a:rPr lang="en-US" sz="1200" b="0" i="1" dirty="0">
                <a:latin typeface="Arial" panose="020B0604020202020204" pitchFamily="34" charset="0"/>
                <a:cs typeface="Arial" panose="020B0604020202020204" pitchFamily="34" charset="0"/>
              </a:rPr>
              <a:t>Behavioral Health Joint Guidance Document</a:t>
            </a:r>
            <a:r>
              <a:rPr lang="en-US" sz="1200" b="0" i="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was updated in 2024 and provides further information than is provided in this narrative.</a:t>
            </a:r>
            <a:endParaRPr lang="en-US" sz="1200" b="1"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39</a:t>
            </a:fld>
            <a:endParaRPr lang="en-US" dirty="0"/>
          </a:p>
        </p:txBody>
      </p:sp>
    </p:spTree>
    <p:extLst>
      <p:ext uri="{BB962C8B-B14F-4D97-AF65-F5344CB8AC3E}">
        <p14:creationId xmlns:p14="http://schemas.microsoft.com/office/powerpoint/2010/main" val="24924933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Arial"/>
                <a:ea typeface="Times New Roman" panose="02020603050405020304" pitchFamily="18" charset="0"/>
                <a:cs typeface="Arial"/>
              </a:rPr>
              <a:t>Waiver participants must always have access to food.  While s</a:t>
            </a:r>
            <a:r>
              <a:rPr lang="en-US" sz="1200" dirty="0">
                <a:latin typeface="Arial"/>
                <a:cs typeface="Arial"/>
              </a:rPr>
              <a:t>ettings may provide meals at a specified time, the Provider must ensure </a:t>
            </a:r>
            <a:r>
              <a:rPr lang="en-US" sz="1200" i="1" dirty="0">
                <a:latin typeface="Arial"/>
                <a:cs typeface="Arial"/>
              </a:rPr>
              <a:t>access at all times </a:t>
            </a:r>
            <a:r>
              <a:rPr lang="en-US" sz="1200" dirty="0">
                <a:latin typeface="Arial"/>
                <a:cs typeface="Arial"/>
              </a:rPr>
              <a:t>to food and drink that the individual likes. </a:t>
            </a:r>
            <a:r>
              <a:rPr lang="en-US" sz="1200" dirty="0">
                <a:solidFill>
                  <a:schemeClr val="tx1"/>
                </a:solidFill>
                <a:latin typeface="Arial"/>
                <a:cs typeface="Arial"/>
              </a:rPr>
              <a:t>Individuals must also have access to snacks they enjoy at any time, unless there’s a modification in their IPOS.</a:t>
            </a:r>
            <a:endParaRPr lang="en-US" dirty="0">
              <a:latin typeface="Arial"/>
              <a:cs typeface="Arial"/>
            </a:endParaRPr>
          </a:p>
          <a:p>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a:solidFill>
                  <a:schemeClr val="tx1"/>
                </a:solidFill>
                <a:effectLst/>
                <a:latin typeface="Arial"/>
                <a:cs typeface="Arial"/>
              </a:rPr>
              <a:t>After consideration and discussion with the Licensing and Regulatory Affairs Administration</a:t>
            </a:r>
            <a:r>
              <a:rPr lang="en-US">
                <a:latin typeface="Arial"/>
                <a:cs typeface="Arial"/>
              </a:rPr>
              <a:t>,</a:t>
            </a:r>
            <a:r>
              <a:rPr lang="en-US" sz="1200" kern="1200">
                <a:solidFill>
                  <a:schemeClr val="tx1"/>
                </a:solidFill>
                <a:effectLst/>
                <a:latin typeface="Arial"/>
                <a:cs typeface="Arial"/>
              </a:rPr>
              <a:t> the Michigan Department of Health and Human Services has made the following determinations related to Home and Community Based Service compliance in adult foster care homes.</a:t>
            </a:r>
          </a:p>
          <a:p>
            <a:pPr marL="171450" indent="-171450">
              <a:buFont typeface="Wingdings" pitchFamily="2" charset="2"/>
              <a:buChar char="ü"/>
            </a:pPr>
            <a:r>
              <a:rPr lang="en-US" sz="1200" kern="1200" dirty="0">
                <a:solidFill>
                  <a:schemeClr val="tx1"/>
                </a:solidFill>
                <a:effectLst/>
                <a:latin typeface="Arial" panose="020B0604020202020204" pitchFamily="34" charset="0"/>
                <a:ea typeface="+mn-ea"/>
                <a:cs typeface="Arial" panose="020B0604020202020204" pitchFamily="34" charset="0"/>
              </a:rPr>
              <a:t>Settings may lock up caustic material consistent with Michigan Department of Licensing and Regulatory Affairs (LARA) regulations. </a:t>
            </a:r>
          </a:p>
          <a:p>
            <a:pPr marL="171450" indent="-171450">
              <a:buFont typeface="Wingdings" pitchFamily="2" charset="2"/>
              <a:buChar char="ü"/>
            </a:pPr>
            <a:r>
              <a:rPr lang="en-US" sz="1200" kern="1200" dirty="0">
                <a:solidFill>
                  <a:schemeClr val="tx1"/>
                </a:solidFill>
                <a:effectLst/>
                <a:latin typeface="Arial" panose="020B0604020202020204" pitchFamily="34" charset="0"/>
                <a:ea typeface="+mn-ea"/>
                <a:cs typeface="Arial" panose="020B0604020202020204" pitchFamily="34" charset="0"/>
              </a:rPr>
              <a:t>Settings may lock sharp items when deemed necessary to ensure the safety of all the residents of the setting. Providers will make implements available to residents consistent with their IPOS upon request.</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40</a:t>
            </a:fld>
            <a:endParaRPr lang="en-US" dirty="0"/>
          </a:p>
        </p:txBody>
      </p:sp>
    </p:spTree>
    <p:extLst>
      <p:ext uri="{BB962C8B-B14F-4D97-AF65-F5344CB8AC3E}">
        <p14:creationId xmlns:p14="http://schemas.microsoft.com/office/powerpoint/2010/main" val="331567207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latin typeface="Arial" panose="020B0604020202020204" pitchFamily="34" charset="0"/>
                <a:cs typeface="Arial" panose="020B0604020202020204" pitchFamily="34" charset="0"/>
              </a:rPr>
              <a:t>This slide addresses two aspects of accessibility for individuals living or receiving services in the setting; both are fundamental to the Final Rule requirement of “Freedom of Movement”.  </a:t>
            </a:r>
          </a:p>
          <a:p>
            <a:endParaRPr lang="en-US" sz="1400" dirty="0">
              <a:latin typeface="Arial" panose="020B0604020202020204" pitchFamily="34" charset="0"/>
              <a:cs typeface="Arial" panose="020B0604020202020204" pitchFamily="34" charset="0"/>
            </a:endParaRPr>
          </a:p>
          <a:p>
            <a:r>
              <a:rPr lang="en-US" sz="1400" i="1" dirty="0">
                <a:latin typeface="Arial" panose="020B0604020202020204" pitchFamily="34" charset="0"/>
                <a:cs typeface="Arial" panose="020B0604020202020204" pitchFamily="34" charset="0"/>
              </a:rPr>
              <a:t>”Full access to all licensed areas of the home” </a:t>
            </a:r>
            <a:r>
              <a:rPr lang="en-US" sz="1400" dirty="0">
                <a:latin typeface="Arial" panose="020B0604020202020204" pitchFamily="34" charset="0"/>
                <a:cs typeface="Arial" panose="020B0604020202020204" pitchFamily="34" charset="0"/>
              </a:rPr>
              <a:t>means access to all common areas such as the kitchen, living and dining rooms, the laundry room, as well as access to the person’s private area such as their bedroom and bathroom.  If laundry facilities are in an unlicensed area, the setting must have a means to accommodate an individual’s access to the laundry as desired, or as needed to meet the individual’s goals specified in their IPOS.  Exceptions must be justified and documented in the individual’s IPOS.  </a:t>
            </a:r>
          </a:p>
          <a:p>
            <a:endParaRPr lang="en-US" sz="1400" dirty="0">
              <a:latin typeface="Arial" panose="020B0604020202020204" pitchFamily="34" charset="0"/>
              <a:cs typeface="Arial" panose="020B0604020202020204" pitchFamily="34" charset="0"/>
            </a:endParaRPr>
          </a:p>
          <a:p>
            <a:r>
              <a:rPr lang="en-US" sz="1400" dirty="0">
                <a:solidFill>
                  <a:schemeClr val="tx1"/>
                </a:solidFill>
                <a:effectLst/>
                <a:latin typeface="Arial"/>
                <a:cs typeface="Arial"/>
              </a:rPr>
              <a:t>Settings may not impose setting wide restrictions for the benefit of one individual</a:t>
            </a:r>
            <a:r>
              <a:rPr lang="en-US" sz="1400" dirty="0">
                <a:solidFill>
                  <a:schemeClr val="tx1"/>
                </a:solidFill>
                <a:latin typeface="Arial"/>
                <a:cs typeface="Arial"/>
              </a:rPr>
              <a:t> without </a:t>
            </a:r>
            <a:r>
              <a:rPr lang="en-US" sz="1400" dirty="0">
                <a:latin typeface="Arial"/>
                <a:cs typeface="Arial"/>
              </a:rPr>
              <a:t>ensuring there is no </a:t>
            </a:r>
            <a:r>
              <a:rPr lang="en-US" sz="1400" dirty="0">
                <a:solidFill>
                  <a:schemeClr val="tx1"/>
                </a:solidFill>
                <a:latin typeface="Arial"/>
                <a:cs typeface="Arial"/>
              </a:rPr>
              <a:t>impact on other individuals living in the setting.  </a:t>
            </a:r>
            <a:r>
              <a:rPr lang="en-US" sz="1400" dirty="0">
                <a:solidFill>
                  <a:schemeClr val="tx1"/>
                </a:solidFill>
                <a:effectLst/>
                <a:latin typeface="Arial"/>
                <a:cs typeface="Arial"/>
              </a:rPr>
              <a:t>For example, a setting may not restrict access to the kitchen or the kitchen cupboards for all residents because one person requires a modification in this area</a:t>
            </a:r>
            <a:r>
              <a:rPr lang="en-US" sz="1400" i="1" dirty="0">
                <a:solidFill>
                  <a:schemeClr val="tx1"/>
                </a:solidFill>
                <a:effectLst/>
                <a:latin typeface="Arial"/>
                <a:cs typeface="Arial"/>
              </a:rPr>
              <a:t>. </a:t>
            </a:r>
            <a:r>
              <a:rPr lang="en-US" sz="1400" dirty="0">
                <a:solidFill>
                  <a:schemeClr val="tx1"/>
                </a:solidFill>
                <a:effectLst/>
                <a:latin typeface="Arial"/>
                <a:cs typeface="Arial"/>
              </a:rPr>
              <a:t>The agreement of other residents to any such restriction may not be requested by, and agreed to by, any resident as a condition of living in the setting and will not be considered justification of the restriction by MDHHS</a:t>
            </a:r>
            <a:r>
              <a:rPr lang="en-US" sz="1400" b="1" dirty="0">
                <a:solidFill>
                  <a:schemeClr val="tx1"/>
                </a:solidFill>
                <a:effectLst/>
                <a:latin typeface="Arial"/>
                <a:cs typeface="Arial"/>
              </a:rPr>
              <a:t>. </a:t>
            </a:r>
            <a:r>
              <a:rPr lang="en-US" sz="1400" b="0" dirty="0">
                <a:solidFill>
                  <a:schemeClr val="tx1"/>
                </a:solidFill>
                <a:effectLst/>
                <a:latin typeface="Arial"/>
                <a:cs typeface="Arial"/>
              </a:rPr>
              <a:t>Need for staff assistance alone is not a workaround or justification for individual or setting-wide restrictions and must not replace person-centered solutions.  </a:t>
            </a:r>
            <a:r>
              <a:rPr lang="en-US" sz="1400" dirty="0">
                <a:solidFill>
                  <a:schemeClr val="tx1"/>
                </a:solidFill>
                <a:latin typeface="Arial"/>
                <a:cs typeface="Arial"/>
              </a:rPr>
              <a:t>A workaround must be developed and specified in the IPOS of any person receiving services in the setting who does not require the modification.</a:t>
            </a:r>
            <a:endParaRPr lang="en-US" sz="1400" dirty="0">
              <a:latin typeface="Arial"/>
              <a:cs typeface="Arial"/>
            </a:endParaRP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Settings may restrict access to the business office and areas where medications are stored and to unlicensed areas of the setting such as a basement utility area.  These “restrictions” do not require justification in the individual’s IPOS.</a:t>
            </a:r>
          </a:p>
          <a:p>
            <a:pPr lvl="1"/>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At the most fundamental level, “physical accessibility” means there are no barriers or impediments to the individual moving about in the setting and on the grounds of the setting.  With the exception </a:t>
            </a:r>
            <a:r>
              <a:rPr lang="en-US" sz="1400" dirty="0">
                <a:solidFill>
                  <a:schemeClr val="tx1"/>
                </a:solidFill>
                <a:latin typeface="Arial" panose="020B0604020202020204" pitchFamily="34" charset="0"/>
                <a:cs typeface="Arial" panose="020B0604020202020204" pitchFamily="34" charset="0"/>
              </a:rPr>
              <a:t>for lockable bedroom and bathroom doors, </a:t>
            </a:r>
            <a:r>
              <a:rPr lang="en-US" sz="1400" dirty="0">
                <a:latin typeface="Arial" panose="020B0604020202020204" pitchFamily="34" charset="0"/>
                <a:cs typeface="Arial" panose="020B0604020202020204" pitchFamily="34" charset="0"/>
              </a:rPr>
              <a:t>t</a:t>
            </a:r>
            <a:r>
              <a:rPr lang="en-US" sz="1400" dirty="0">
                <a:solidFill>
                  <a:schemeClr val="tx1"/>
                </a:solidFill>
                <a:latin typeface="Arial" panose="020B0604020202020204" pitchFamily="34" charset="0"/>
                <a:cs typeface="Arial" panose="020B0604020202020204" pitchFamily="34" charset="0"/>
              </a:rPr>
              <a:t>here can be no gates, barriers, or locked doors that restrict the movement of individuals within their home setting and the property; </a:t>
            </a:r>
            <a:r>
              <a:rPr lang="en-US" sz="1400" b="0" u="sng" dirty="0">
                <a:solidFill>
                  <a:schemeClr val="tx1"/>
                </a:solidFill>
                <a:latin typeface="Arial" panose="020B0604020202020204" pitchFamily="34" charset="0"/>
                <a:cs typeface="Arial" panose="020B0604020202020204" pitchFamily="34" charset="0"/>
              </a:rPr>
              <a:t>this includes the use of delayed egress or alarm/sound mechanisms</a:t>
            </a:r>
            <a:r>
              <a:rPr lang="en-US" sz="1400" b="0" dirty="0">
                <a:solidFill>
                  <a:schemeClr val="tx1"/>
                </a:solidFill>
                <a:latin typeface="Arial" panose="020B0604020202020204" pitchFamily="34" charset="0"/>
                <a:cs typeface="Arial" panose="020B0604020202020204" pitchFamily="34" charset="0"/>
              </a:rPr>
              <a:t>.</a:t>
            </a:r>
            <a:endParaRPr lang="en-US" sz="14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Arial" panose="020B0604020202020204" pitchFamily="34" charset="0"/>
              <a:cs typeface="Arial" panose="020B0604020202020204" pitchFamily="34" charset="0"/>
            </a:endParaRPr>
          </a:p>
          <a:p>
            <a:r>
              <a:rPr lang="en-US" sz="1400">
                <a:solidFill>
                  <a:schemeClr val="tx1"/>
                </a:solidFill>
                <a:latin typeface="Arial"/>
                <a:cs typeface="Arial"/>
              </a:rPr>
              <a:t>Following concerns and questions raised by Providers, PIHPs, CMHSPs, and others, MDHHS has c</a:t>
            </a:r>
            <a:r>
              <a:rPr lang="en-US" sz="1400">
                <a:effectLst/>
                <a:latin typeface="Arial"/>
                <a:cs typeface="Arial"/>
              </a:rPr>
              <a:t>onfirmed with CMS that the use of a notification system that sounds an alert is non-compliant with the Final Rule.  “Notification systems” include a sound alert mechanism (such as electronic alarms and bells or other noise makers on doors or windows), and a delayed egress mechanism (any mechanism that impedes an individual’s ability to immediately open a door and move around the setting or exit the setting to access the greater community).  On April 17, 2025, MDHHS issued a memorandum to clarify the position of the Department related to the requirements of the Final Rule regarding the use of delayed egress or </a:t>
            </a:r>
            <a:r>
              <a:rPr lang="en-US" sz="1400">
                <a:latin typeface="Arial"/>
                <a:cs typeface="Arial"/>
              </a:rPr>
              <a:t>alarm</a:t>
            </a:r>
            <a:r>
              <a:rPr lang="en-US" sz="1400">
                <a:effectLst/>
                <a:latin typeface="Arial"/>
                <a:cs typeface="Arial"/>
              </a:rPr>
              <a:t> systems in settings.  </a:t>
            </a:r>
            <a:r>
              <a:rPr lang="en-US" sz="1400" b="0" i="1" dirty="0">
                <a:effectLst/>
                <a:latin typeface="Arial"/>
                <a:cs typeface="Arial"/>
              </a:rPr>
              <a:t>The Department required full compliance with the guidance no later than September 30, 2025</a:t>
            </a:r>
            <a:r>
              <a:rPr lang="en-US" sz="1400" b="0" dirty="0">
                <a:effectLst/>
                <a:latin typeface="Arial"/>
                <a:cs typeface="Arial"/>
              </a:rPr>
              <a:t>.  </a:t>
            </a:r>
            <a:r>
              <a:rPr lang="en-US" sz="1400" dirty="0">
                <a:effectLst/>
                <a:latin typeface="Arial"/>
                <a:cs typeface="Arial"/>
              </a:rPr>
              <a:t>Once fully implemented it will become part of the HCBS annual physical review process.  Complete detail and definitions are in the </a:t>
            </a:r>
            <a:r>
              <a:rPr lang="en-US" sz="1400" b="0" i="1" dirty="0">
                <a:effectLst/>
                <a:latin typeface="Arial"/>
                <a:cs typeface="Arial"/>
              </a:rPr>
              <a:t>Home and Community-Based Services (HCBS) Rule Delayed Egress Guidance.</a:t>
            </a:r>
            <a:endParaRPr lang="en-US" sz="1400"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latin typeface="Arial" panose="020B0604020202020204" pitchFamily="34" charset="0"/>
                <a:cs typeface="Arial" panose="020B0604020202020204" pitchFamily="34" charset="0"/>
              </a:rPr>
              <a:t>The next slide provides additional information about Freedom of Movement.</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41</a:t>
            </a:fld>
            <a:endParaRPr lang="en-US" dirty="0"/>
          </a:p>
        </p:txBody>
      </p:sp>
    </p:spTree>
    <p:extLst>
      <p:ext uri="{BB962C8B-B14F-4D97-AF65-F5344CB8AC3E}">
        <p14:creationId xmlns:p14="http://schemas.microsoft.com/office/powerpoint/2010/main" val="25119369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effectLst/>
                <a:latin typeface="Arial"/>
                <a:cs typeface="Arial"/>
              </a:rPr>
              <a:t>The Final Rule requires that individuals have freedom of movement within a setting and the freedom to enter and exit a setting as they chose. This prohibits the use of locking mechanisms that can be used to restrict movement. This includes locks on entry or exit doors and locking mechanisms on gates unless non locking against egress with positive-latching, nonlocking-against-egress hardware. The gate must be able to be opened from the inside with a single motion, even if the gate is locked.  Individuals must not be restricted in their movement within a setting through use of barriers including locked doors and settings cannot incorporate separate units or sections of a building such as a specific floor of a building that is restrictive, or portions of a building that are locked against egress.  Settings can restrict access to unlicensed areas of settings such as a basement’s utility area. </a:t>
            </a:r>
            <a:r>
              <a:rPr lang="en-US" sz="1400" dirty="0">
                <a:latin typeface="Arial"/>
                <a:cs typeface="Arial"/>
              </a:rPr>
              <a:t>And</a:t>
            </a:r>
            <a:r>
              <a:rPr lang="en-US" sz="1400" b="0" dirty="0">
                <a:effectLst/>
                <a:latin typeface="Arial"/>
                <a:cs typeface="Arial"/>
              </a:rPr>
              <a:t> settings can also restrict access to the business office and areas where medications are stored. If laundry facilities are in an unlicensed area and therefore locked the setting must have a means to accommodate individuals</a:t>
            </a:r>
            <a:r>
              <a:rPr lang="en-US" sz="1400" dirty="0">
                <a:latin typeface="Arial"/>
                <a:cs typeface="Arial"/>
              </a:rPr>
              <a:t>'</a:t>
            </a:r>
            <a:r>
              <a:rPr lang="en-US" sz="1400" b="0" dirty="0">
                <a:effectLst/>
                <a:latin typeface="Arial"/>
                <a:cs typeface="Arial"/>
              </a:rPr>
              <a:t> access to the laundry as desired.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400" dirty="0">
              <a:latin typeface="Arial" panose="020B0604020202020204" pitchFamily="34" charset="0"/>
              <a:cs typeface="Arial" panose="020B0604020202020204" pitchFamily="34" charset="0"/>
            </a:endParaRPr>
          </a:p>
          <a:p>
            <a:r>
              <a:rPr lang="en-US" sz="1400" dirty="0">
                <a:latin typeface="Arial"/>
                <a:cs typeface="Arial"/>
              </a:rPr>
              <a:t>The Rule requires that Individuals must be able to move freely inside and outside of the setting as they wish, </a:t>
            </a:r>
            <a:r>
              <a:rPr lang="en-US" sz="1400" i="0" dirty="0">
                <a:latin typeface="Arial"/>
                <a:cs typeface="Arial"/>
              </a:rPr>
              <a:t>with or without needed supports, and as specified in the IPOS</a:t>
            </a:r>
            <a:r>
              <a:rPr lang="en-US" sz="1400" dirty="0">
                <a:latin typeface="Arial"/>
                <a:cs typeface="Arial"/>
              </a:rPr>
              <a:t>.  Please pay special attention to the phrase ”with or without needed supports”.  Needed “supports” must be specified in the IPOS and could mean anything from staff assistance to a particular means to open or close a door.  If “support” is needed, care must be taken to identify the reason and type of support: </a:t>
            </a:r>
          </a:p>
          <a:p>
            <a:pPr marL="285750" indent="-285750">
              <a:buFont typeface="Wingdings" pitchFamily="2" charset="2"/>
              <a:buChar char="ü"/>
            </a:pPr>
            <a:r>
              <a:rPr lang="en-US" sz="1400" dirty="0">
                <a:latin typeface="Arial"/>
                <a:cs typeface="Arial"/>
              </a:rPr>
              <a:t>Is it due to a health or medical need such as a mobility challenge? (E.g., The individual uses a wheelchair and needs staff assistance to go outside.)</a:t>
            </a:r>
          </a:p>
          <a:p>
            <a:pPr marL="285750" indent="-285750">
              <a:buFont typeface="Wingdings" pitchFamily="2" charset="2"/>
              <a:buChar char="ü"/>
            </a:pPr>
            <a:r>
              <a:rPr lang="en-US" sz="1400" dirty="0">
                <a:latin typeface="Arial"/>
                <a:cs typeface="Arial"/>
              </a:rPr>
              <a:t>Is it due to a behavioral challenge? (E.g., the individual always requires line-of-sight supervision due to a documented behavior, health or safety need.) </a:t>
            </a:r>
          </a:p>
          <a:p>
            <a:pPr lvl="1"/>
            <a:endParaRPr lang="en-US" sz="1400" dirty="0">
              <a:latin typeface="Arial" panose="020B0604020202020204" pitchFamily="34" charset="0"/>
              <a:cs typeface="Arial" panose="020B0604020202020204" pitchFamily="34" charset="0"/>
            </a:endParaRPr>
          </a:p>
          <a:p>
            <a:r>
              <a:rPr lang="en-US" sz="1400" dirty="0">
                <a:latin typeface="Arial"/>
                <a:cs typeface="Arial"/>
              </a:rPr>
              <a:t>Both examples have implications for staffing, and both need to be based on appropriate assessments and must be documented in the IPOS as a modification.  Note: Restrictions on the individual’s ability to move freely both inside and outside the home, cannot be based on staff convenience, or the individual’s need for assistance.  </a:t>
            </a:r>
          </a:p>
          <a:p>
            <a:endParaRPr lang="en-US" sz="1400" dirty="0">
              <a:latin typeface="Arial" panose="020B0604020202020204" pitchFamily="34" charset="0"/>
              <a:cs typeface="Arial" panose="020B0604020202020204" pitchFamily="34" charset="0"/>
            </a:endParaRPr>
          </a:p>
          <a:p>
            <a:r>
              <a:rPr lang="en-US" sz="1400" dirty="0">
                <a:latin typeface="Arial"/>
                <a:cs typeface="Arial"/>
              </a:rPr>
              <a:t>As Providers, please also note it is your responsibility to assure that staff are fully trained in each person’s IPOS and </a:t>
            </a:r>
            <a:r>
              <a:rPr lang="en-US" sz="1400" b="0" i="1" dirty="0">
                <a:solidFill>
                  <a:schemeClr val="tx1"/>
                </a:solidFill>
                <a:latin typeface="Arial"/>
                <a:cs typeface="Arial"/>
              </a:rPr>
              <a:t>don’t implement any </a:t>
            </a:r>
            <a:r>
              <a:rPr lang="en-US" sz="1400" b="0" dirty="0">
                <a:solidFill>
                  <a:schemeClr val="tx1"/>
                </a:solidFill>
                <a:latin typeface="Arial"/>
                <a:cs typeface="Arial"/>
              </a:rPr>
              <a:t>service restriction or modification that is not properly justified and documented in the person’s IPOS.  If in doubt, contact the individual’s case manager or supports coordinator.    </a:t>
            </a:r>
          </a:p>
        </p:txBody>
      </p:sp>
      <p:sp>
        <p:nvSpPr>
          <p:cNvPr id="4" name="Slide Number Placeholder 3"/>
          <p:cNvSpPr>
            <a:spLocks noGrp="1"/>
          </p:cNvSpPr>
          <p:nvPr>
            <p:ph type="sldNum" sz="quarter" idx="5"/>
          </p:nvPr>
        </p:nvSpPr>
        <p:spPr/>
        <p:txBody>
          <a:bodyPr/>
          <a:lstStyle/>
          <a:p>
            <a:fld id="{FFC3D549-364A-49C7-83E0-F5697439068A}" type="slidenum">
              <a:rPr lang="en-US" smtClean="0"/>
              <a:t>42</a:t>
            </a:fld>
            <a:endParaRPr lang="en-US" dirty="0"/>
          </a:p>
        </p:txBody>
      </p:sp>
    </p:spTree>
    <p:extLst>
      <p:ext uri="{BB962C8B-B14F-4D97-AF65-F5344CB8AC3E}">
        <p14:creationId xmlns:p14="http://schemas.microsoft.com/office/powerpoint/2010/main" val="40177230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The Final Rule requires there must be evidence the individual chose where to live.  Essential elements of this are: options and settings are appropriate to the person’s needs and preference, and IPOS documentation. In all instances, the following apply:</a:t>
            </a:r>
            <a:endParaRPr lang="en-US" sz="1200" dirty="0">
              <a:solidFill>
                <a:schemeClr val="tx1"/>
              </a:solidFill>
              <a:latin typeface="Arial" panose="020B0604020202020204" pitchFamily="34" charset="0"/>
              <a:ea typeface="ＭＳ Ｐゴシック"/>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latin typeface="Arial"/>
                <a:ea typeface="ＭＳ Ｐゴシック"/>
                <a:cs typeface="Arial"/>
              </a:rPr>
              <a:t>There is evidence the individual chose </a:t>
            </a:r>
            <a:r>
              <a:rPr lang="en-US" sz="1200" b="1" i="1" dirty="0">
                <a:solidFill>
                  <a:schemeClr val="tx1"/>
                </a:solidFill>
                <a:latin typeface="Arial"/>
                <a:ea typeface="ＭＳ Ｐゴシック"/>
                <a:cs typeface="Arial"/>
              </a:rPr>
              <a:t>this</a:t>
            </a:r>
            <a:r>
              <a:rPr lang="en-US" sz="1200" dirty="0">
                <a:solidFill>
                  <a:schemeClr val="tx1"/>
                </a:solidFill>
                <a:latin typeface="Arial"/>
                <a:ea typeface="ＭＳ Ｐゴシック"/>
                <a:cs typeface="Arial"/>
              </a:rPr>
              <a:t> setting after being presented a variety of other settings, including the specific names of settings considered (including </a:t>
            </a:r>
            <a:r>
              <a:rPr lang="en-US">
                <a:latin typeface="Arial"/>
                <a:ea typeface="ＭＳ Ｐゴシック"/>
                <a:cs typeface="Arial"/>
              </a:rPr>
              <a:t>non-disability</a:t>
            </a:r>
            <a:r>
              <a:rPr lang="en-US" sz="1200" dirty="0">
                <a:solidFill>
                  <a:schemeClr val="tx1"/>
                </a:solidFill>
                <a:latin typeface="Arial"/>
                <a:ea typeface="ＭＳ Ｐゴシック"/>
                <a:cs typeface="Arial"/>
              </a:rPr>
              <a:t> specific settings), and a discussion of the availability and desire of  the person to live independently.  Please note “evidence of choice” is required annually regardless of the length of time a person has resided in a setting.</a:t>
            </a:r>
            <a:endParaRPr lang="en-US" sz="1200" dirty="0">
              <a:solidFill>
                <a:schemeClr val="tx1"/>
              </a:solidFill>
              <a:latin typeface="Arial"/>
              <a:ea typeface="+mn-ea"/>
              <a:cs typeface="Arial"/>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latin typeface="Arial" panose="020B0604020202020204" pitchFamily="34" charset="0"/>
                <a:ea typeface="ＭＳ Ｐゴシック"/>
                <a:cs typeface="Arial" panose="020B0604020202020204" pitchFamily="34" charset="0"/>
              </a:rPr>
              <a:t>There is evidence a discussion was held regarding the availability of a private room in the setting and whether the individual then agrees to share a room as applicable</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latin typeface="Arial" panose="020B0604020202020204" pitchFamily="34" charset="0"/>
                <a:ea typeface="ＭＳ Ｐゴシック"/>
                <a:cs typeface="Arial" panose="020B0604020202020204" pitchFamily="34" charset="0"/>
              </a:rPr>
              <a:t>If the provider of services is also the owner of the setting (provider-owned and controlled), t</a:t>
            </a:r>
            <a:r>
              <a:rPr lang="en-US" sz="1200" dirty="0">
                <a:solidFill>
                  <a:schemeClr val="tx1"/>
                </a:solidFill>
                <a:latin typeface="Arial" panose="020B0604020202020204" pitchFamily="34" charset="0"/>
                <a:cs typeface="Arial" panose="020B0604020202020204" pitchFamily="34" charset="0"/>
              </a:rPr>
              <a:t>here must be evidence the individual understood that if they chose to live in the setting, they would be required to accept services from the provider and they agreed to this condition.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While it may not by </a:t>
            </a:r>
            <a:r>
              <a:rPr lang="en-US" sz="1200" i="1" dirty="0">
                <a:solidFill>
                  <a:schemeClr val="tx1"/>
                </a:solidFill>
                <a:latin typeface="Arial" panose="020B0604020202020204" pitchFamily="34" charset="0"/>
                <a:cs typeface="Arial" panose="020B0604020202020204" pitchFamily="34" charset="0"/>
              </a:rPr>
              <a:t>you</a:t>
            </a:r>
            <a:r>
              <a:rPr lang="en-US" sz="1200" dirty="0">
                <a:solidFill>
                  <a:schemeClr val="tx1"/>
                </a:solidFill>
                <a:latin typeface="Arial" panose="020B0604020202020204" pitchFamily="34" charset="0"/>
                <a:cs typeface="Arial" panose="020B0604020202020204" pitchFamily="34" charset="0"/>
              </a:rPr>
              <a:t>r responsibility, please be aware the PIHP or CMHSP giving the prospective resident a Directory of available residential and non-residential providers does not provide evidence the individual had choice of residential or non-residential setting and/or of HCBS service provider.  </a:t>
            </a:r>
          </a:p>
        </p:txBody>
      </p:sp>
      <p:sp>
        <p:nvSpPr>
          <p:cNvPr id="4" name="Slide Number Placeholder 3"/>
          <p:cNvSpPr>
            <a:spLocks noGrp="1"/>
          </p:cNvSpPr>
          <p:nvPr>
            <p:ph type="sldNum" sz="quarter" idx="5"/>
          </p:nvPr>
        </p:nvSpPr>
        <p:spPr/>
        <p:txBody>
          <a:bodyPr/>
          <a:lstStyle/>
          <a:p>
            <a:fld id="{FFC3D549-364A-49C7-83E0-F5697439068A}" type="slidenum">
              <a:rPr lang="en-US" smtClean="0"/>
              <a:t>43</a:t>
            </a:fld>
            <a:endParaRPr lang="en-US" dirty="0"/>
          </a:p>
        </p:txBody>
      </p:sp>
    </p:spTree>
    <p:extLst>
      <p:ext uri="{BB962C8B-B14F-4D97-AF65-F5344CB8AC3E}">
        <p14:creationId xmlns:p14="http://schemas.microsoft.com/office/powerpoint/2010/main" val="135438025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requirement applies to all settings and providers of services and supports.  The wish to change setting or provider can be expressed at any time, not just at an annual IPOS review and planning process.  The case manager/supports coordinator should assess the individual’s satisfaction with their choice of setting, services and supports at each visit.  The Provider’s observations and impressions, can provide valuable insight as to the individual’s satisfaction.</a:t>
            </a:r>
          </a:p>
        </p:txBody>
      </p:sp>
      <p:sp>
        <p:nvSpPr>
          <p:cNvPr id="4" name="Slide Number Placeholder 3"/>
          <p:cNvSpPr>
            <a:spLocks noGrp="1"/>
          </p:cNvSpPr>
          <p:nvPr>
            <p:ph type="sldNum" sz="quarter" idx="5"/>
          </p:nvPr>
        </p:nvSpPr>
        <p:spPr/>
        <p:txBody>
          <a:bodyPr/>
          <a:lstStyle/>
          <a:p>
            <a:fld id="{FFC3D549-364A-49C7-83E0-F5697439068A}" type="slidenum">
              <a:rPr lang="en-US" smtClean="0"/>
              <a:t>44</a:t>
            </a:fld>
            <a:endParaRPr lang="en-US" dirty="0"/>
          </a:p>
        </p:txBody>
      </p:sp>
    </p:spTree>
    <p:extLst>
      <p:ext uri="{BB962C8B-B14F-4D97-AF65-F5344CB8AC3E}">
        <p14:creationId xmlns:p14="http://schemas.microsoft.com/office/powerpoint/2010/main" val="397631346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latin typeface="Arial"/>
                <a:cs typeface="Arial"/>
              </a:rPr>
              <a:t>Freedom of choice applies not only to the setting in which the person lives or receives services</a:t>
            </a:r>
            <a:r>
              <a:rPr lang="en-US">
                <a:latin typeface="Arial"/>
                <a:cs typeface="Arial"/>
              </a:rPr>
              <a:t>.</a:t>
            </a:r>
            <a:r>
              <a:rPr lang="en-US" sz="1200">
                <a:latin typeface="Arial"/>
                <a:cs typeface="Arial"/>
              </a:rPr>
              <a:t> </a:t>
            </a:r>
            <a:r>
              <a:rPr lang="en-US">
                <a:latin typeface="Arial"/>
                <a:cs typeface="Arial"/>
              </a:rPr>
              <a:t> </a:t>
            </a:r>
            <a:r>
              <a:rPr lang="en-US" sz="1200">
                <a:latin typeface="Arial"/>
                <a:cs typeface="Arial"/>
              </a:rPr>
              <a:t>As noted on this slide, it also applies to the individual’s choice of other services and supports as identified in their IPOS.  This means the IPOS must document the </a:t>
            </a:r>
            <a:r>
              <a:rPr lang="en-US" sz="1200">
                <a:solidFill>
                  <a:schemeClr val="tx1"/>
                </a:solidFill>
                <a:latin typeface="Arial"/>
                <a:cs typeface="Arial"/>
              </a:rPr>
              <a:t>individual was made aware of available providers and that they can use private funds to purchase additional skilled services, when needed.)</a:t>
            </a:r>
          </a:p>
          <a:p>
            <a:endParaRPr lang="en-US" sz="1200" dirty="0">
              <a:solidFill>
                <a:schemeClr val="tx1"/>
              </a:solidFill>
              <a:latin typeface="Arial" panose="020B0604020202020204" pitchFamily="34" charset="0"/>
              <a:cs typeface="Arial" panose="020B0604020202020204" pitchFamily="34" charset="0"/>
            </a:endParaRPr>
          </a:p>
          <a:p>
            <a:r>
              <a:rPr lang="en-US" sz="1200">
                <a:solidFill>
                  <a:schemeClr val="tx1"/>
                </a:solidFill>
                <a:latin typeface="Arial"/>
                <a:cs typeface="Arial"/>
              </a:rPr>
              <a:t>This requirement does not preclude the residential setting arranging for specific services to be brought “in-house” (for example a podiatrist who visits monthly to provide foot care to residents).  It does require that residents are informed about other providers of services available in the community, including continuing an established relationship with providers, and that available providers and the individual’s choice are documented in the IPOS. (Again, giving the individual a directory of available providers does not, in and of itself, meet this requirement</a:t>
            </a:r>
            <a:r>
              <a:rPr lang="en-US">
                <a:latin typeface="Arial"/>
                <a:cs typeface="Arial"/>
              </a:rPr>
              <a:t>.)</a:t>
            </a:r>
          </a:p>
        </p:txBody>
      </p:sp>
      <p:sp>
        <p:nvSpPr>
          <p:cNvPr id="4" name="Slide Number Placeholder 3"/>
          <p:cNvSpPr>
            <a:spLocks noGrp="1"/>
          </p:cNvSpPr>
          <p:nvPr>
            <p:ph type="sldNum" sz="quarter" idx="5"/>
          </p:nvPr>
        </p:nvSpPr>
        <p:spPr/>
        <p:txBody>
          <a:bodyPr/>
          <a:lstStyle/>
          <a:p>
            <a:fld id="{FFC3D549-364A-49C7-83E0-F5697439068A}" type="slidenum">
              <a:rPr lang="en-US" smtClean="0"/>
              <a:t>45</a:t>
            </a:fld>
            <a:endParaRPr lang="en-US" dirty="0"/>
          </a:p>
        </p:txBody>
      </p:sp>
    </p:spTree>
    <p:extLst>
      <p:ext uri="{BB962C8B-B14F-4D97-AF65-F5344CB8AC3E}">
        <p14:creationId xmlns:p14="http://schemas.microsoft.com/office/powerpoint/2010/main" val="7681991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1200" dirty="0">
                <a:solidFill>
                  <a:schemeClr val="tx1"/>
                </a:solidFill>
                <a:latin typeface="Arial"/>
                <a:ea typeface="ＭＳ Ｐゴシック"/>
                <a:cs typeface="Arial"/>
              </a:rPr>
              <a:t>Choice of roommate may be impacted by the number of open rooms available in the setting in which the individual chooses to live.  Initially, and anytime the individual indicates they want a roommate or wants to change their roommate, their IPOS must document a discussion regarding each of the following, regardless of the length of time the person has lived in the setting:</a:t>
            </a:r>
          </a:p>
          <a:p>
            <a:pPr marL="0" indent="0">
              <a:buNone/>
            </a:pPr>
            <a:endParaRPr lang="en-US" sz="1200" dirty="0">
              <a:solidFill>
                <a:schemeClr val="tx1"/>
              </a:solidFill>
              <a:latin typeface="Arial"/>
              <a:ea typeface="ＭＳ Ｐゴシック"/>
              <a:cs typeface="Arial"/>
            </a:endParaRPr>
          </a:p>
          <a:p>
            <a:pPr marL="285750" indent="-285750">
              <a:buFont typeface="Wingdings" pitchFamily="2" charset="2"/>
              <a:buChar char="ü"/>
            </a:pPr>
            <a:r>
              <a:rPr lang="en-US" sz="1200" dirty="0">
                <a:solidFill>
                  <a:schemeClr val="tx1"/>
                </a:solidFill>
                <a:latin typeface="Arial"/>
                <a:ea typeface="ＭＳ Ｐゴシック"/>
                <a:cs typeface="Arial"/>
              </a:rPr>
              <a:t>They have been </a:t>
            </a:r>
            <a:r>
              <a:rPr lang="en-US" sz="1200" dirty="0">
                <a:solidFill>
                  <a:schemeClr val="tx1"/>
                </a:solidFill>
                <a:latin typeface="Arial"/>
                <a:cs typeface="Arial"/>
              </a:rPr>
              <a:t>informed of limited roommate choices, and what their choices are, before agreeing to move in.</a:t>
            </a:r>
          </a:p>
          <a:p>
            <a:pPr marL="285750" indent="-285750">
              <a:buFont typeface="Wingdings" pitchFamily="2" charset="2"/>
              <a:buChar char="ü"/>
            </a:pPr>
            <a:endParaRPr lang="en-US" sz="1200" dirty="0">
              <a:solidFill>
                <a:schemeClr val="tx1"/>
              </a:solidFill>
              <a:latin typeface="Arial" panose="020B0604020202020204" pitchFamily="34" charset="0"/>
              <a:cs typeface="Arial" panose="020B0604020202020204" pitchFamily="34" charset="0"/>
            </a:endParaRP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They have been informed of the process to request a different roommate if they wish to do so.</a:t>
            </a:r>
          </a:p>
          <a:p>
            <a:pPr marL="285750" indent="-285750">
              <a:buFont typeface="Wingdings" pitchFamily="2" charset="2"/>
              <a:buChar char="ü"/>
            </a:pPr>
            <a:endParaRPr lang="en-US" sz="1200" dirty="0">
              <a:solidFill>
                <a:schemeClr val="tx1"/>
              </a:solidFill>
              <a:latin typeface="Arial" panose="020B0604020202020204" pitchFamily="34" charset="0"/>
              <a:cs typeface="Arial" panose="020B0604020202020204" pitchFamily="34" charset="0"/>
            </a:endParaRPr>
          </a:p>
          <a:p>
            <a:pPr marL="285750" indent="-285750">
              <a:buFont typeface="Wingdings" pitchFamily="2" charset="2"/>
              <a:buChar char="ü"/>
            </a:pPr>
            <a:r>
              <a:rPr lang="en-US" sz="1200" dirty="0">
                <a:solidFill>
                  <a:schemeClr val="tx1"/>
                </a:solidFill>
                <a:latin typeface="Arial" panose="020B0604020202020204" pitchFamily="34" charset="0"/>
                <a:ea typeface="ＭＳ Ｐゴシック"/>
                <a:cs typeface="Arial" panose="020B0604020202020204" pitchFamily="34" charset="0"/>
              </a:rPr>
              <a:t>They are </a:t>
            </a:r>
            <a:r>
              <a:rPr lang="en-US" sz="1200" dirty="0">
                <a:solidFill>
                  <a:schemeClr val="tx1"/>
                </a:solidFill>
                <a:latin typeface="Arial"/>
                <a:ea typeface="ＭＳ Ｐゴシック"/>
                <a:cs typeface="Arial"/>
              </a:rPr>
              <a:t>informed they can decide they want a private room, if their resources allow, and they can move from the residence if they would like to do so to secure a priva</a:t>
            </a:r>
            <a:r>
              <a:rPr lang="en-US" sz="1200" b="0" dirty="0">
                <a:solidFill>
                  <a:schemeClr val="tx1"/>
                </a:solidFill>
                <a:latin typeface="Arial"/>
                <a:ea typeface="ＭＳ Ｐゴシック"/>
                <a:cs typeface="Arial"/>
              </a:rPr>
              <a:t>te room.  Note: Even if the individual has the resources to move to secure a private room, moving is dependent upon the availability of a residence, with a vacancy, that can meet the individual’s specialized needs.   </a:t>
            </a:r>
          </a:p>
        </p:txBody>
      </p:sp>
      <p:sp>
        <p:nvSpPr>
          <p:cNvPr id="4" name="Slide Number Placeholder 3"/>
          <p:cNvSpPr>
            <a:spLocks noGrp="1"/>
          </p:cNvSpPr>
          <p:nvPr>
            <p:ph type="sldNum" sz="quarter" idx="5"/>
          </p:nvPr>
        </p:nvSpPr>
        <p:spPr/>
        <p:txBody>
          <a:bodyPr/>
          <a:lstStyle/>
          <a:p>
            <a:fld id="{FFC3D549-364A-49C7-83E0-F5697439068A}" type="slidenum">
              <a:rPr lang="en-US" smtClean="0"/>
              <a:t>46</a:t>
            </a:fld>
            <a:endParaRPr lang="en-US" dirty="0"/>
          </a:p>
        </p:txBody>
      </p:sp>
    </p:spTree>
    <p:extLst>
      <p:ext uri="{BB962C8B-B14F-4D97-AF65-F5344CB8AC3E}">
        <p14:creationId xmlns:p14="http://schemas.microsoft.com/office/powerpoint/2010/main" val="10358228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By now you probably recognize that “community engagement/integration” is both a requirement of the Final Rule, and a priority for both CMS and the State. It requires that </a:t>
            </a:r>
            <a:r>
              <a:rPr lang="en-US" sz="1200" dirty="0">
                <a:solidFill>
                  <a:schemeClr val="tx1"/>
                </a:solidFill>
                <a:latin typeface="Arial" panose="020B0604020202020204" pitchFamily="34" charset="0"/>
                <a:cs typeface="Arial" panose="020B0604020202020204" pitchFamily="34" charset="0"/>
              </a:rPr>
              <a:t>individuals have the freedom to access the community </a:t>
            </a:r>
            <a:r>
              <a:rPr lang="en-US" sz="1200" i="1" dirty="0">
                <a:solidFill>
                  <a:schemeClr val="tx1"/>
                </a:solidFill>
                <a:latin typeface="Arial" panose="020B0604020202020204" pitchFamily="34" charset="0"/>
                <a:cs typeface="Arial" panose="020B0604020202020204" pitchFamily="34" charset="0"/>
              </a:rPr>
              <a:t>as they choose</a:t>
            </a:r>
            <a:r>
              <a:rPr lang="en-US" sz="1200" dirty="0">
                <a:solidFill>
                  <a:schemeClr val="tx1"/>
                </a:solidFill>
                <a:latin typeface="Arial" panose="020B0604020202020204" pitchFamily="34" charset="0"/>
                <a:cs typeface="Arial" panose="020B0604020202020204" pitchFamily="34" charset="0"/>
              </a:rPr>
              <a:t>, with or without supports, including transportation options.</a:t>
            </a:r>
            <a:r>
              <a:rPr lang="en-US" sz="1200" dirty="0">
                <a:latin typeface="Arial" panose="020B0604020202020204" pitchFamily="34" charset="0"/>
                <a:cs typeface="Arial" panose="020B0604020202020204" pitchFamily="34" charset="0"/>
              </a:rPr>
              <a:t> </a:t>
            </a: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latin typeface="Arial"/>
                <a:cs typeface="Arial"/>
              </a:rPr>
              <a:t>Earlier in this </a:t>
            </a:r>
            <a:r>
              <a:rPr lang="en-US">
                <a:latin typeface="Arial"/>
                <a:cs typeface="Arial"/>
              </a:rPr>
              <a:t>training</a:t>
            </a:r>
            <a:r>
              <a:rPr lang="en-US" sz="1200" b="0">
                <a:latin typeface="Arial"/>
                <a:cs typeface="Arial"/>
              </a:rPr>
              <a:t> you learned that every IPOS </a:t>
            </a:r>
            <a:r>
              <a:rPr lang="en-US" sz="1200" b="0"/>
              <a:t>must include one or more community integration </a:t>
            </a:r>
            <a:r>
              <a:rPr lang="en-US"/>
              <a:t>goals</a:t>
            </a:r>
            <a:r>
              <a:rPr lang="en-US" sz="1200" b="0"/>
              <a:t> and that the IPOS should reflect interests of the person that can be used to support community engagement activities. You also heard that providers are key players in the implementation of this requirement because your </a:t>
            </a:r>
            <a:r>
              <a:rPr lang="en-US" sz="1200" b="0" dirty="0">
                <a:latin typeface="Arial"/>
                <a:cs typeface="Arial"/>
              </a:rPr>
              <a:t>observations and impressions of the individuals you serve help craft meaningful opportunities for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a:cs typeface="Arial"/>
              </a:rPr>
              <a:t>As a Provider, you have the most day-to-day contact with the individual; you may have the best sense of their interests and wishes, giving you a unique role in helping plan for and implement a meaningful community integration goal.  While the Provider isn’t responsible for developing the IPOS, you</a:t>
            </a:r>
            <a:r>
              <a:rPr lang="en-US" sz="1200" b="0" i="1" dirty="0">
                <a:solidFill>
                  <a:schemeClr val="tx1"/>
                </a:solidFill>
                <a:latin typeface="Arial"/>
                <a:cs typeface="Arial"/>
              </a:rPr>
              <a:t> are </a:t>
            </a:r>
            <a:r>
              <a:rPr lang="en-US" sz="1200" b="0" dirty="0">
                <a:solidFill>
                  <a:schemeClr val="tx1"/>
                </a:solidFill>
                <a:latin typeface="Arial"/>
                <a:cs typeface="Arial"/>
              </a:rPr>
              <a:t>responsible for assuring the services you provide are identified in the IPOS and reflect the person’s interests and expressed wishes.  When considering “expressed wishes”, bear in mind that behaviors and facial expressions are the way many people express themselves, whether or not the individual is verbal.  Other non-verbal clues are the frequency of interaction with others, refusal to engage in an activity, shedding their clothes off, refusing to get in the car or bus, clapping their hands and otherwise showing pleasure in an activity. </a:t>
            </a:r>
            <a:endParaRPr lang="en-US" b="0" dirty="0">
              <a:latin typeface="Arial"/>
              <a:cs typeface="Arial"/>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47</a:t>
            </a:fld>
            <a:endParaRPr lang="en-US" dirty="0"/>
          </a:p>
        </p:txBody>
      </p:sp>
    </p:spTree>
    <p:extLst>
      <p:ext uri="{BB962C8B-B14F-4D97-AF65-F5344CB8AC3E}">
        <p14:creationId xmlns:p14="http://schemas.microsoft.com/office/powerpoint/2010/main" val="302415220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a:cs typeface="Arial"/>
              </a:rPr>
              <a:t>This requires creating and supporting opportunities for individuals to connect with others, to build meaningful relationships, and to establish trust.  And it will r</a:t>
            </a:r>
            <a:r>
              <a:rPr lang="en-US" sz="1200" dirty="0">
                <a:latin typeface="Arial"/>
                <a:cs typeface="Arial"/>
              </a:rPr>
              <a:t>equire a</a:t>
            </a:r>
            <a:r>
              <a:rPr lang="en-US" sz="1200" dirty="0">
                <a:solidFill>
                  <a:schemeClr val="tx1"/>
                </a:solidFill>
                <a:latin typeface="Arial"/>
                <a:cs typeface="Arial"/>
              </a:rPr>
              <a:t>ccess to, and facilitation of, </a:t>
            </a:r>
            <a:r>
              <a:rPr lang="en-US" sz="1200" dirty="0">
                <a:latin typeface="Arial"/>
                <a:cs typeface="Arial"/>
              </a:rPr>
              <a:t>meaningful</a:t>
            </a:r>
            <a:r>
              <a:rPr lang="en-US" sz="1200" dirty="0">
                <a:solidFill>
                  <a:schemeClr val="tx1"/>
                </a:solidFill>
                <a:latin typeface="Arial"/>
                <a:cs typeface="Arial"/>
              </a:rPr>
              <a:t> community activitie</a:t>
            </a:r>
            <a:r>
              <a:rPr lang="en-US" sz="1200" dirty="0">
                <a:latin typeface="Arial"/>
                <a:cs typeface="Arial"/>
              </a:rPr>
              <a:t>s </a:t>
            </a:r>
            <a:r>
              <a:rPr lang="en-US" sz="1200" i="1" dirty="0">
                <a:latin typeface="Arial"/>
                <a:cs typeface="Arial"/>
              </a:rPr>
              <a:t>as defined by the person</a:t>
            </a:r>
            <a:r>
              <a:rPr lang="en-US" sz="1200" dirty="0">
                <a:latin typeface="Arial"/>
                <a:cs typeface="Arial"/>
              </a:rPr>
              <a:t>, n</a:t>
            </a:r>
            <a:r>
              <a:rPr lang="en-US" sz="1200" dirty="0">
                <a:solidFill>
                  <a:schemeClr val="tx1"/>
                </a:solidFill>
                <a:latin typeface="Arial"/>
                <a:cs typeface="Arial"/>
              </a:rPr>
              <a:t>o less than twice a week.  Keep in mind the central phrase</a:t>
            </a:r>
            <a:r>
              <a:rPr lang="en-US" sz="1200" b="0" dirty="0">
                <a:solidFill>
                  <a:schemeClr val="tx1"/>
                </a:solidFill>
                <a:latin typeface="Arial"/>
                <a:cs typeface="Arial"/>
              </a:rPr>
              <a:t>: </a:t>
            </a:r>
            <a:r>
              <a:rPr lang="en-US" sz="1200" b="0" i="1" dirty="0">
                <a:solidFill>
                  <a:schemeClr val="tx1"/>
                </a:solidFill>
                <a:latin typeface="Arial"/>
                <a:cs typeface="Arial"/>
              </a:rPr>
              <a:t>“as defined by the person”; </a:t>
            </a:r>
            <a:r>
              <a:rPr lang="en-US" sz="1200" dirty="0">
                <a:solidFill>
                  <a:schemeClr val="tx1"/>
                </a:solidFill>
                <a:latin typeface="Arial"/>
                <a:cs typeface="Arial"/>
              </a:rPr>
              <a:t>the individual is at the core of everything!  If a 73-year-old individual has no interest to engage in community activities “to develop relationships” but </a:t>
            </a:r>
            <a:r>
              <a:rPr lang="en-US" sz="1200" i="1" dirty="0">
                <a:solidFill>
                  <a:schemeClr val="tx1"/>
                </a:solidFill>
                <a:latin typeface="Arial"/>
                <a:cs typeface="Arial"/>
              </a:rPr>
              <a:t>does</a:t>
            </a:r>
            <a:r>
              <a:rPr lang="en-US" sz="1200" dirty="0">
                <a:solidFill>
                  <a:schemeClr val="tx1"/>
                </a:solidFill>
                <a:latin typeface="Arial"/>
                <a:cs typeface="Arial"/>
              </a:rPr>
              <a:t> want to occasionally go to the community center to swim or to the July 4</a:t>
            </a:r>
            <a:r>
              <a:rPr lang="en-US" sz="1200" baseline="30000" dirty="0">
                <a:solidFill>
                  <a:schemeClr val="tx1"/>
                </a:solidFill>
                <a:latin typeface="Arial"/>
                <a:cs typeface="Arial"/>
              </a:rPr>
              <a:t>th</a:t>
            </a:r>
            <a:r>
              <a:rPr lang="en-US" sz="1200" dirty="0">
                <a:solidFill>
                  <a:schemeClr val="tx1"/>
                </a:solidFill>
                <a:latin typeface="Arial"/>
                <a:cs typeface="Arial"/>
              </a:rPr>
              <a:t> Fireworks display, or to sit at an outdoor café and wave to people that pass by on a warm summer day - that needs to be documented in their IPOS.</a:t>
            </a:r>
            <a:endParaRPr lang="en-US" sz="1200" dirty="0">
              <a:latin typeface="Arial"/>
              <a:cs typeface="Arial"/>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48</a:t>
            </a:fld>
            <a:endParaRPr lang="en-US" dirty="0"/>
          </a:p>
        </p:txBody>
      </p:sp>
    </p:spTree>
    <p:extLst>
      <p:ext uri="{BB962C8B-B14F-4D97-AF65-F5344CB8AC3E}">
        <p14:creationId xmlns:p14="http://schemas.microsoft.com/office/powerpoint/2010/main" val="40113239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strike="noStrike" dirty="0">
                <a:solidFill>
                  <a:schemeClr val="tx1"/>
                </a:solidFill>
                <a:latin typeface="Arial" panose="020B0604020202020204" pitchFamily="34" charset="0"/>
                <a:cs typeface="Arial" panose="020B0604020202020204" pitchFamily="34" charset="0"/>
              </a:rPr>
              <a:t>Meaningful community engagement requires a broader focus than </a:t>
            </a:r>
            <a:r>
              <a:rPr lang="en-US" sz="1200" dirty="0">
                <a:solidFill>
                  <a:schemeClr val="tx1"/>
                </a:solidFill>
                <a:latin typeface="Arial" panose="020B0604020202020204" pitchFamily="34" charset="0"/>
                <a:cs typeface="Arial" panose="020B0604020202020204" pitchFamily="34" charset="0"/>
              </a:rPr>
              <a:t>the </a:t>
            </a:r>
            <a:r>
              <a:rPr lang="en-US" sz="1200" i="1" dirty="0">
                <a:solidFill>
                  <a:schemeClr val="tx1"/>
                </a:solidFill>
                <a:latin typeface="Arial" panose="020B0604020202020204" pitchFamily="34" charset="0"/>
                <a:cs typeface="Arial" panose="020B0604020202020204" pitchFamily="34" charset="0"/>
              </a:rPr>
              <a:t>frequency</a:t>
            </a:r>
            <a:r>
              <a:rPr lang="en-US" sz="1200" dirty="0">
                <a:solidFill>
                  <a:schemeClr val="tx1"/>
                </a:solidFill>
                <a:latin typeface="Arial" panose="020B0604020202020204" pitchFamily="34" charset="0"/>
                <a:cs typeface="Arial" panose="020B0604020202020204" pitchFamily="34" charset="0"/>
              </a:rPr>
              <a:t> of community outings; it requires facilitating genuine integration into the community. </a:t>
            </a:r>
            <a:r>
              <a:rPr lang="en-US" sz="1200" dirty="0">
                <a:latin typeface="Arial" panose="020B0604020202020204" pitchFamily="34" charset="0"/>
                <a:cs typeface="Arial" panose="020B0604020202020204" pitchFamily="34" charset="0"/>
              </a:rPr>
              <a:t>Think about the individual being (or becoming) </a:t>
            </a:r>
            <a:r>
              <a:rPr lang="en-US" sz="1200" b="1" i="1" dirty="0">
                <a:latin typeface="Arial" panose="020B0604020202020204" pitchFamily="34" charset="0"/>
                <a:cs typeface="Arial" panose="020B0604020202020204" pitchFamily="34" charset="0"/>
              </a:rPr>
              <a:t>“part of”</a:t>
            </a:r>
            <a:r>
              <a:rPr lang="en-US" sz="1200" b="1"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 community rather than </a:t>
            </a:r>
            <a:r>
              <a:rPr lang="en-US" sz="1200" b="0" dirty="0">
                <a:latin typeface="Arial" panose="020B0604020202020204" pitchFamily="34" charset="0"/>
                <a:cs typeface="Arial" panose="020B0604020202020204" pitchFamily="34" charset="0"/>
              </a:rPr>
              <a:t>simply </a:t>
            </a:r>
            <a:r>
              <a:rPr lang="en-US" sz="1200" b="1" i="1" dirty="0">
                <a:latin typeface="Arial" panose="020B0604020202020204" pitchFamily="34" charset="0"/>
                <a:cs typeface="Arial" panose="020B0604020202020204" pitchFamily="34" charset="0"/>
              </a:rPr>
              <a:t>“going into” </a:t>
            </a:r>
            <a:r>
              <a:rPr lang="en-US" sz="1200" dirty="0">
                <a:latin typeface="Arial" panose="020B0604020202020204" pitchFamily="34" charset="0"/>
                <a:cs typeface="Arial" panose="020B0604020202020204" pitchFamily="34" charset="0"/>
              </a:rPr>
              <a:t>the community.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It also requires thinking about the type of supports the individual needs to engage in community activities important, or of interest, to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Arial"/>
                <a:cs typeface="Arial"/>
              </a:rPr>
              <a:t>As Providers, you know that “documentation” is the key to providing evidence of compliance with any aspect of the Final Rule. Compliance with community integration requirements can be achieved through regular, preferably monthly) review by the </a:t>
            </a:r>
            <a:r>
              <a:rPr lang="en-US">
                <a:latin typeface="Arial"/>
                <a:cs typeface="Arial"/>
              </a:rPr>
              <a:t>Case</a:t>
            </a:r>
            <a:r>
              <a:rPr lang="en-US" sz="1200">
                <a:latin typeface="Arial"/>
                <a:cs typeface="Arial"/>
              </a:rPr>
              <a:t> Manager / Supports Coordinator of outing logs completed by the setting.  As the provider, you can ensure your staff are trained not only to implement the IPOS but to complete documentation in the manner specified by the State.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a:cs typeface="Arial"/>
              </a:rPr>
              <a:t>The State has specified the required elements for the ”outing logs” that provide evidence to document community engagement and that participation reflects the individual’s wishes, choices, and preferences.  The required elements of outing logs are:</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individual;</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activity offered (and it should be specifically connected to the person’s interests, stated goals and desires);</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date the activity was offered; </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A note about how the activity went, identification of areas of concern and any target behaviors in IPOS that are exhibited;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individual refused or accepted the activity; and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person completing the data sheet;</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participant initialed the activity. </a:t>
            </a:r>
          </a:p>
          <a:p>
            <a:pPr marL="285750" indent="-285750">
              <a:buFont typeface="Wingdings" pitchFamily="2" charset="2"/>
              <a:buChar char="ü"/>
            </a:pPr>
            <a:endParaRPr lang="en-US" sz="1200" b="0" kern="100" dirty="0">
              <a:effectLst/>
              <a:latin typeface="Arial" panose="020B0604020202020204" pitchFamily="34" charset="0"/>
              <a:ea typeface="Aptos" panose="020B0004020202020204" pitchFamily="34" charset="0"/>
              <a:cs typeface="Arial" panose="020B0604020202020204" pitchFamily="34" charset="0"/>
            </a:endParaRPr>
          </a:p>
          <a:p>
            <a:pPr marL="0" indent="0">
              <a:buFontTx/>
              <a:buNone/>
            </a:pPr>
            <a:r>
              <a:rPr lang="en-US" sz="1200" b="0" kern="100" dirty="0">
                <a:effectLst/>
                <a:latin typeface="Arial" panose="020B0604020202020204" pitchFamily="34" charset="0"/>
                <a:ea typeface="Aptos" panose="020B0004020202020204" pitchFamily="34" charset="0"/>
                <a:cs typeface="Arial" panose="020B0604020202020204" pitchFamily="34" charset="0"/>
              </a:rPr>
              <a:t>Important documentation also includes:</a:t>
            </a:r>
          </a:p>
          <a:p>
            <a:pPr marL="171450" indent="-171450">
              <a:buFont typeface="Wingdings" pitchFamily="2" charset="2"/>
              <a:buChar char="ü"/>
            </a:pPr>
            <a:r>
              <a:rPr lang="en-US" sz="1200" b="0" kern="100" dirty="0">
                <a:effectLst/>
                <a:latin typeface="Arial" panose="020B0604020202020204" pitchFamily="34" charset="0"/>
                <a:ea typeface="Aptos" panose="020B0004020202020204" pitchFamily="34" charset="0"/>
                <a:cs typeface="Arial" panose="020B0604020202020204" pitchFamily="34" charset="0"/>
              </a:rPr>
              <a:t>   The location of the outing;</a:t>
            </a:r>
          </a:p>
          <a:p>
            <a:pPr marL="171450" indent="-171450">
              <a:buFont typeface="Wingdings" pitchFamily="2" charset="2"/>
              <a:buChar char="ü"/>
            </a:pPr>
            <a:r>
              <a:rPr lang="en-US" sz="1200" b="0" kern="100" dirty="0">
                <a:effectLst/>
                <a:latin typeface="Arial" panose="020B0604020202020204" pitchFamily="34" charset="0"/>
                <a:ea typeface="Aptos" panose="020B0004020202020204" pitchFamily="34" charset="0"/>
                <a:cs typeface="Arial" panose="020B0604020202020204" pitchFamily="34" charset="0"/>
              </a:rPr>
              <a:t>    If the outing is 1:1 or group;</a:t>
            </a:r>
          </a:p>
          <a:p>
            <a:pPr marL="171450" indent="-171450">
              <a:buFont typeface="Wingdings" pitchFamily="2" charset="2"/>
              <a:buChar char="ü"/>
            </a:pPr>
            <a:r>
              <a:rPr lang="en-US" sz="1200" b="0" kern="100" dirty="0">
                <a:effectLst/>
                <a:latin typeface="Arial" panose="020B0604020202020204" pitchFamily="34" charset="0"/>
                <a:ea typeface="Aptos" panose="020B0004020202020204" pitchFamily="34" charset="0"/>
                <a:cs typeface="Arial" panose="020B0604020202020204" pitchFamily="34" charset="0"/>
              </a:rPr>
              <a:t>    If the individual required assistance to participate. </a:t>
            </a:r>
          </a:p>
          <a:p>
            <a:pPr marL="0" indent="0">
              <a:buFontTx/>
              <a:buNone/>
            </a:pPr>
            <a:endParaRPr lang="en-US" sz="1200" kern="100" dirty="0">
              <a:effectLst/>
              <a:latin typeface="Arial" panose="020B0604020202020204" pitchFamily="34" charset="0"/>
              <a:ea typeface="Aptos" panose="020B0004020202020204" pitchFamily="34" charset="0"/>
              <a:cs typeface="Arial" panose="020B0604020202020204" pitchFamily="34" charset="0"/>
            </a:endParaRPr>
          </a:p>
          <a:p>
            <a:pPr marL="0" indent="0">
              <a:buFontTx/>
              <a:buNone/>
            </a:pPr>
            <a:r>
              <a:rPr lang="en-US" sz="1200" kern="100" dirty="0">
                <a:effectLst/>
                <a:latin typeface="Arial" panose="020B0604020202020204" pitchFamily="34" charset="0"/>
                <a:ea typeface="Aptos" panose="020B0004020202020204" pitchFamily="34" charset="0"/>
                <a:cs typeface="Arial" panose="020B0604020202020204" pitchFamily="34" charset="0"/>
              </a:rPr>
              <a:t>In the next slides we’ll review requirements of the Final Rule that affect Providers. </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49</a:t>
            </a:fld>
            <a:endParaRPr lang="en-US"/>
          </a:p>
        </p:txBody>
      </p:sp>
    </p:spTree>
    <p:extLst>
      <p:ext uri="{BB962C8B-B14F-4D97-AF65-F5344CB8AC3E}">
        <p14:creationId xmlns:p14="http://schemas.microsoft.com/office/powerpoint/2010/main" val="39483517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a:cs typeface="Arial"/>
              </a:rPr>
              <a:t>Individuals living in provider-owned, operated or controlled residential settings receiving Medicaid HCBS have the same rights, protections, and assurances in all living arrangements as those not receiving Medicaid HCBS. This requirement applies also to private homes where the individual does not have choice in service providers in order to live there.</a:t>
            </a:r>
            <a:endParaRPr lang="en-US" sz="120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a:cs typeface="Arial"/>
              </a:rPr>
              <a:t>Two documents provide these assurances: the Resident Care Agreement (RCA) and the Summary of Residents Rights.  The State requires that individuals who are </a:t>
            </a:r>
            <a:r>
              <a:rPr lang="en-US" sz="1200" i="1" dirty="0">
                <a:effectLst/>
                <a:latin typeface="Arial"/>
                <a:cs typeface="Arial"/>
              </a:rPr>
              <a:t>not</a:t>
            </a:r>
            <a:r>
              <a:rPr lang="en-US" sz="1200" dirty="0">
                <a:effectLst/>
                <a:latin typeface="Arial"/>
                <a:cs typeface="Arial"/>
              </a:rPr>
              <a:t> provided with a Resident Care Agreement and Summary of Residents Rights have a lease or rental agreement that provides them with the same protection as under local landlord tenant laws.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F406B"/>
              </a:solidFill>
              <a:effectLst/>
              <a:latin typeface="Arial" panose="020B0604020202020204" pitchFamily="34" charset="0"/>
              <a:cs typeface="Arial" panose="020B0604020202020204" pitchFamily="34" charset="0"/>
            </a:endParaRPr>
          </a:p>
          <a:p>
            <a:r>
              <a:rPr lang="en-US" sz="1200" dirty="0">
                <a:solidFill>
                  <a:schemeClr val="tx1"/>
                </a:solidFill>
                <a:latin typeface="Arial" panose="020B0604020202020204" pitchFamily="34" charset="0"/>
                <a:cs typeface="Arial" panose="020B0604020202020204" pitchFamily="34" charset="0"/>
              </a:rPr>
              <a:t>The Resident Care Agreement (RCA) meets the requirements of the HCBS Final Rule if the Licensee also provides information on discharge processes and complaints to the resident. The RCA is and does all the following:</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It is an agreement by the licensee to respect and safeguard the resident’s rights, and to provide a written copy of these rights to the resident.</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It’s an agreement between the licensee and the resident or the resident’s designated representative to follow the home’s discharge policy and procedures.</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It identifies the services the resident will receive and the basic fee for the services.</a:t>
            </a:r>
          </a:p>
          <a:p>
            <a:pPr marL="285750" indent="-285750">
              <a:buFont typeface="Wingdings" pitchFamily="2" charset="2"/>
              <a:buChar char="ü"/>
            </a:pPr>
            <a:r>
              <a:rPr lang="en-US" sz="1200" dirty="0">
                <a:solidFill>
                  <a:schemeClr val="tx1"/>
                </a:solidFill>
                <a:latin typeface="Arial" panose="020B0604020202020204" pitchFamily="34" charset="0"/>
                <a:cs typeface="Arial" panose="020B0604020202020204" pitchFamily="34" charset="0"/>
              </a:rPr>
              <a:t>And it provides a description of how a resident’s funds and valuables will be handled and how the incidental needs of the resident will be met.</a:t>
            </a:r>
          </a:p>
          <a:p>
            <a:pPr marL="285750" indent="-285750">
              <a:buFont typeface="Wingdings" pitchFamily="2" charset="2"/>
              <a:buChar char="ü"/>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The RCA must be completed annually and </a:t>
            </a:r>
            <a:r>
              <a:rPr lang="en-US" sz="1200" dirty="0">
                <a:solidFill>
                  <a:schemeClr val="tx1"/>
                </a:solidFill>
                <a:effectLst/>
                <a:latin typeface="Arial" panose="020B0604020202020204" pitchFamily="34" charset="0"/>
                <a:cs typeface="Arial" panose="020B0604020202020204" pitchFamily="34" charset="0"/>
              </a:rPr>
              <a:t>must be accompanied by the </a:t>
            </a:r>
            <a:r>
              <a:rPr lang="en-US" sz="1200" i="1" dirty="0">
                <a:solidFill>
                  <a:schemeClr val="tx1"/>
                </a:solidFill>
                <a:effectLst/>
                <a:latin typeface="Arial" panose="020B0604020202020204" pitchFamily="34" charset="0"/>
                <a:cs typeface="Arial" panose="020B0604020202020204" pitchFamily="34" charset="0"/>
              </a:rPr>
              <a:t>“Summary of Residents</a:t>
            </a:r>
            <a:r>
              <a:rPr lang="en-US" sz="1200" i="1" dirty="0">
                <a:solidFill>
                  <a:schemeClr val="tx1"/>
                </a:solidFill>
                <a:latin typeface="Arial" panose="020B0604020202020204" pitchFamily="34" charset="0"/>
                <a:cs typeface="Arial" panose="020B0604020202020204" pitchFamily="34" charset="0"/>
              </a:rPr>
              <a:t> Rights: Discharges and Complaints”, </a:t>
            </a:r>
            <a:r>
              <a:rPr lang="en-US" sz="1200" dirty="0">
                <a:solidFill>
                  <a:schemeClr val="tx1"/>
                </a:solidFill>
                <a:latin typeface="Arial" panose="020B0604020202020204" pitchFamily="34" charset="0"/>
                <a:cs typeface="Arial" panose="020B0604020202020204" pitchFamily="34" charset="0"/>
              </a:rPr>
              <a:t>a supplemental document developed by the Department.  </a:t>
            </a:r>
            <a:endParaRPr lang="en-US" dirty="0"/>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50</a:t>
            </a:fld>
            <a:endParaRPr lang="en-US" dirty="0"/>
          </a:p>
        </p:txBody>
      </p:sp>
    </p:spTree>
    <p:extLst>
      <p:ext uri="{BB962C8B-B14F-4D97-AF65-F5344CB8AC3E}">
        <p14:creationId xmlns:p14="http://schemas.microsoft.com/office/powerpoint/2010/main" val="329464606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latin typeface="Arial"/>
                <a:ea typeface="ＭＳ Ｐゴシック"/>
                <a:cs typeface="Arial"/>
              </a:rPr>
              <a:t>Residents of Adult Foster Care homes or Homes for the Aged are entitled to certain rights, which are protected under state law. These rights include protections against wrongful discharge from the home and are spelled out in the </a:t>
            </a:r>
            <a:r>
              <a:rPr lang="en-US" sz="1200" i="1" dirty="0">
                <a:solidFill>
                  <a:schemeClr val="tx1"/>
                </a:solidFill>
                <a:effectLst/>
                <a:latin typeface="Arial" panose="020B0604020202020204" pitchFamily="34" charset="0"/>
                <a:cs typeface="Arial" panose="020B0604020202020204" pitchFamily="34" charset="0"/>
              </a:rPr>
              <a:t>“Summary of Residents</a:t>
            </a:r>
            <a:r>
              <a:rPr lang="en-US" sz="1200" i="1" dirty="0">
                <a:solidFill>
                  <a:schemeClr val="tx1"/>
                </a:solidFill>
                <a:latin typeface="Arial" panose="020B0604020202020204" pitchFamily="34" charset="0"/>
                <a:cs typeface="Arial" panose="020B0604020202020204" pitchFamily="34" charset="0"/>
              </a:rPr>
              <a:t> Rights: Discharges and Complaints”, </a:t>
            </a:r>
            <a:r>
              <a:rPr lang="en-US" sz="1200" i="0" dirty="0">
                <a:solidFill>
                  <a:schemeClr val="tx1"/>
                </a:solidFill>
                <a:latin typeface="Arial" panose="020B0604020202020204" pitchFamily="34" charset="0"/>
                <a:cs typeface="Arial" panose="020B0604020202020204" pitchFamily="34" charset="0"/>
              </a:rPr>
              <a:t>which is </a:t>
            </a:r>
            <a:r>
              <a:rPr lang="en-US" sz="1200" dirty="0">
                <a:latin typeface="Arial"/>
                <a:ea typeface="ＭＳ Ｐゴシック"/>
                <a:cs typeface="Arial"/>
              </a:rPr>
              <a:t>completed at the time of a move and annually thereafter. Residents are asked to sign the document regardless of guardianship status and the signed document must be available onsite. </a:t>
            </a:r>
          </a:p>
          <a:p>
            <a:endParaRPr lang="en-US" sz="1200" dirty="0">
              <a:latin typeface="Arial"/>
              <a:ea typeface="ＭＳ Ｐゴシック"/>
              <a:cs typeface="Arial"/>
            </a:endParaRPr>
          </a:p>
          <a:p>
            <a:r>
              <a:rPr lang="en-US" sz="1200" dirty="0">
                <a:latin typeface="Arial"/>
                <a:ea typeface="ＭＳ Ｐゴシック"/>
                <a:cs typeface="Arial"/>
              </a:rPr>
              <a:t>The </a:t>
            </a:r>
            <a:r>
              <a:rPr lang="en-US" sz="1200" i="0" dirty="0">
                <a:solidFill>
                  <a:schemeClr val="tx1"/>
                </a:solidFill>
                <a:effectLst/>
                <a:latin typeface="Arial" panose="020B0604020202020204" pitchFamily="34" charset="0"/>
                <a:cs typeface="Arial" panose="020B0604020202020204" pitchFamily="34" charset="0"/>
              </a:rPr>
              <a:t>Summary of Residents</a:t>
            </a:r>
            <a:r>
              <a:rPr lang="en-US" sz="1200" i="0" dirty="0">
                <a:solidFill>
                  <a:schemeClr val="tx1"/>
                </a:solidFill>
                <a:latin typeface="Arial" panose="020B0604020202020204" pitchFamily="34" charset="0"/>
                <a:cs typeface="Arial" panose="020B0604020202020204" pitchFamily="34" charset="0"/>
              </a:rPr>
              <a:t> Rights: Discharges and Complaints</a:t>
            </a:r>
            <a:r>
              <a:rPr lang="en-US" sz="1200" i="0" dirty="0">
                <a:latin typeface="Arial"/>
                <a:ea typeface="ＭＳ Ｐゴシック"/>
                <a:cs typeface="Arial"/>
              </a:rPr>
              <a:t> includes the following:</a:t>
            </a:r>
          </a:p>
          <a:p>
            <a:pPr marL="285750" indent="-285750">
              <a:buFont typeface="Wingdings" pitchFamily="2" charset="2"/>
              <a:buChar char="ü"/>
            </a:pPr>
            <a:r>
              <a:rPr lang="en-US" sz="1200" dirty="0">
                <a:solidFill>
                  <a:schemeClr val="tx1"/>
                </a:solidFill>
                <a:latin typeface="Arial"/>
                <a:ea typeface="ＭＳ Ｐゴシック"/>
                <a:cs typeface="Arial"/>
              </a:rPr>
              <a:t>A list of the services provided in the home;</a:t>
            </a:r>
          </a:p>
          <a:p>
            <a:pPr marL="285750" indent="-285750">
              <a:buFont typeface="Wingdings" pitchFamily="2" charset="2"/>
              <a:buChar char="ü"/>
            </a:pPr>
            <a:r>
              <a:rPr lang="en-US" sz="1200" dirty="0">
                <a:solidFill>
                  <a:schemeClr val="tx1"/>
                </a:solidFill>
                <a:latin typeface="Arial"/>
                <a:ea typeface="ＭＳ Ｐゴシック"/>
                <a:cs typeface="Arial"/>
              </a:rPr>
              <a:t>A description of the resident's rights and responsibilities;</a:t>
            </a:r>
          </a:p>
          <a:p>
            <a:pPr marL="285750" indent="-285750">
              <a:buFont typeface="Wingdings" pitchFamily="2" charset="2"/>
              <a:buChar char="ü"/>
            </a:pPr>
            <a:r>
              <a:rPr lang="en-US" sz="1200" dirty="0">
                <a:solidFill>
                  <a:schemeClr val="tx1"/>
                </a:solidFill>
                <a:latin typeface="Arial"/>
                <a:ea typeface="ＭＳ Ｐゴシック"/>
                <a:cs typeface="Arial"/>
              </a:rPr>
              <a:t>An outline of the admission and discharge process for the home; and </a:t>
            </a:r>
          </a:p>
          <a:p>
            <a:pPr marL="285750" indent="-285750">
              <a:buFont typeface="Wingdings" pitchFamily="2" charset="2"/>
              <a:buChar char="ü"/>
            </a:pPr>
            <a:r>
              <a:rPr lang="en-US" sz="1200" dirty="0">
                <a:solidFill>
                  <a:schemeClr val="tx1"/>
                </a:solidFill>
                <a:latin typeface="Arial"/>
                <a:ea typeface="ＭＳ Ｐゴシック"/>
                <a:cs typeface="Arial"/>
              </a:rPr>
              <a:t>A detailed explanation of the fees required as a resident.</a:t>
            </a:r>
          </a:p>
        </p:txBody>
      </p:sp>
      <p:sp>
        <p:nvSpPr>
          <p:cNvPr id="4" name="Slide Number Placeholder 3"/>
          <p:cNvSpPr>
            <a:spLocks noGrp="1"/>
          </p:cNvSpPr>
          <p:nvPr>
            <p:ph type="sldNum" sz="quarter" idx="5"/>
          </p:nvPr>
        </p:nvSpPr>
        <p:spPr/>
        <p:txBody>
          <a:bodyPr/>
          <a:lstStyle/>
          <a:p>
            <a:fld id="{FFC3D549-364A-49C7-83E0-F5697439068A}" type="slidenum">
              <a:rPr lang="en-US" smtClean="0"/>
              <a:t>51</a:t>
            </a:fld>
            <a:endParaRPr lang="en-US" dirty="0"/>
          </a:p>
        </p:txBody>
      </p:sp>
    </p:spTree>
    <p:extLst>
      <p:ext uri="{BB962C8B-B14F-4D97-AF65-F5344CB8AC3E}">
        <p14:creationId xmlns:p14="http://schemas.microsoft.com/office/powerpoint/2010/main" val="142789020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cs typeface="Arial" panose="020B0604020202020204" pitchFamily="34" charset="0"/>
              </a:rPr>
              <a:t>The narrative for this slide and several of the following slides draw on information provided in </a:t>
            </a:r>
            <a:r>
              <a:rPr lang="en-US" sz="1200" dirty="0">
                <a:latin typeface="Arial" panose="020B0604020202020204" pitchFamily="34" charset="0"/>
                <a:cs typeface="Arial" panose="020B0604020202020204" pitchFamily="34" charset="0"/>
              </a:rPr>
              <a:t>the </a:t>
            </a:r>
            <a:r>
              <a:rPr lang="en-US" sz="1200" b="0" i="1" dirty="0">
                <a:latin typeface="Arial" panose="020B0604020202020204" pitchFamily="34" charset="0"/>
                <a:cs typeface="Arial" panose="020B0604020202020204" pitchFamily="34" charset="0"/>
              </a:rPr>
              <a:t>Behavioral Health Joint Guidance Document updated in 2024.</a:t>
            </a:r>
            <a:endParaRPr lang="en-US" sz="1200" b="0" i="0" dirty="0">
              <a:effectLst/>
              <a:latin typeface="Arial" panose="020B0604020202020204" pitchFamily="34" charset="0"/>
              <a:cs typeface="Arial" panose="020B0604020202020204" pitchFamily="34" charset="0"/>
            </a:endParaRPr>
          </a:p>
          <a:p>
            <a:endParaRPr lang="en-US" sz="1200" dirty="0">
              <a:effectLst/>
              <a:latin typeface="Arial" panose="020B0604020202020204" pitchFamily="34" charset="0"/>
              <a:cs typeface="Arial" panose="020B0604020202020204" pitchFamily="34" charset="0"/>
            </a:endParaRPr>
          </a:p>
          <a:p>
            <a:r>
              <a:rPr lang="en-US" sz="1200">
                <a:effectLst/>
                <a:latin typeface="Arial"/>
                <a:cs typeface="Arial"/>
              </a:rPr>
              <a:t>Although house rules are optional under state licensing rules, the Final Rule prohibits them.  Per the Joint Guidance Document, settings cannot substitute alternative language for the purpose of instituting house rules</a:t>
            </a:r>
            <a:r>
              <a:rPr lang="en-US">
                <a:latin typeface="Arial"/>
                <a:cs typeface="Arial"/>
              </a:rPr>
              <a:t>,</a:t>
            </a:r>
            <a:r>
              <a:rPr lang="en-US" sz="1200">
                <a:effectLst/>
                <a:latin typeface="Arial"/>
                <a:cs typeface="Arial"/>
              </a:rPr>
              <a:t> and individuals may not be required to comply or sign any document with specific “agreements” or resident policy documents that restrict their freedoms as a condition of living within the home. This includes: “quiet hours” when individuals are asked to be quiet in their rooms; clothing requirements such as length of skirts, shorts, or what individuals will wear within the setting; and identification of specific clothing that is not allowed.  </a:t>
            </a:r>
            <a:r>
              <a:rPr lang="en-US" sz="1200">
                <a:latin typeface="Arial"/>
                <a:cs typeface="Arial"/>
              </a:rPr>
              <a:t>There can also be no requirement related to curfews or when an individual can come or go from the home or into the community.</a:t>
            </a:r>
          </a:p>
          <a:p>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The Resident Care Agreement (RCA) form contains a checkbox for “House Rules” which is often checked automatically during completion. If the Provider or the Care Manager / Supports Coordinator notice this box is checked, they should remind the licensee that House Rules are not permitted and advise them to uncheck this box. </a:t>
            </a:r>
          </a:p>
        </p:txBody>
      </p:sp>
      <p:sp>
        <p:nvSpPr>
          <p:cNvPr id="4" name="Slide Number Placeholder 3"/>
          <p:cNvSpPr>
            <a:spLocks noGrp="1"/>
          </p:cNvSpPr>
          <p:nvPr>
            <p:ph type="sldNum" sz="quarter" idx="5"/>
          </p:nvPr>
        </p:nvSpPr>
        <p:spPr/>
        <p:txBody>
          <a:bodyPr/>
          <a:lstStyle/>
          <a:p>
            <a:fld id="{FFC3D549-364A-49C7-83E0-F5697439068A}" type="slidenum">
              <a:rPr lang="en-US" smtClean="0"/>
              <a:t>52</a:t>
            </a:fld>
            <a:endParaRPr lang="en-US" dirty="0"/>
          </a:p>
        </p:txBody>
      </p:sp>
    </p:spTree>
    <p:extLst>
      <p:ext uri="{BB962C8B-B14F-4D97-AF65-F5344CB8AC3E}">
        <p14:creationId xmlns:p14="http://schemas.microsoft.com/office/powerpoint/2010/main" val="244886810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cs typeface="Arial" panose="020B0604020202020204" pitchFamily="34" charset="0"/>
              </a:rPr>
              <a:t>The HCBS Final Rule requires that individuals be able to control their own schedules and resources including personal funds. We’ve previously noted the IPOS must identify (among other things) the individual’s wishes regarding services, service providers, and community activities, as well as the supports and resources needed to participate in home and community life.</a:t>
            </a:r>
          </a:p>
          <a:p>
            <a:endParaRPr lang="en-US" sz="1200" dirty="0">
              <a:effectLst/>
              <a:latin typeface="Arial" panose="020B0604020202020204" pitchFamily="34" charset="0"/>
              <a:cs typeface="Arial" panose="020B0604020202020204" pitchFamily="34" charset="0"/>
            </a:endParaRPr>
          </a:p>
          <a:p>
            <a:r>
              <a:rPr lang="en-US" sz="1200" dirty="0">
                <a:effectLst/>
                <a:latin typeface="Arial" panose="020B0604020202020204" pitchFamily="34" charset="0"/>
                <a:cs typeface="Arial" panose="020B0604020202020204" pitchFamily="34" charset="0"/>
              </a:rPr>
              <a:t>Autonomy includes control of personal resources.  State licensing rules do not permit a licensee to restrict access to earned income.  A Provider may offer a safe location for the individual to store their earned income and other personal resources, but the Provider must make provisions for individuals to access their resources when desired. Please note: The individual’s Resident Care Agreement cannot </a:t>
            </a:r>
            <a:r>
              <a:rPr lang="en-US" sz="1200" dirty="0">
                <a:latin typeface="Arial" panose="020B0604020202020204" pitchFamily="34" charset="0"/>
                <a:cs typeface="Arial" panose="020B0604020202020204" pitchFamily="34" charset="0"/>
              </a:rPr>
              <a:t>check the box on the </a:t>
            </a:r>
            <a:r>
              <a:rPr lang="en-US" sz="1200" b="0" dirty="0">
                <a:latin typeface="Arial" panose="020B0604020202020204" pitchFamily="34" charset="0"/>
                <a:cs typeface="Arial" panose="020B0604020202020204" pitchFamily="34" charset="0"/>
              </a:rPr>
              <a:t>form that indicates the person agrees to have the licensee manage funds on the behalf of the person.  If the individual requires assistance to manage their resources, this must be identified as a restriction / modification in the person’s IPOS or spelled out in the individual’s Power of Financial Attorney or Guardianship documents. </a:t>
            </a:r>
            <a:endParaRPr lang="en-US" b="0" dirty="0"/>
          </a:p>
        </p:txBody>
      </p:sp>
      <p:sp>
        <p:nvSpPr>
          <p:cNvPr id="4" name="Slide Number Placeholder 3"/>
          <p:cNvSpPr>
            <a:spLocks noGrp="1"/>
          </p:cNvSpPr>
          <p:nvPr>
            <p:ph type="sldNum" sz="quarter" idx="5"/>
          </p:nvPr>
        </p:nvSpPr>
        <p:spPr/>
        <p:txBody>
          <a:bodyPr/>
          <a:lstStyle/>
          <a:p>
            <a:fld id="{FFC3D549-364A-49C7-83E0-F5697439068A}" type="slidenum">
              <a:rPr lang="en-US" smtClean="0"/>
              <a:t>53</a:t>
            </a:fld>
            <a:endParaRPr lang="en-US" dirty="0"/>
          </a:p>
        </p:txBody>
      </p:sp>
    </p:spTree>
    <p:extLst>
      <p:ext uri="{BB962C8B-B14F-4D97-AF65-F5344CB8AC3E}">
        <p14:creationId xmlns:p14="http://schemas.microsoft.com/office/powerpoint/2010/main" val="37113137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cs typeface="Arial" panose="020B0604020202020204" pitchFamily="34" charset="0"/>
              </a:rPr>
              <a:t>This and the next 3 slides address “Modifications and Restrictions”.  I’m not going to ”read” each slide to you; instead, I’ll add a few notes to each slide and let you take your time and review the detail on each slide at your own pace.  As you review the next slides, here are a couple of key points to keep in mind:</a:t>
            </a:r>
          </a:p>
          <a:p>
            <a:pPr marL="285750" indent="-285750">
              <a:buFont typeface="Wingdings" pitchFamily="2" charset="2"/>
              <a:buChar char="ü"/>
            </a:pPr>
            <a:endParaRPr lang="en-US" sz="1200" dirty="0">
              <a:effectLst/>
              <a:latin typeface="Arial" panose="020B0604020202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dirty="0">
                <a:solidFill>
                  <a:schemeClr val="tx1"/>
                </a:solidFill>
                <a:effectLst/>
                <a:latin typeface="Arial" panose="020B0604020202020204" pitchFamily="34" charset="0"/>
                <a:cs typeface="Arial" panose="020B0604020202020204" pitchFamily="34" charset="0"/>
              </a:rPr>
              <a:t>Any modification to setting requirements needed by an individual must be supported by a specific assessed health and/or safety need and justified in the IPOS. </a:t>
            </a:r>
            <a:r>
              <a:rPr lang="en-US" sz="1200" dirty="0"/>
              <a:t>The Department can deny funding for services if the setting implements restrictions / modifications that aren’t fully compliant with the Final Rule.</a:t>
            </a:r>
            <a:endParaRPr lang="en-US" sz="1200" dirty="0">
              <a:solidFill>
                <a:schemeClr val="tx1"/>
              </a:solidFill>
              <a:effectLst/>
              <a:latin typeface="Arial" panose="020B0604020202020204" pitchFamily="34" charset="0"/>
              <a:cs typeface="Arial" panose="020B0604020202020204" pitchFamily="34" charset="0"/>
            </a:endParaRPr>
          </a:p>
          <a:p>
            <a:pPr marL="285750" indent="-285750">
              <a:buFont typeface="Wingdings" pitchFamily="2" charset="2"/>
              <a:buChar char="ü"/>
            </a:pPr>
            <a:r>
              <a:rPr lang="en-US" sz="1200" dirty="0">
                <a:solidFill>
                  <a:schemeClr val="tx1"/>
                </a:solidFill>
                <a:effectLst/>
                <a:latin typeface="Arial" panose="020B0604020202020204" pitchFamily="34" charset="0"/>
                <a:cs typeface="Arial" panose="020B0604020202020204" pitchFamily="34" charset="0"/>
              </a:rPr>
              <a:t>There must be evidence in the record that the modification is required </a:t>
            </a:r>
            <a:r>
              <a:rPr lang="en-US" sz="1200" b="0" i="1" dirty="0">
                <a:solidFill>
                  <a:schemeClr val="tx1"/>
                </a:solidFill>
                <a:effectLst/>
                <a:latin typeface="Arial" panose="020B0604020202020204" pitchFamily="34" charset="0"/>
                <a:cs typeface="Arial" panose="020B0604020202020204" pitchFamily="34" charset="0"/>
              </a:rPr>
              <a:t>prior</a:t>
            </a:r>
            <a:r>
              <a:rPr lang="en-US" sz="1200" i="1" dirty="0">
                <a:solidFill>
                  <a:schemeClr val="tx1"/>
                </a:solidFill>
                <a:effectLst/>
                <a:latin typeface="Arial" panose="020B0604020202020204" pitchFamily="34" charset="0"/>
                <a:cs typeface="Arial" panose="020B0604020202020204" pitchFamily="34" charset="0"/>
              </a:rPr>
              <a:t> </a:t>
            </a:r>
            <a:r>
              <a:rPr lang="en-US" sz="1200" dirty="0">
                <a:solidFill>
                  <a:schemeClr val="tx1"/>
                </a:solidFill>
                <a:effectLst/>
                <a:latin typeface="Arial" panose="020B0604020202020204" pitchFamily="34" charset="0"/>
                <a:cs typeface="Arial" panose="020B0604020202020204" pitchFamily="34" charset="0"/>
              </a:rPr>
              <a:t>to </a:t>
            </a:r>
            <a:r>
              <a:rPr lang="en-US" sz="1200" dirty="0">
                <a:solidFill>
                  <a:schemeClr val="tx1"/>
                </a:solidFill>
                <a:latin typeface="Arial" panose="020B0604020202020204" pitchFamily="34" charset="0"/>
                <a:cs typeface="Arial" panose="020B0604020202020204" pitchFamily="34" charset="0"/>
              </a:rPr>
              <a:t>implementing</a:t>
            </a:r>
            <a:r>
              <a:rPr lang="en-US" sz="1200" dirty="0">
                <a:solidFill>
                  <a:schemeClr val="tx1"/>
                </a:solidFill>
                <a:effectLst/>
                <a:latin typeface="Arial" panose="020B0604020202020204" pitchFamily="34" charset="0"/>
                <a:cs typeface="Arial" panose="020B0604020202020204" pitchFamily="34" charset="0"/>
              </a:rPr>
              <a:t> the restriction.</a:t>
            </a:r>
          </a:p>
          <a:p>
            <a:pPr marL="285750" indent="-285750">
              <a:buFont typeface="Wingdings" pitchFamily="2" charset="2"/>
              <a:buChar char="ü"/>
            </a:pPr>
            <a:r>
              <a:rPr lang="en-US" sz="1200" i="0" dirty="0">
                <a:solidFill>
                  <a:schemeClr val="tx1"/>
                </a:solidFill>
                <a:effectLst/>
                <a:latin typeface="Arial" panose="020B0604020202020204" pitchFamily="34" charset="0"/>
                <a:cs typeface="Arial" panose="020B0604020202020204" pitchFamily="34" charset="0"/>
              </a:rPr>
              <a:t>Modifications / restrictions cannot be based upon the convenience or preference of the Provider. </a:t>
            </a:r>
          </a:p>
          <a:p>
            <a:pPr marL="285750" indent="-285750">
              <a:buFont typeface="Wingdings" pitchFamily="2" charset="2"/>
              <a:buChar char="ü"/>
            </a:pPr>
            <a:r>
              <a:rPr lang="en-US" sz="1200" dirty="0">
                <a:solidFill>
                  <a:schemeClr val="tx1"/>
                </a:solidFill>
                <a:effectLst/>
                <a:latin typeface="Arial"/>
                <a:cs typeface="Arial"/>
              </a:rPr>
              <a:t>Providers (settings)  may not impose setting-wide restrictions for the benefit of one individual</a:t>
            </a:r>
            <a:r>
              <a:rPr lang="en-US" sz="1200" dirty="0">
                <a:solidFill>
                  <a:schemeClr val="tx1"/>
                </a:solidFill>
                <a:latin typeface="Arial"/>
                <a:cs typeface="Arial"/>
              </a:rPr>
              <a:t> witho</a:t>
            </a:r>
            <a:r>
              <a:rPr lang="en-US" sz="1200" dirty="0">
                <a:latin typeface="Arial"/>
                <a:cs typeface="Arial"/>
              </a:rPr>
              <a:t>ut ensuring there is no i</a:t>
            </a:r>
            <a:r>
              <a:rPr lang="en-US" sz="1200" dirty="0">
                <a:solidFill>
                  <a:schemeClr val="tx1"/>
                </a:solidFill>
                <a:latin typeface="Arial"/>
                <a:cs typeface="Arial"/>
              </a:rPr>
              <a:t>mpact on other individuals living or receiving services in the setting.  </a:t>
            </a:r>
            <a:r>
              <a:rPr lang="en-US" sz="1200" dirty="0">
                <a:solidFill>
                  <a:schemeClr val="tx1"/>
                </a:solidFill>
                <a:effectLst/>
                <a:latin typeface="Arial"/>
                <a:cs typeface="Arial"/>
              </a:rPr>
              <a:t>For example, a setting cannot restrict access to the kitchen or the kitchen cupboards for </a:t>
            </a:r>
            <a:r>
              <a:rPr lang="en-US" sz="1200" i="1" dirty="0">
                <a:solidFill>
                  <a:schemeClr val="tx1"/>
                </a:solidFill>
                <a:effectLst/>
                <a:latin typeface="Arial"/>
                <a:cs typeface="Arial"/>
              </a:rPr>
              <a:t>all</a:t>
            </a:r>
            <a:r>
              <a:rPr lang="en-US" sz="1200" dirty="0">
                <a:solidFill>
                  <a:schemeClr val="tx1"/>
                </a:solidFill>
                <a:effectLst/>
                <a:latin typeface="Arial"/>
                <a:cs typeface="Arial"/>
              </a:rPr>
              <a:t> residents because one person requires a modification in this area</a:t>
            </a:r>
            <a:r>
              <a:rPr lang="en-US" sz="1200" i="1" dirty="0">
                <a:solidFill>
                  <a:schemeClr val="tx1"/>
                </a:solidFill>
                <a:effectLst/>
                <a:latin typeface="Arial"/>
                <a:cs typeface="Arial"/>
              </a:rPr>
              <a:t>. </a:t>
            </a:r>
          </a:p>
          <a:p>
            <a:pPr marL="285750" indent="-285750">
              <a:buFont typeface="Wingdings" pitchFamily="2" charset="2"/>
              <a:buChar char="ü"/>
            </a:pPr>
            <a:r>
              <a:rPr lang="en-US" sz="1200" b="0" i="1" dirty="0">
                <a:solidFill>
                  <a:schemeClr val="tx1"/>
                </a:solidFill>
                <a:effectLst/>
                <a:latin typeface="Arial" panose="020B0604020202020204" pitchFamily="34" charset="0"/>
                <a:cs typeface="Arial" panose="020B0604020202020204" pitchFamily="34" charset="0"/>
              </a:rPr>
              <a:t>Note: </a:t>
            </a:r>
            <a:r>
              <a:rPr lang="en-US" sz="1200" b="0" i="0" dirty="0">
                <a:solidFill>
                  <a:schemeClr val="tx1"/>
                </a:solidFill>
                <a:effectLst/>
                <a:latin typeface="Arial" panose="020B0604020202020204" pitchFamily="34" charset="0"/>
                <a:cs typeface="Arial" panose="020B0604020202020204" pitchFamily="34" charset="0"/>
              </a:rPr>
              <a:t>T</a:t>
            </a:r>
            <a:r>
              <a:rPr lang="en-US" sz="1200" i="0" dirty="0">
                <a:solidFill>
                  <a:schemeClr val="tx1"/>
                </a:solidFill>
                <a:effectLst/>
                <a:latin typeface="Arial" panose="020B0604020202020204" pitchFamily="34" charset="0"/>
                <a:cs typeface="Arial" panose="020B0604020202020204" pitchFamily="34" charset="0"/>
              </a:rPr>
              <a:t>he </a:t>
            </a:r>
            <a:r>
              <a:rPr lang="en-US" sz="1200" dirty="0">
                <a:solidFill>
                  <a:schemeClr val="tx1"/>
                </a:solidFill>
                <a:effectLst/>
                <a:latin typeface="Arial" panose="020B0604020202020204" pitchFamily="34" charset="0"/>
                <a:cs typeface="Arial" panose="020B0604020202020204" pitchFamily="34" charset="0"/>
              </a:rPr>
              <a:t>agreement of other residents to any such restriction cannot be requested by the Provider as a condition of others to live in the setting.  </a:t>
            </a:r>
            <a:r>
              <a:rPr lang="en-US" sz="1200" i="1" dirty="0">
                <a:solidFill>
                  <a:schemeClr val="tx1"/>
                </a:solidFill>
                <a:effectLst/>
                <a:latin typeface="Arial" panose="020B0604020202020204" pitchFamily="34" charset="0"/>
                <a:cs typeface="Arial" panose="020B0604020202020204" pitchFamily="34" charset="0"/>
              </a:rPr>
              <a:t>“Convenience” </a:t>
            </a:r>
            <a:r>
              <a:rPr lang="en-US" sz="1200" i="0" dirty="0">
                <a:solidFill>
                  <a:schemeClr val="tx1"/>
                </a:solidFill>
                <a:effectLst/>
                <a:latin typeface="Arial" panose="020B0604020202020204" pitchFamily="34" charset="0"/>
                <a:cs typeface="Arial" panose="020B0604020202020204" pitchFamily="34" charset="0"/>
              </a:rPr>
              <a:t>is </a:t>
            </a:r>
            <a:r>
              <a:rPr lang="en-US" sz="1200" dirty="0">
                <a:solidFill>
                  <a:schemeClr val="tx1"/>
                </a:solidFill>
                <a:effectLst/>
                <a:latin typeface="Arial" panose="020B0604020202020204" pitchFamily="34" charset="0"/>
                <a:cs typeface="Arial" panose="020B0604020202020204" pitchFamily="34" charset="0"/>
              </a:rPr>
              <a:t>not justification of a restriction or modification!  </a:t>
            </a:r>
            <a:r>
              <a:rPr lang="en-US" sz="1200" b="0" dirty="0">
                <a:solidFill>
                  <a:schemeClr val="tx1"/>
                </a:solidFill>
                <a:effectLst/>
                <a:latin typeface="Arial" panose="020B0604020202020204" pitchFamily="34" charset="0"/>
                <a:cs typeface="Arial" panose="020B0604020202020204" pitchFamily="34" charset="0"/>
              </a:rPr>
              <a:t>Need for staff assistance alone is not a workaround or justification for individual or setting-wide restrictions and must not replace person-centered solutions.  </a:t>
            </a:r>
            <a:r>
              <a:rPr lang="en-US" sz="1200" b="0" dirty="0">
                <a:solidFill>
                  <a:schemeClr val="tx1"/>
                </a:solidFill>
                <a:latin typeface="Arial" panose="020B0604020202020204" pitchFamily="34" charset="0"/>
                <a:cs typeface="Arial" panose="020B0604020202020204" pitchFamily="34" charset="0"/>
              </a:rPr>
              <a:t>A workaround must be developed and specified in the IPOS of any person receiving services in the setting who does not require the modification. </a:t>
            </a:r>
          </a:p>
        </p:txBody>
      </p:sp>
      <p:sp>
        <p:nvSpPr>
          <p:cNvPr id="4" name="Slide Number Placeholder 3"/>
          <p:cNvSpPr>
            <a:spLocks noGrp="1"/>
          </p:cNvSpPr>
          <p:nvPr>
            <p:ph type="sldNum" sz="quarter" idx="5"/>
          </p:nvPr>
        </p:nvSpPr>
        <p:spPr/>
        <p:txBody>
          <a:bodyPr/>
          <a:lstStyle/>
          <a:p>
            <a:fld id="{FFC3D549-364A-49C7-83E0-F5697439068A}" type="slidenum">
              <a:rPr lang="en-US" smtClean="0"/>
              <a:t>54</a:t>
            </a:fld>
            <a:endParaRPr lang="en-US"/>
          </a:p>
        </p:txBody>
      </p:sp>
    </p:spTree>
    <p:extLst>
      <p:ext uri="{BB962C8B-B14F-4D97-AF65-F5344CB8AC3E}">
        <p14:creationId xmlns:p14="http://schemas.microsoft.com/office/powerpoint/2010/main" val="4015696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This slide and the next identify requirements for which you are not responsible.  They are included here to give you a sense of what the Care Manger / Supports Coordinator is looking for.  Your responsibility is to assure restrictions and modifications aren’t implemented if the HCBS requirements haven’t been met.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Please pay special attention to the second  and last bullets on the slide: It doesn’t matter when the restriction/modification began.  This training addresses the requirements for all HCBS services, including identification of the individual’s specific health or safety-related need, periodic review, assurance that interventions and supports will not cause harm, and a fade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55</a:t>
            </a:fld>
            <a:endParaRPr lang="en-US"/>
          </a:p>
        </p:txBody>
      </p:sp>
    </p:spTree>
    <p:extLst>
      <p:ext uri="{BB962C8B-B14F-4D97-AF65-F5344CB8AC3E}">
        <p14:creationId xmlns:p14="http://schemas.microsoft.com/office/powerpoint/2010/main" val="201541494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FF727-349C-5CF4-C522-00B1CE819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2C1134-A18C-0EB9-C24E-C1B528C1C0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94FAA5-11BF-3B2D-5C74-3A29B36D8C8E}"/>
              </a:ext>
            </a:extLst>
          </p:cNvPr>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As noted previously, while you are not responsible for developing the IPOS, you are responsible to assure staff have been trained to implement the IPOS and to assure </a:t>
            </a:r>
            <a:r>
              <a:rPr lang="en-US" sz="1200" dirty="0">
                <a:solidFill>
                  <a:schemeClr val="tx1"/>
                </a:solidFill>
                <a:latin typeface="Arial" panose="020B0604020202020204" pitchFamily="34" charset="0"/>
                <a:cs typeface="Arial" panose="020B0604020202020204" pitchFamily="34" charset="0"/>
              </a:rPr>
              <a:t>restrictions and modifications aren’t implemented if the HCBS requirements haven’t been met. </a:t>
            </a:r>
            <a:endParaRPr lang="en-US" dirty="0"/>
          </a:p>
        </p:txBody>
      </p:sp>
      <p:sp>
        <p:nvSpPr>
          <p:cNvPr id="4" name="Slide Number Placeholder 3">
            <a:extLst>
              <a:ext uri="{FF2B5EF4-FFF2-40B4-BE49-F238E27FC236}">
                <a16:creationId xmlns:a16="http://schemas.microsoft.com/office/drawing/2014/main" id="{9B1FC3AD-28AE-3183-9E15-8E1BE496F319}"/>
              </a:ext>
            </a:extLst>
          </p:cNvPr>
          <p:cNvSpPr>
            <a:spLocks noGrp="1"/>
          </p:cNvSpPr>
          <p:nvPr>
            <p:ph type="sldNum" sz="quarter" idx="5"/>
          </p:nvPr>
        </p:nvSpPr>
        <p:spPr/>
        <p:txBody>
          <a:bodyPr/>
          <a:lstStyle/>
          <a:p>
            <a:fld id="{FFC3D549-364A-49C7-83E0-F5697439068A}" type="slidenum">
              <a:rPr lang="en-US" smtClean="0"/>
              <a:t>56</a:t>
            </a:fld>
            <a:endParaRPr lang="en-US"/>
          </a:p>
        </p:txBody>
      </p:sp>
    </p:spTree>
    <p:extLst>
      <p:ext uri="{BB962C8B-B14F-4D97-AF65-F5344CB8AC3E}">
        <p14:creationId xmlns:p14="http://schemas.microsoft.com/office/powerpoint/2010/main" val="2889077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Since you aren’t responsible for developing the IPOS, what </a:t>
            </a:r>
            <a:r>
              <a:rPr lang="en-US" sz="1200" i="1" dirty="0">
                <a:latin typeface="Arial" panose="020B0604020202020204" pitchFamily="34" charset="0"/>
                <a:cs typeface="Arial" panose="020B0604020202020204" pitchFamily="34" charset="0"/>
              </a:rPr>
              <a:t>are</a:t>
            </a:r>
            <a:r>
              <a:rPr lang="en-US" sz="1200" dirty="0">
                <a:latin typeface="Arial" panose="020B0604020202020204" pitchFamily="34" charset="0"/>
                <a:cs typeface="Arial" panose="020B0604020202020204" pitchFamily="34" charset="0"/>
              </a:rPr>
              <a:t> you responsible for?  These three bullets sum it up: you are responsible to assure staff have been trained to implement the IPOS and to assure </a:t>
            </a:r>
            <a:r>
              <a:rPr lang="en-US" sz="1200" dirty="0">
                <a:solidFill>
                  <a:schemeClr val="tx1"/>
                </a:solidFill>
                <a:latin typeface="Arial" panose="020B0604020202020204" pitchFamily="34" charset="0"/>
                <a:cs typeface="Arial" panose="020B0604020202020204" pitchFamily="34" charset="0"/>
              </a:rPr>
              <a:t>restrictions and modifications aren’t implemented if the HCBS requirements haven’t been met.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T</a:t>
            </a:r>
            <a:r>
              <a:rPr lang="en-US" sz="1200" dirty="0">
                <a:latin typeface="Arial" panose="020B0604020202020204" pitchFamily="34" charset="0"/>
                <a:cs typeface="Arial" panose="020B0604020202020204" pitchFamily="34" charset="0"/>
              </a:rPr>
              <a:t>he next slide provides the answer to “What to do” if you and your staff are requested to implement a restriction / modification you think doesn’t meet the requirement of the Final Rule.</a:t>
            </a:r>
            <a:endParaRPr lang="en-US" sz="12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57</a:t>
            </a:fld>
            <a:endParaRPr lang="en-US"/>
          </a:p>
        </p:txBody>
      </p:sp>
    </p:spTree>
    <p:extLst>
      <p:ext uri="{BB962C8B-B14F-4D97-AF65-F5344CB8AC3E}">
        <p14:creationId xmlns:p14="http://schemas.microsoft.com/office/powerpoint/2010/main" val="17108672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is what Providers should do if they </a:t>
            </a:r>
            <a:r>
              <a:rPr lang="en-US" sz="1200" b="0" i="1" dirty="0">
                <a:latin typeface="Arial" panose="020B0604020202020204" pitchFamily="34" charset="0"/>
                <a:cs typeface="Arial" panose="020B0604020202020204" pitchFamily="34" charset="0"/>
              </a:rPr>
              <a:t>think</a:t>
            </a:r>
            <a:r>
              <a:rPr lang="en-US" sz="1200" dirty="0">
                <a:latin typeface="Arial" panose="020B0604020202020204" pitchFamily="34" charset="0"/>
                <a:cs typeface="Arial" panose="020B0604020202020204" pitchFamily="34" charset="0"/>
              </a:rPr>
              <a:t> the modification / restriction isn’t compliant with the Final Rule.  You don’t have to </a:t>
            </a:r>
            <a:r>
              <a:rPr lang="en-US" sz="1200" b="0" i="1" dirty="0">
                <a:latin typeface="Arial" panose="020B0604020202020204" pitchFamily="34" charset="0"/>
                <a:cs typeface="Arial" panose="020B0604020202020204" pitchFamily="34" charset="0"/>
              </a:rPr>
              <a:t>know</a:t>
            </a:r>
            <a:r>
              <a:rPr lang="en-US" sz="1200" b="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there’s an issue regarding compliance with the Rule; reach out </a:t>
            </a:r>
            <a:r>
              <a:rPr lang="en-US" sz="1200" b="1" dirty="0">
                <a:latin typeface="Arial" panose="020B0604020202020204" pitchFamily="34" charset="0"/>
                <a:cs typeface="Arial" panose="020B0604020202020204" pitchFamily="34" charset="0"/>
              </a:rPr>
              <a:t> </a:t>
            </a:r>
            <a:r>
              <a:rPr lang="en-US" sz="1200" b="0" dirty="0">
                <a:latin typeface="Arial" panose="020B0604020202020204" pitchFamily="34" charset="0"/>
                <a:cs typeface="Arial" panose="020B0604020202020204" pitchFamily="34" charset="0"/>
              </a:rPr>
              <a:t>to the Case Manager, Supports Coordinator, or </a:t>
            </a:r>
            <a:r>
              <a:rPr lang="en-US" sz="1200" b="0" dirty="0">
                <a:solidFill>
                  <a:schemeClr val="tx1"/>
                </a:solidFill>
                <a:latin typeface="Arial" panose="020B0604020202020204" pitchFamily="34" charset="0"/>
                <a:cs typeface="Arial" panose="020B0604020202020204" pitchFamily="34" charset="0"/>
              </a:rPr>
              <a:t>CMHSP/PIHP HCBS lead </a:t>
            </a:r>
            <a:r>
              <a:rPr lang="en-US" sz="1200" b="0" dirty="0">
                <a:latin typeface="Arial" panose="020B0604020202020204" pitchFamily="34" charset="0"/>
                <a:cs typeface="Arial" panose="020B0604020202020204" pitchFamily="34" charset="0"/>
              </a:rPr>
              <a:t>for </a:t>
            </a:r>
            <a:r>
              <a:rPr lang="en-US" sz="1200" dirty="0">
                <a:latin typeface="Arial" panose="020B0604020202020204" pitchFamily="34" charset="0"/>
                <a:cs typeface="Arial" panose="020B0604020202020204" pitchFamily="34" charset="0"/>
              </a:rPr>
              <a:t>clarification if you have even an i</a:t>
            </a:r>
            <a:r>
              <a:rPr lang="en-US" sz="1200" i="1" dirty="0">
                <a:latin typeface="Arial" panose="020B0604020202020204" pitchFamily="34" charset="0"/>
                <a:cs typeface="Arial" panose="020B0604020202020204" pitchFamily="34" charset="0"/>
              </a:rPr>
              <a:t>nkling</a:t>
            </a:r>
            <a:r>
              <a:rPr lang="en-US" sz="1200" dirty="0">
                <a:latin typeface="Arial" panose="020B0604020202020204" pitchFamily="34" charset="0"/>
                <a:cs typeface="Arial" panose="020B0604020202020204" pitchFamily="34" charset="0"/>
              </a:rPr>
              <a:t>, a </a:t>
            </a:r>
            <a:r>
              <a:rPr lang="en-US" sz="1200" i="1" dirty="0">
                <a:latin typeface="Arial" panose="020B0604020202020204" pitchFamily="34" charset="0"/>
                <a:cs typeface="Arial" panose="020B0604020202020204" pitchFamily="34" charset="0"/>
              </a:rPr>
              <a:t>notion</a:t>
            </a:r>
            <a:r>
              <a:rPr lang="en-US" sz="1200" dirty="0">
                <a:latin typeface="Arial" panose="020B0604020202020204" pitchFamily="34" charset="0"/>
                <a:cs typeface="Arial" panose="020B0604020202020204" pitchFamily="34" charset="0"/>
              </a:rPr>
              <a:t>, a </a:t>
            </a:r>
            <a:r>
              <a:rPr lang="en-US" sz="1200" i="1" dirty="0">
                <a:latin typeface="Arial" panose="020B0604020202020204" pitchFamily="34" charset="0"/>
                <a:cs typeface="Arial" panose="020B0604020202020204" pitchFamily="34" charset="0"/>
              </a:rPr>
              <a:t>vague sense </a:t>
            </a:r>
            <a:r>
              <a:rPr lang="en-US" sz="1200" dirty="0">
                <a:latin typeface="Arial" panose="020B0604020202020204" pitchFamily="34" charset="0"/>
                <a:cs typeface="Arial" panose="020B0604020202020204" pitchFamily="34" charset="0"/>
              </a:rPr>
              <a:t>there might be a question. Remember: The Department can deny funding if you, the Provider, implement services that aren’t compliant with the requirements of the Final Rule.</a:t>
            </a:r>
            <a:endParaRPr lang="en-US" sz="1200" dirty="0">
              <a:solidFill>
                <a:schemeClr val="tx1"/>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58</a:t>
            </a:fld>
            <a:endParaRPr lang="en-US"/>
          </a:p>
        </p:txBody>
      </p:sp>
    </p:spTree>
    <p:extLst>
      <p:ext uri="{BB962C8B-B14F-4D97-AF65-F5344CB8AC3E}">
        <p14:creationId xmlns:p14="http://schemas.microsoft.com/office/powerpoint/2010/main" val="2674822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One of the Final Rule’s requirements for provider-owned or controlled residential settings is </a:t>
            </a:r>
            <a:r>
              <a:rPr lang="en-US" sz="1200" i="1" dirty="0">
                <a:latin typeface="Arial" panose="020B0604020202020204" pitchFamily="34" charset="0"/>
                <a:cs typeface="Arial" panose="020B0604020202020204" pitchFamily="34" charset="0"/>
              </a:rPr>
              <a:t>“privacy”</a:t>
            </a:r>
            <a:r>
              <a:rPr lang="en-US" sz="1200" dirty="0">
                <a:latin typeface="Arial" panose="020B0604020202020204" pitchFamily="34" charset="0"/>
                <a:cs typeface="Arial" panose="020B0604020202020204" pitchFamily="34" charset="0"/>
              </a:rPr>
              <a:t>.  This means </a:t>
            </a:r>
            <a:r>
              <a:rPr lang="en-US" sz="1200" b="1" dirty="0">
                <a:solidFill>
                  <a:schemeClr val="tx1"/>
                </a:solidFill>
                <a:latin typeface="Arial" panose="020B0604020202020204" pitchFamily="34" charset="0"/>
                <a:cs typeface="Arial" panose="020B0604020202020204" pitchFamily="34" charset="0"/>
              </a:rPr>
              <a:t>i</a:t>
            </a:r>
            <a:r>
              <a:rPr lang="en-US" sz="1200" dirty="0">
                <a:solidFill>
                  <a:schemeClr val="tx1"/>
                </a:solidFill>
                <a:effectLst/>
                <a:latin typeface="Arial" panose="020B0604020202020204" pitchFamily="34" charset="0"/>
                <a:cs typeface="Arial" panose="020B0604020202020204" pitchFamily="34" charset="0"/>
              </a:rPr>
              <a:t>ndividuals must have privacy in their unit. This includes physical privacy as well as keeping the individual’s confidential information private. </a:t>
            </a:r>
            <a:r>
              <a:rPr lang="en-US" sz="1200" dirty="0">
                <a:effectLst/>
                <a:latin typeface="Arial" panose="020B0604020202020204" pitchFamily="34" charset="0"/>
                <a:cs typeface="Arial" panose="020B0604020202020204" pitchFamily="34" charset="0"/>
              </a:rPr>
              <a:t>The use of video cameras for surveillance is prohibited in home and community-based settings, although they may be used in areas where individuals receiving services don’t enter (such as the business office, or medication distribution rooms).  In these cases, the camera must be fixed in its position and facing in such a way that it cannot inadvertently record individuals receiving services.  It is the Provider’s responsibility to ensure a camera meets these requirements. Cameras that are part of an external security system are allowed.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Arial" panose="020B0604020202020204" pitchFamily="34" charset="0"/>
                <a:cs typeface="Arial" panose="020B0604020202020204" pitchFamily="34" charset="0"/>
              </a:rPr>
              <a:t>Settings should work with their PIHP leads to confirm that any intended use of cameras is acceptable. </a:t>
            </a:r>
          </a:p>
        </p:txBody>
      </p:sp>
      <p:sp>
        <p:nvSpPr>
          <p:cNvPr id="4" name="Slide Number Placeholder 3"/>
          <p:cNvSpPr>
            <a:spLocks noGrp="1"/>
          </p:cNvSpPr>
          <p:nvPr>
            <p:ph type="sldNum" sz="quarter" idx="5"/>
          </p:nvPr>
        </p:nvSpPr>
        <p:spPr/>
        <p:txBody>
          <a:bodyPr/>
          <a:lstStyle/>
          <a:p>
            <a:fld id="{FFC3D549-364A-49C7-83E0-F5697439068A}" type="slidenum">
              <a:rPr lang="en-US" smtClean="0"/>
              <a:t>59</a:t>
            </a:fld>
            <a:endParaRPr lang="en-US"/>
          </a:p>
        </p:txBody>
      </p:sp>
    </p:spTree>
    <p:extLst>
      <p:ext uri="{BB962C8B-B14F-4D97-AF65-F5344CB8AC3E}">
        <p14:creationId xmlns:p14="http://schemas.microsoft.com/office/powerpoint/2010/main" val="73272442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This is another requirement for which the Behavioral Health Joint Guidance Document provides clarification.  If needed, refer to Slide #41 to refresh your memory regarding entry and egress doors.  This slide addresses “lockable doors”.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tx1"/>
              </a:solidFill>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The Final Rule requires that residential settings provide units that have bedroom and bathroom doors that are lockable by the individual. </a:t>
            </a:r>
            <a:r>
              <a:rPr lang="en-US" sz="1200" b="0" dirty="0">
                <a:solidFill>
                  <a:schemeClr val="tx1"/>
                </a:solidFill>
                <a:effectLst/>
                <a:latin typeface="Arial" panose="020B0604020202020204" pitchFamily="34" charset="0"/>
                <a:cs typeface="Arial" panose="020B0604020202020204" pitchFamily="34" charset="0"/>
              </a:rPr>
              <a:t>The doors must be lockable from the inside of the room and equipped with positive-latching, non-locking-against-egress hardware. This means the door can be opened from the inside in one single motion such as the turn of the knob or push of a handle, even if the door is locked. If the setting utilizes keypads, the individual </a:t>
            </a:r>
            <a:r>
              <a:rPr lang="en-US" sz="1200" b="0" dirty="0">
                <a:effectLst/>
                <a:latin typeface="Arial" panose="020B0604020202020204" pitchFamily="34" charset="0"/>
                <a:cs typeface="Arial" panose="020B0604020202020204" pitchFamily="34" charset="0"/>
              </a:rPr>
              <a:t>must be able to utilize the keypad easily for this is to be an acceptable option, and all keypads must have unique codes. This requirement also applies to bathroom doors.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effectLst/>
                <a:latin typeface="Arial" panose="020B0604020202020204" pitchFamily="34" charset="0"/>
                <a:cs typeface="Arial" panose="020B0604020202020204" pitchFamily="34" charset="0"/>
              </a:rPr>
              <a:t>Note: this is a </a:t>
            </a:r>
            <a:r>
              <a:rPr lang="en-US" sz="1200" b="0" i="1" dirty="0">
                <a:solidFill>
                  <a:schemeClr val="tx1"/>
                </a:solidFill>
                <a:effectLst/>
                <a:latin typeface="Arial" panose="020B0604020202020204" pitchFamily="34" charset="0"/>
                <a:cs typeface="Arial" panose="020B0604020202020204" pitchFamily="34" charset="0"/>
              </a:rPr>
              <a:t>setting</a:t>
            </a:r>
            <a:r>
              <a:rPr lang="en-US" sz="1200" b="0" dirty="0">
                <a:solidFill>
                  <a:schemeClr val="tx1"/>
                </a:solidFill>
                <a:effectLst/>
                <a:latin typeface="Arial" panose="020B0604020202020204" pitchFamily="34" charset="0"/>
                <a:cs typeface="Arial" panose="020B0604020202020204" pitchFamily="34" charset="0"/>
              </a:rPr>
              <a:t> requirement and does not require any person to lock their bedroom door or bathroom door.  If they have a private bedroom and bathroom, the decision is theirs alone and should be documented in their IPOS.  If the individual </a:t>
            </a:r>
            <a:r>
              <a:rPr lang="en-US" sz="1200" b="0" i="1" dirty="0">
                <a:solidFill>
                  <a:schemeClr val="tx1"/>
                </a:solidFill>
                <a:effectLst/>
                <a:latin typeface="Arial" panose="020B0604020202020204" pitchFamily="34" charset="0"/>
                <a:cs typeface="Arial" panose="020B0604020202020204" pitchFamily="34" charset="0"/>
              </a:rPr>
              <a:t>shares </a:t>
            </a:r>
            <a:r>
              <a:rPr lang="en-US" sz="1200" b="0" dirty="0">
                <a:solidFill>
                  <a:schemeClr val="tx1"/>
                </a:solidFill>
                <a:effectLst/>
                <a:latin typeface="Arial" panose="020B0604020202020204" pitchFamily="34" charset="0"/>
                <a:cs typeface="Arial" panose="020B0604020202020204" pitchFamily="34" charset="0"/>
              </a:rPr>
              <a:t>the bedroom or bathroom, to lock or not must be a mutual decision and documented in each person's IPOS.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When a setting has multiple bedrooms, each must have a unique key. If there are private bedrooms that include private bathrooms, only the door to the bedroom must be lockable, although the Department encourages that both the bedroom door and bathroom door are lockable.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The Rule requires that only appropriate staff have a key to the bedroom or bathroom door, and this key should be stored in an area not accessible to all staff and residents. </a:t>
            </a:r>
          </a:p>
        </p:txBody>
      </p:sp>
      <p:sp>
        <p:nvSpPr>
          <p:cNvPr id="4" name="Slide Number Placeholder 3"/>
          <p:cNvSpPr>
            <a:spLocks noGrp="1"/>
          </p:cNvSpPr>
          <p:nvPr>
            <p:ph type="sldNum" sz="quarter" idx="5"/>
          </p:nvPr>
        </p:nvSpPr>
        <p:spPr/>
        <p:txBody>
          <a:bodyPr/>
          <a:lstStyle/>
          <a:p>
            <a:fld id="{FFC3D549-364A-49C7-83E0-F5697439068A}" type="slidenum">
              <a:rPr lang="en-US" smtClean="0"/>
              <a:t>60</a:t>
            </a:fld>
            <a:endParaRPr lang="en-US"/>
          </a:p>
        </p:txBody>
      </p:sp>
    </p:spTree>
    <p:extLst>
      <p:ext uri="{BB962C8B-B14F-4D97-AF65-F5344CB8AC3E}">
        <p14:creationId xmlns:p14="http://schemas.microsoft.com/office/powerpoint/2010/main" val="175262336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tx1"/>
                </a:solidFill>
                <a:latin typeface="Arial" panose="020B0604020202020204" pitchFamily="34" charset="0"/>
                <a:cs typeface="Arial" panose="020B0604020202020204" pitchFamily="34" charset="0"/>
              </a:rPr>
              <a:t>The Final Rule </a:t>
            </a:r>
            <a:r>
              <a:rPr lang="en-US" sz="1200" b="0" dirty="0">
                <a:effectLst/>
                <a:latin typeface="Arial" panose="020B0604020202020204" pitchFamily="34" charset="0"/>
                <a:cs typeface="Arial" panose="020B0604020202020204" pitchFamily="34" charset="0"/>
              </a:rPr>
              <a:t>requires that residential settings allow individuals to have visitors of their choosing at any time and anywhere in the setting.  This means visits can occur in the resident’s bedroom as well as anywhere in the setting.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effectLst/>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Note: There cannot be setting-wide restrictions regarding visitors and individual restrictions must be documented in the person's IPOS and conform to all HCBS requirements for a restriction or modification.   </a:t>
            </a:r>
          </a:p>
        </p:txBody>
      </p:sp>
      <p:sp>
        <p:nvSpPr>
          <p:cNvPr id="4" name="Slide Number Placeholder 3"/>
          <p:cNvSpPr>
            <a:spLocks noGrp="1"/>
          </p:cNvSpPr>
          <p:nvPr>
            <p:ph type="sldNum" sz="quarter" idx="5"/>
          </p:nvPr>
        </p:nvSpPr>
        <p:spPr/>
        <p:txBody>
          <a:bodyPr/>
          <a:lstStyle/>
          <a:p>
            <a:fld id="{FFC3D549-364A-49C7-83E0-F5697439068A}" type="slidenum">
              <a:rPr lang="en-US" smtClean="0"/>
              <a:t>61</a:t>
            </a:fld>
            <a:endParaRPr lang="en-US"/>
          </a:p>
        </p:txBody>
      </p:sp>
    </p:spTree>
    <p:extLst>
      <p:ext uri="{BB962C8B-B14F-4D97-AF65-F5344CB8AC3E}">
        <p14:creationId xmlns:p14="http://schemas.microsoft.com/office/powerpoint/2010/main" val="306945467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effectLst/>
                <a:latin typeface="Arial" panose="020B0604020202020204" pitchFamily="34" charset="0"/>
                <a:cs typeface="Arial" panose="020B0604020202020204" pitchFamily="34" charset="0"/>
              </a:rPr>
              <a:t>A health or safety-based modification that meets the Center for Medicare and Medicaid Services and the Departments criteria are the exception to the rule regarding visitors.  If the restriction is based on the individual’s health or safety needs, it must be documented in the individual’s IPOS.</a:t>
            </a:r>
            <a:endParaRPr lang="en-US" sz="1200" dirty="0"/>
          </a:p>
        </p:txBody>
      </p:sp>
      <p:sp>
        <p:nvSpPr>
          <p:cNvPr id="4" name="Slide Number Placeholder 3"/>
          <p:cNvSpPr>
            <a:spLocks noGrp="1"/>
          </p:cNvSpPr>
          <p:nvPr>
            <p:ph type="sldNum" sz="quarter" idx="5"/>
          </p:nvPr>
        </p:nvSpPr>
        <p:spPr/>
        <p:txBody>
          <a:bodyPr/>
          <a:lstStyle/>
          <a:p>
            <a:fld id="{FFC3D549-364A-49C7-83E0-F5697439068A}" type="slidenum">
              <a:rPr lang="en-US" smtClean="0"/>
              <a:t>62</a:t>
            </a:fld>
            <a:endParaRPr lang="en-US"/>
          </a:p>
        </p:txBody>
      </p:sp>
    </p:spTree>
    <p:extLst>
      <p:ext uri="{BB962C8B-B14F-4D97-AF65-F5344CB8AC3E}">
        <p14:creationId xmlns:p14="http://schemas.microsoft.com/office/powerpoint/2010/main" val="360281437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Knowledge Checkpoint addresses the conditions that must be met to justify “restrictions” or “modifications”.  Please select all that you think are correct.</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63</a:t>
            </a:fld>
            <a:endParaRPr lang="en-US"/>
          </a:p>
        </p:txBody>
      </p:sp>
    </p:spTree>
    <p:extLst>
      <p:ext uri="{BB962C8B-B14F-4D97-AF65-F5344CB8AC3E}">
        <p14:creationId xmlns:p14="http://schemas.microsoft.com/office/powerpoint/2010/main" val="374571034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The correct answer is B., C., and D. as all are required for justification and documentation of a restriction or modification.</a:t>
            </a:r>
          </a:p>
        </p:txBody>
      </p:sp>
      <p:sp>
        <p:nvSpPr>
          <p:cNvPr id="4" name="Slide Number Placeholder 3"/>
          <p:cNvSpPr>
            <a:spLocks noGrp="1"/>
          </p:cNvSpPr>
          <p:nvPr>
            <p:ph type="sldNum" sz="quarter" idx="5"/>
          </p:nvPr>
        </p:nvSpPr>
        <p:spPr/>
        <p:txBody>
          <a:bodyPr/>
          <a:lstStyle/>
          <a:p>
            <a:fld id="{FFC3D549-364A-49C7-83E0-F5697439068A}" type="slidenum">
              <a:rPr lang="en-US" smtClean="0"/>
              <a:t>64</a:t>
            </a:fld>
            <a:endParaRPr lang="en-US"/>
          </a:p>
        </p:txBody>
      </p:sp>
    </p:spTree>
    <p:extLst>
      <p:ext uri="{BB962C8B-B14F-4D97-AF65-F5344CB8AC3E}">
        <p14:creationId xmlns:p14="http://schemas.microsoft.com/office/powerpoint/2010/main" val="321513134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Knowledge Checkpoint asks you to identify examples of restrictions of an individual’s rights. Be sure to select all that you think are restrictions.</a:t>
            </a:r>
          </a:p>
          <a:p>
            <a:endParaRPr lang="en-US" dirty="0"/>
          </a:p>
        </p:txBody>
      </p:sp>
      <p:sp>
        <p:nvSpPr>
          <p:cNvPr id="4" name="Slide Number Placeholder 3"/>
          <p:cNvSpPr>
            <a:spLocks noGrp="1"/>
          </p:cNvSpPr>
          <p:nvPr>
            <p:ph type="sldNum" sz="quarter" idx="5"/>
          </p:nvPr>
        </p:nvSpPr>
        <p:spPr/>
        <p:txBody>
          <a:bodyPr/>
          <a:lstStyle/>
          <a:p>
            <a:fld id="{FFC3D549-364A-49C7-83E0-F5697439068A}" type="slidenum">
              <a:rPr lang="en-US" smtClean="0"/>
              <a:t>65</a:t>
            </a:fld>
            <a:endParaRPr lang="en-US"/>
          </a:p>
        </p:txBody>
      </p:sp>
    </p:spTree>
    <p:extLst>
      <p:ext uri="{BB962C8B-B14F-4D97-AF65-F5344CB8AC3E}">
        <p14:creationId xmlns:p14="http://schemas.microsoft.com/office/powerpoint/2010/main" val="27658822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Knowledge Checkpoint is a bit tricky.  A, B, C are all restrictions.  D </a:t>
            </a:r>
            <a:r>
              <a:rPr lang="en-US" sz="1200" b="1" i="1" dirty="0">
                <a:effectLst/>
                <a:latin typeface="Arial" panose="020B0604020202020204" pitchFamily="34" charset="0"/>
                <a:ea typeface="Times New Roman" panose="02020603050405020304" pitchFamily="18" charset="0"/>
                <a:cs typeface="Arial" panose="020B0604020202020204" pitchFamily="34" charset="0"/>
              </a:rPr>
              <a:t>may</a:t>
            </a:r>
            <a:r>
              <a:rPr lang="en-US" sz="1200" b="0" i="1" dirty="0">
                <a:effectLst/>
                <a:latin typeface="Arial" panose="020B0604020202020204" pitchFamily="34" charset="0"/>
                <a:ea typeface="Times New Roman" panose="02020603050405020304" pitchFamily="18" charset="0"/>
                <a:cs typeface="Arial" panose="020B0604020202020204" pitchFamily="34" charset="0"/>
              </a:rPr>
              <a:t> be</a:t>
            </a:r>
            <a:r>
              <a:rPr lang="en-US" sz="1200" b="0" dirty="0">
                <a:effectLst/>
                <a:latin typeface="Arial" panose="020B0604020202020204" pitchFamily="34" charset="0"/>
                <a:ea typeface="Times New Roman" panose="02020603050405020304" pitchFamily="18" charset="0"/>
                <a:cs typeface="Arial" panose="020B0604020202020204" pitchFamily="34" charset="0"/>
              </a:rPr>
              <a:t> a restriction, depending on implications for the individual.  To determine if D is a restriction, you need to remember the Final Rule requires that individuals must always have access to food and the ability to eat their meals when and where they choose.  If the person can have the meal at a later time, but it may not be warm, D. is not a restriction. If the person loses the opportunity to eat the meal unless they eat at a specific time, it may be a restriction.</a:t>
            </a:r>
            <a:r>
              <a:rPr lang="en-US" sz="1200" b="0" dirty="0">
                <a:effectLst/>
                <a:latin typeface="Arial" panose="020B0604020202020204" pitchFamily="34" charset="0"/>
                <a:cs typeface="Arial" panose="020B0604020202020204" pitchFamily="34" charset="0"/>
              </a:rPr>
              <a:t> </a:t>
            </a:r>
            <a:endParaRPr lang="en-US" sz="12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FFC3D549-364A-49C7-83E0-F5697439068A}" type="slidenum">
              <a:rPr lang="en-US" smtClean="0"/>
              <a:t>66</a:t>
            </a:fld>
            <a:endParaRPr lang="en-US"/>
          </a:p>
        </p:txBody>
      </p:sp>
    </p:spTree>
    <p:extLst>
      <p:ext uri="{BB962C8B-B14F-4D97-AF65-F5344CB8AC3E}">
        <p14:creationId xmlns:p14="http://schemas.microsoft.com/office/powerpoint/2010/main" val="36995636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This Knowledge Checkpoint tests your understanding of the required elements of “outing logs” and the documentation needed to provide evidence the individual’s engagement in the community and participation in activities reflect their wishes, choices, and preferences.</a:t>
            </a:r>
          </a:p>
        </p:txBody>
      </p:sp>
      <p:sp>
        <p:nvSpPr>
          <p:cNvPr id="4" name="Slide Number Placeholder 3"/>
          <p:cNvSpPr>
            <a:spLocks noGrp="1"/>
          </p:cNvSpPr>
          <p:nvPr>
            <p:ph type="sldNum" sz="quarter" idx="5"/>
          </p:nvPr>
        </p:nvSpPr>
        <p:spPr/>
        <p:txBody>
          <a:bodyPr/>
          <a:lstStyle/>
          <a:p>
            <a:fld id="{FFC3D549-364A-49C7-83E0-F5697439068A}" type="slidenum">
              <a:rPr lang="en-US" smtClean="0"/>
              <a:t>67</a:t>
            </a:fld>
            <a:endParaRPr lang="en-US"/>
          </a:p>
        </p:txBody>
      </p:sp>
    </p:spTree>
    <p:extLst>
      <p:ext uri="{BB962C8B-B14F-4D97-AF65-F5344CB8AC3E}">
        <p14:creationId xmlns:p14="http://schemas.microsoft.com/office/powerpoint/2010/main" val="22795789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All provide evidence to show community engagement and participation in activities reflect the individual’s wishes, choices, and preferences, and all are required elements of Outing Logs. The required elements of outing logs are:</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person;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ü"/>
              <a:tabLst/>
              <a:defRPr/>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individual initialed the activity.;</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activity offered (and it should be specifically connected to the person’s interests, stated goals and desires);</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date the activity was offered; </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A note about how the activity went, identification of areas of concern and any target behaviors in IPOS that are exhibited;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Whether the individual refused or accepted the activity; and</a:t>
            </a:r>
          </a:p>
          <a:p>
            <a:pPr marL="285750" indent="-285750">
              <a:buFont typeface="Wingdings" pitchFamily="2" charset="2"/>
              <a:buChar char="ü"/>
            </a:pPr>
            <a:r>
              <a:rPr lang="en-US" sz="1200" kern="100" dirty="0">
                <a:effectLst/>
                <a:latin typeface="Arial" panose="020B0604020202020204" pitchFamily="34" charset="0"/>
                <a:ea typeface="Aptos" panose="020B0004020202020204" pitchFamily="34" charset="0"/>
                <a:cs typeface="Arial" panose="020B0604020202020204" pitchFamily="34" charset="0"/>
              </a:rPr>
              <a:t>The name of the person completing the data sheet.</a:t>
            </a:r>
          </a:p>
        </p:txBody>
      </p:sp>
      <p:sp>
        <p:nvSpPr>
          <p:cNvPr id="4" name="Slide Number Placeholder 3"/>
          <p:cNvSpPr>
            <a:spLocks noGrp="1"/>
          </p:cNvSpPr>
          <p:nvPr>
            <p:ph type="sldNum" sz="quarter" idx="5"/>
          </p:nvPr>
        </p:nvSpPr>
        <p:spPr/>
        <p:txBody>
          <a:bodyPr/>
          <a:lstStyle/>
          <a:p>
            <a:fld id="{FFC3D549-364A-49C7-83E0-F5697439068A}" type="slidenum">
              <a:rPr lang="en-US" smtClean="0"/>
              <a:t>68</a:t>
            </a:fld>
            <a:endParaRPr lang="en-US"/>
          </a:p>
        </p:txBody>
      </p:sp>
    </p:spTree>
    <p:extLst>
      <p:ext uri="{BB962C8B-B14F-4D97-AF65-F5344CB8AC3E}">
        <p14:creationId xmlns:p14="http://schemas.microsoft.com/office/powerpoint/2010/main" val="16202423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AFC52-7730-99B4-2AB8-511F8695A6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0796FF-FDFF-C7C5-D634-92B4A39024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6A040-AA91-574B-0032-B78AD5A7D5E4}"/>
              </a:ext>
            </a:extLst>
          </p:cNvPr>
          <p:cNvSpPr>
            <a:spLocks noGrp="1"/>
          </p:cNvSpPr>
          <p:nvPr>
            <p:ph type="body" idx="1"/>
          </p:nvPr>
        </p:nvSpPr>
        <p:spPr/>
        <p:txBody>
          <a:bodyPr/>
          <a:lstStyle/>
          <a:p>
            <a:r>
              <a:rPr lang="en-US" dirty="0"/>
              <a:t>Congratulations; you’ve completed the training.  We hope you will find this narrated PowerPoint helpful as you provide home and community-based services.</a:t>
            </a:r>
          </a:p>
        </p:txBody>
      </p:sp>
      <p:sp>
        <p:nvSpPr>
          <p:cNvPr id="4" name="Slide Number Placeholder 3">
            <a:extLst>
              <a:ext uri="{FF2B5EF4-FFF2-40B4-BE49-F238E27FC236}">
                <a16:creationId xmlns:a16="http://schemas.microsoft.com/office/drawing/2014/main" id="{9C0B8215-B340-C7D3-5B52-1BE0DCC6C67D}"/>
              </a:ext>
            </a:extLst>
          </p:cNvPr>
          <p:cNvSpPr>
            <a:spLocks noGrp="1"/>
          </p:cNvSpPr>
          <p:nvPr>
            <p:ph type="sldNum" sz="quarter" idx="5"/>
          </p:nvPr>
        </p:nvSpPr>
        <p:spPr/>
        <p:txBody>
          <a:bodyPr/>
          <a:lstStyle/>
          <a:p>
            <a:fld id="{FFC3D549-364A-49C7-83E0-F5697439068A}" type="slidenum">
              <a:rPr lang="en-US" smtClean="0"/>
              <a:t>69</a:t>
            </a:fld>
            <a:endParaRPr lang="en-US"/>
          </a:p>
        </p:txBody>
      </p:sp>
    </p:spTree>
    <p:extLst>
      <p:ext uri="{BB962C8B-B14F-4D97-AF65-F5344CB8AC3E}">
        <p14:creationId xmlns:p14="http://schemas.microsoft.com/office/powerpoint/2010/main" val="75342039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Congratulations; you’ve completed the training.  We hope you will find this narrated PowerPoint helpful as you provide home and community-based services.</a:t>
            </a:r>
          </a:p>
        </p:txBody>
      </p:sp>
      <p:sp>
        <p:nvSpPr>
          <p:cNvPr id="4" name="Slide Number Placeholder 3"/>
          <p:cNvSpPr>
            <a:spLocks noGrp="1"/>
          </p:cNvSpPr>
          <p:nvPr>
            <p:ph type="sldNum" sz="quarter" idx="5"/>
          </p:nvPr>
        </p:nvSpPr>
        <p:spPr/>
        <p:txBody>
          <a:bodyPr/>
          <a:lstStyle/>
          <a:p>
            <a:fld id="{FFC3D549-364A-49C7-83E0-F5697439068A}" type="slidenum">
              <a:rPr lang="en-US" smtClean="0"/>
              <a:t>70</a:t>
            </a:fld>
            <a:endParaRPr lang="en-US"/>
          </a:p>
        </p:txBody>
      </p:sp>
    </p:spTree>
    <p:extLst>
      <p:ext uri="{BB962C8B-B14F-4D97-AF65-F5344CB8AC3E}">
        <p14:creationId xmlns:p14="http://schemas.microsoft.com/office/powerpoint/2010/main" val="2409486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824AD7E-8E07-025E-1C1B-43AC6C5221F5}"/>
              </a:ext>
            </a:extLst>
          </p:cNvPr>
          <p:cNvSpPr/>
          <p:nvPr userDrawn="1"/>
        </p:nvSpPr>
        <p:spPr>
          <a:xfrm>
            <a:off x="0" y="0"/>
            <a:ext cx="12192000" cy="4948881"/>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Logo&#10;&#10;Description automatically generated">
            <a:extLst>
              <a:ext uri="{FF2B5EF4-FFF2-40B4-BE49-F238E27FC236}">
                <a16:creationId xmlns:a16="http://schemas.microsoft.com/office/drawing/2014/main" id="{94B56E5C-6779-5966-1163-B4449A84A7ED}"/>
              </a:ext>
            </a:extLst>
          </p:cNvPr>
          <p:cNvPicPr>
            <a:picLocks noChangeAspect="1"/>
          </p:cNvPicPr>
          <p:nvPr userDrawn="1"/>
        </p:nvPicPr>
        <p:blipFill>
          <a:blip r:embed="rId2"/>
          <a:stretch>
            <a:fillRect/>
          </a:stretch>
        </p:blipFill>
        <p:spPr>
          <a:xfrm>
            <a:off x="4457700" y="5040956"/>
            <a:ext cx="3276600" cy="1670162"/>
          </a:xfrm>
          <a:prstGeom prst="rect">
            <a:avLst/>
          </a:prstGeom>
        </p:spPr>
      </p:pic>
      <p:sp>
        <p:nvSpPr>
          <p:cNvPr id="2" name="Title 1">
            <a:extLst>
              <a:ext uri="{FF2B5EF4-FFF2-40B4-BE49-F238E27FC236}">
                <a16:creationId xmlns:a16="http://schemas.microsoft.com/office/drawing/2014/main" id="{F901AFED-6283-EF14-828F-F1564B66E2AB}"/>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476C3C61-8C36-77AD-9E0A-9FA62B81BB46}"/>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9800996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dirty="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dirty="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798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9D4E"/>
              </a:solidFill>
            </a:endParaRPr>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
        <p:nvSpPr>
          <p:cNvPr id="3" name="TextBox 2">
            <a:extLst>
              <a:ext uri="{FF2B5EF4-FFF2-40B4-BE49-F238E27FC236}">
                <a16:creationId xmlns:a16="http://schemas.microsoft.com/office/drawing/2014/main" id="{CCDC166C-E526-839A-DBBD-4DC49227CD0E}"/>
              </a:ext>
            </a:extLst>
          </p:cNvPr>
          <p:cNvSpPr txBox="1"/>
          <p:nvPr userDrawn="1"/>
        </p:nvSpPr>
        <p:spPr>
          <a:xfrm>
            <a:off x="1081454" y="2274838"/>
            <a:ext cx="10155115" cy="830997"/>
          </a:xfrm>
          <a:prstGeom prst="rect">
            <a:avLst/>
          </a:prstGeom>
          <a:noFill/>
        </p:spPr>
        <p:txBody>
          <a:bodyPr wrap="square" rtlCol="0">
            <a:spAutoFit/>
          </a:bodyPr>
          <a:lstStyle/>
          <a:p>
            <a:pPr marL="0" indent="0" algn="l">
              <a:buNone/>
            </a:pPr>
            <a:r>
              <a:rPr lang="en-US" sz="1600" b="0" i="0" dirty="0">
                <a:solidFill>
                  <a:schemeClr val="bg1"/>
                </a:solidFill>
                <a:effectLst/>
                <a:latin typeface="Arial" panose="020B0604020202020204" pitchFamily="34" charset="0"/>
                <a:cs typeface="Arial" panose="020B0604020202020204" pitchFamily="34" charset="0"/>
              </a:rPr>
              <a:t>MISSION: </a:t>
            </a:r>
          </a:p>
          <a:p>
            <a:pPr marL="0" indent="0" algn="l">
              <a:buNone/>
            </a:pPr>
            <a:r>
              <a:rPr lang="en-US" sz="1600" b="0" i="0" dirty="0">
                <a:solidFill>
                  <a:schemeClr val="bg1"/>
                </a:solidFill>
                <a:effectLst/>
                <a:latin typeface="Arial" panose="020B0604020202020204" pitchFamily="34" charset="0"/>
                <a:cs typeface="Arial" panose="020B0604020202020204" pitchFamily="34" charset="0"/>
              </a:rPr>
              <a:t>Michigan Department of Health and Human Services (MDHHS) provides opportunities, services, and programs that promote a healthy, safe and stable environment for residents to be self-sufficient.</a:t>
            </a: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9283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62F970C-3214-5EDC-CB6A-52407D451205}"/>
              </a:ext>
            </a:extLst>
          </p:cNvPr>
          <p:cNvSpPr>
            <a:spLocks noGrp="1"/>
          </p:cNvSpPr>
          <p:nvPr>
            <p:ph type="sldNum" sz="quarter" idx="12"/>
          </p:nvPr>
        </p:nvSpPr>
        <p:spPr/>
        <p:txBody>
          <a:bodyPr/>
          <a:lstStyle/>
          <a:p>
            <a:fld id="{809B3C54-BE60-8D42-B958-D833F7DCCF0A}"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2"/>
          <a:stretch>
            <a:fillRect/>
          </a:stretch>
        </p:blipFill>
        <p:spPr>
          <a:xfrm>
            <a:off x="10295238" y="384841"/>
            <a:ext cx="1477662" cy="555882"/>
          </a:xfrm>
          <a:prstGeom prst="rect">
            <a:avLst/>
          </a:prstGeom>
        </p:spPr>
      </p:pic>
    </p:spTree>
    <p:extLst>
      <p:ext uri="{BB962C8B-B14F-4D97-AF65-F5344CB8AC3E}">
        <p14:creationId xmlns:p14="http://schemas.microsoft.com/office/powerpoint/2010/main" val="2974444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2160492-787F-85FD-8490-F5257C1F930F}"/>
              </a:ext>
            </a:extLst>
          </p:cNvPr>
          <p:cNvSpPr/>
          <p:nvPr userDrawn="1"/>
        </p:nvSpPr>
        <p:spPr>
          <a:xfrm>
            <a:off x="0" y="0"/>
            <a:ext cx="12192000" cy="1325564"/>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DF34B63-C06B-E934-D5FE-35E3A6DF4B28}"/>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73C2B83-950D-446E-C1BD-1E58F255B1BD}"/>
              </a:ext>
            </a:extLst>
          </p:cNvPr>
          <p:cNvSpPr>
            <a:spLocks noGrp="1"/>
          </p:cNvSpPr>
          <p:nvPr>
            <p:ph idx="1"/>
          </p:nvPr>
        </p:nvSpPr>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762F970C-3214-5EDC-CB6A-52407D451205}"/>
              </a:ext>
            </a:extLst>
          </p:cNvPr>
          <p:cNvSpPr>
            <a:spLocks noGrp="1"/>
          </p:cNvSpPr>
          <p:nvPr>
            <p:ph type="sldNum" sz="quarter" idx="12"/>
          </p:nvPr>
        </p:nvSpPr>
        <p:spPr/>
        <p:txBody>
          <a:bodyPr/>
          <a:lstStyle/>
          <a:p>
            <a:fld id="{809B3C54-BE60-8D42-B958-D833F7DCCF0A}" type="slidenum">
              <a:rPr lang="en-US" smtClean="0"/>
              <a:t>‹#›</a:t>
            </a:fld>
            <a:endParaRPr lang="en-US"/>
          </a:p>
        </p:txBody>
      </p:sp>
      <p:pic>
        <p:nvPicPr>
          <p:cNvPr id="8" name="Picture 7" descr="Logo&#10;&#10;Description automatically generated">
            <a:extLst>
              <a:ext uri="{FF2B5EF4-FFF2-40B4-BE49-F238E27FC236}">
                <a16:creationId xmlns:a16="http://schemas.microsoft.com/office/drawing/2014/main" id="{68BD528A-FAD6-81BB-1EB4-827ADE020FAE}"/>
              </a:ext>
            </a:extLst>
          </p:cNvPr>
          <p:cNvPicPr>
            <a:picLocks noChangeAspect="1"/>
          </p:cNvPicPr>
          <p:nvPr userDrawn="1"/>
        </p:nvPicPr>
        <p:blipFill>
          <a:blip r:embed="rId2"/>
          <a:stretch>
            <a:fillRect/>
          </a:stretch>
        </p:blipFill>
        <p:spPr>
          <a:xfrm>
            <a:off x="10295238" y="384841"/>
            <a:ext cx="1477662" cy="555882"/>
          </a:xfrm>
          <a:prstGeom prst="rect">
            <a:avLst/>
          </a:prstGeom>
        </p:spPr>
      </p:pic>
    </p:spTree>
    <p:extLst>
      <p:ext uri="{BB962C8B-B14F-4D97-AF65-F5344CB8AC3E}">
        <p14:creationId xmlns:p14="http://schemas.microsoft.com/office/powerpoint/2010/main" val="415812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09FDA-4B9A-BE2A-B621-0055829471E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D3C8F63-449F-DE35-5768-2528F89862A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6CA44DCD-D27D-03A2-EA28-3E878A406490}"/>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3022087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C8D5B03-AF55-B078-9735-BC04D403FE45}"/>
              </a:ext>
            </a:extLst>
          </p:cNvPr>
          <p:cNvSpPr/>
          <p:nvPr userDrawn="1"/>
        </p:nvSpPr>
        <p:spPr>
          <a:xfrm>
            <a:off x="0" y="0"/>
            <a:ext cx="12192000" cy="1325564"/>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DF22A19E-9CD5-DE59-0966-468CB68B1E6E}"/>
              </a:ext>
            </a:extLst>
          </p:cNvPr>
          <p:cNvPicPr>
            <a:picLocks noChangeAspect="1"/>
          </p:cNvPicPr>
          <p:nvPr userDrawn="1"/>
        </p:nvPicPr>
        <p:blipFill>
          <a:blip r:embed="rId2"/>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2E687AE-0A1C-8E11-AEA6-1565018296F7}"/>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996089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6B12952-505E-4353-9404-0FCF97FE7320}"/>
              </a:ext>
            </a:extLst>
          </p:cNvPr>
          <p:cNvSpPr/>
          <p:nvPr userDrawn="1"/>
        </p:nvSpPr>
        <p:spPr>
          <a:xfrm>
            <a:off x="0" y="0"/>
            <a:ext cx="12192000" cy="1325564"/>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Logo&#10;&#10;Description automatically generated">
            <a:extLst>
              <a:ext uri="{FF2B5EF4-FFF2-40B4-BE49-F238E27FC236}">
                <a16:creationId xmlns:a16="http://schemas.microsoft.com/office/drawing/2014/main" id="{960892C6-F724-239E-0B54-8F06D9CC6E42}"/>
              </a:ext>
            </a:extLst>
          </p:cNvPr>
          <p:cNvPicPr>
            <a:picLocks noChangeAspect="1"/>
          </p:cNvPicPr>
          <p:nvPr userDrawn="1"/>
        </p:nvPicPr>
        <p:blipFill>
          <a:blip r:embed="rId2"/>
          <a:stretch>
            <a:fillRect/>
          </a:stretch>
        </p:blipFill>
        <p:spPr>
          <a:xfrm>
            <a:off x="10295238" y="384841"/>
            <a:ext cx="1477662" cy="555882"/>
          </a:xfrm>
          <a:prstGeom prst="rect">
            <a:avLst/>
          </a:prstGeom>
        </p:spPr>
      </p:pic>
      <p:sp>
        <p:nvSpPr>
          <p:cNvPr id="2" name="Title 1">
            <a:extLst>
              <a:ext uri="{FF2B5EF4-FFF2-40B4-BE49-F238E27FC236}">
                <a16:creationId xmlns:a16="http://schemas.microsoft.com/office/drawing/2014/main" id="{4579283F-0F50-5019-0A76-8176EFC42608}"/>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7501BE59-1388-7371-D6A0-8ADA67364221}"/>
              </a:ext>
            </a:extLst>
          </p:cNvPr>
          <p:cNvSpPr>
            <a:spLocks noGrp="1"/>
          </p:cNvSpPr>
          <p:nvPr>
            <p:ph sz="half" idx="1"/>
          </p:nvPr>
        </p:nvSpPr>
        <p:spPr>
          <a:xfrm>
            <a:off x="838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946AAF-EB99-4096-71FF-F13FCA6F59A8}"/>
              </a:ext>
            </a:extLst>
          </p:cNvPr>
          <p:cNvSpPr>
            <a:spLocks noGrp="1"/>
          </p:cNvSpPr>
          <p:nvPr>
            <p:ph sz="half" idx="2"/>
          </p:nvPr>
        </p:nvSpPr>
        <p:spPr>
          <a:xfrm>
            <a:off x="6172200" y="1825625"/>
            <a:ext cx="5181600" cy="4351338"/>
          </a:xfrm>
        </p:spPr>
        <p:txBody>
          <a:bodyPr/>
          <a:lstStyle>
            <a:lvl1pPr>
              <a:buClr>
                <a:srgbClr val="009D4E"/>
              </a:buClr>
              <a:defRPr/>
            </a:lvl1pPr>
            <a:lvl2pPr>
              <a:buClr>
                <a:srgbClr val="009D4E"/>
              </a:buClr>
              <a:defRPr/>
            </a:lvl2pPr>
            <a:lvl3pPr>
              <a:buClr>
                <a:srgbClr val="009D4E"/>
              </a:buClr>
              <a:defRPr/>
            </a:lvl3pPr>
            <a:lvl4pPr>
              <a:buClr>
                <a:srgbClr val="009D4E"/>
              </a:buClr>
              <a:defRPr/>
            </a:lvl4pPr>
            <a:lvl5pPr>
              <a:buClr>
                <a:srgbClr val="009D4E"/>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22E687AE-0A1C-8E11-AEA6-1565018296F7}"/>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1428332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ABCBC2B-1E5D-70D4-C2B0-10A8719BCB76}"/>
              </a:ext>
            </a:extLst>
          </p:cNvPr>
          <p:cNvSpPr/>
          <p:nvPr userDrawn="1"/>
        </p:nvSpPr>
        <p:spPr>
          <a:xfrm>
            <a:off x="0" y="0"/>
            <a:ext cx="12192000" cy="6858000"/>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2"/>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Tree>
    <p:extLst>
      <p:ext uri="{BB962C8B-B14F-4D97-AF65-F5344CB8AC3E}">
        <p14:creationId xmlns:p14="http://schemas.microsoft.com/office/powerpoint/2010/main" val="134697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29B3B15-B613-95A9-B12D-1986BCB57B87}"/>
              </a:ext>
            </a:extLst>
          </p:cNvPr>
          <p:cNvSpPr/>
          <p:nvPr userDrawn="1"/>
        </p:nvSpPr>
        <p:spPr>
          <a:xfrm>
            <a:off x="0" y="0"/>
            <a:ext cx="12192000" cy="6858000"/>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Logo&#10;&#10;Description automatically generated">
            <a:extLst>
              <a:ext uri="{FF2B5EF4-FFF2-40B4-BE49-F238E27FC236}">
                <a16:creationId xmlns:a16="http://schemas.microsoft.com/office/drawing/2014/main" id="{D572CC5A-87C4-9C3E-6432-EA8C1EC05EA2}"/>
              </a:ext>
            </a:extLst>
          </p:cNvPr>
          <p:cNvPicPr>
            <a:picLocks noChangeAspect="1"/>
          </p:cNvPicPr>
          <p:nvPr userDrawn="1"/>
        </p:nvPicPr>
        <p:blipFill>
          <a:blip r:embed="rId2"/>
          <a:stretch>
            <a:fillRect/>
          </a:stretch>
        </p:blipFill>
        <p:spPr>
          <a:xfrm>
            <a:off x="5357169" y="5747265"/>
            <a:ext cx="1477662" cy="555882"/>
          </a:xfrm>
          <a:prstGeom prst="rect">
            <a:avLst/>
          </a:prstGeom>
        </p:spPr>
      </p:pic>
      <p:sp>
        <p:nvSpPr>
          <p:cNvPr id="2" name="Title 1">
            <a:extLst>
              <a:ext uri="{FF2B5EF4-FFF2-40B4-BE49-F238E27FC236}">
                <a16:creationId xmlns:a16="http://schemas.microsoft.com/office/drawing/2014/main" id="{8642D213-47C3-6884-5268-D0240E7E157C}"/>
              </a:ext>
            </a:extLst>
          </p:cNvPr>
          <p:cNvSpPr>
            <a:spLocks noGrp="1"/>
          </p:cNvSpPr>
          <p:nvPr>
            <p:ph type="title"/>
          </p:nvPr>
        </p:nvSpPr>
        <p:spPr>
          <a:xfrm>
            <a:off x="838200" y="2766218"/>
            <a:ext cx="10515600" cy="1325563"/>
          </a:xfrm>
        </p:spPr>
        <p:txBody>
          <a:bodyPr/>
          <a:lstStyle>
            <a:lvl1pPr algn="ctr">
              <a:defRPr>
                <a:solidFill>
                  <a:schemeClr val="bg1"/>
                </a:solidFill>
              </a:defRPr>
            </a:lvl1pPr>
          </a:lstStyle>
          <a:p>
            <a:r>
              <a:rPr lang="en-US" dirty="0"/>
              <a:t>Click to edit Master title style</a:t>
            </a:r>
          </a:p>
        </p:txBody>
      </p:sp>
      <p:sp>
        <p:nvSpPr>
          <p:cNvPr id="5" name="Slide Number Placeholder 4">
            <a:extLst>
              <a:ext uri="{FF2B5EF4-FFF2-40B4-BE49-F238E27FC236}">
                <a16:creationId xmlns:a16="http://schemas.microsoft.com/office/drawing/2014/main" id="{B9FA76AF-C2CB-C3AC-FFB2-89F3610C0F64}"/>
              </a:ext>
            </a:extLst>
          </p:cNvPr>
          <p:cNvSpPr>
            <a:spLocks noGrp="1"/>
          </p:cNvSpPr>
          <p:nvPr>
            <p:ph type="sldNum" sz="quarter" idx="12"/>
          </p:nvPr>
        </p:nvSpPr>
        <p:spPr/>
        <p:txBody>
          <a:bodyPr/>
          <a:lstStyle>
            <a:lvl1pPr>
              <a:defRPr>
                <a:solidFill>
                  <a:schemeClr val="bg1"/>
                </a:solidFill>
              </a:defRPr>
            </a:lvl1pPr>
          </a:lstStyle>
          <a:p>
            <a:fld id="{809B3C54-BE60-8D42-B958-D833F7DCCF0A}" type="slidenum">
              <a:rPr lang="en-US" smtClean="0"/>
              <a:pPr/>
              <a:t>‹#›</a:t>
            </a:fld>
            <a:endParaRPr lang="en-US"/>
          </a:p>
        </p:txBody>
      </p:sp>
    </p:spTree>
    <p:extLst>
      <p:ext uri="{BB962C8B-B14F-4D97-AF65-F5344CB8AC3E}">
        <p14:creationId xmlns:p14="http://schemas.microsoft.com/office/powerpoint/2010/main" val="1275445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1D299B-0049-C495-7303-C7E7F2C5690A}"/>
              </a:ext>
            </a:extLst>
          </p:cNvPr>
          <p:cNvSpPr/>
          <p:nvPr userDrawn="1"/>
        </p:nvSpPr>
        <p:spPr>
          <a:xfrm>
            <a:off x="0" y="0"/>
            <a:ext cx="6096000" cy="6858000"/>
          </a:xfrm>
          <a:prstGeom prst="rect">
            <a:avLst/>
          </a:prstGeom>
          <a:solidFill>
            <a:srgbClr val="0F4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6DACF30-0588-8FD5-402F-B4A287C345F1}"/>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3015971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95E3212-1013-E0B9-F253-D720381EDC2C}"/>
              </a:ext>
            </a:extLst>
          </p:cNvPr>
          <p:cNvSpPr/>
          <p:nvPr userDrawn="1"/>
        </p:nvSpPr>
        <p:spPr>
          <a:xfrm>
            <a:off x="0" y="0"/>
            <a:ext cx="6096000" cy="6858000"/>
          </a:xfrm>
          <a:prstGeom prst="rect">
            <a:avLst/>
          </a:prstGeom>
          <a:solidFill>
            <a:srgbClr val="009D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115CEE-E90C-859F-4450-7BFE02B8B860}"/>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84E435E-BBAF-A2E7-72ED-13955A61E686}"/>
              </a:ext>
            </a:extLst>
          </p:cNvPr>
          <p:cNvSpPr>
            <a:spLocks noGrp="1"/>
          </p:cNvSpPr>
          <p:nvPr>
            <p:ph idx="1"/>
          </p:nvPr>
        </p:nvSpPr>
        <p:spPr>
          <a:xfrm>
            <a:off x="6518030" y="987425"/>
            <a:ext cx="5263662" cy="4873625"/>
          </a:xfrm>
        </p:spPr>
        <p:txBody>
          <a:bodyPr/>
          <a:lstStyle>
            <a:lvl1pPr>
              <a:buClr>
                <a:srgbClr val="009D4E"/>
              </a:buClr>
              <a:defRPr sz="3200"/>
            </a:lvl1pPr>
            <a:lvl2pPr>
              <a:buClr>
                <a:srgbClr val="009D4E"/>
              </a:buClr>
              <a:defRPr sz="2800"/>
            </a:lvl2pPr>
            <a:lvl3pPr>
              <a:buClr>
                <a:srgbClr val="009D4E"/>
              </a:buClr>
              <a:defRPr sz="2400"/>
            </a:lvl3pPr>
            <a:lvl4pPr>
              <a:buClr>
                <a:srgbClr val="009D4E"/>
              </a:buClr>
              <a:defRPr sz="2000"/>
            </a:lvl4pPr>
            <a:lvl5pPr>
              <a:buClr>
                <a:srgbClr val="009D4E"/>
              </a:buCl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58B35BCC-586E-5461-F968-A677903C262C}"/>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B6DACF30-0588-8FD5-402F-B4A287C345F1}"/>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23496396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41A0F12-0037-DEAA-51A6-2975296D34D2}"/>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26011856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ADE34-B508-5EA4-A7DD-B2547FCC4B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62E915-6E0C-CDEF-B898-CC9BC1FF26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83CF40-EE2C-F6C1-4A5C-A0B8996466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9523A05F-7391-3BA5-66B9-DBFA40B081AD}"/>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2601845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A632D-1587-8BBF-987D-73D0553F28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D3D30CE-0100-C31E-C67C-59D9DC24072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C201053-E4FF-3304-A78F-4E6CE3FA083C}"/>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867337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1FD0D6-B10A-B2B8-A1A6-F50589A92A4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205A245-94A3-005B-BF71-F1E5A8ABC8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220FF3C-0E25-A3A3-C189-F10F3B4C46A3}"/>
              </a:ext>
            </a:extLst>
          </p:cNvPr>
          <p:cNvSpPr>
            <a:spLocks noGrp="1"/>
          </p:cNvSpPr>
          <p:nvPr>
            <p:ph type="sldNum" sz="quarter" idx="12"/>
          </p:nvPr>
        </p:nvSpPr>
        <p:spPr/>
        <p:txBody>
          <a:bodyPr/>
          <a:lstStyle/>
          <a:p>
            <a:fld id="{809B3C54-BE60-8D42-B958-D833F7DCCF0A}" type="slidenum">
              <a:rPr lang="en-US" smtClean="0"/>
              <a:t>‹#›</a:t>
            </a:fld>
            <a:endParaRPr lang="en-US"/>
          </a:p>
        </p:txBody>
      </p:sp>
    </p:spTree>
    <p:extLst>
      <p:ext uri="{BB962C8B-B14F-4D97-AF65-F5344CB8AC3E}">
        <p14:creationId xmlns:p14="http://schemas.microsoft.com/office/powerpoint/2010/main" val="7024415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1B4E7-80DF-3B4F-B782-6E67E12C69E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713B52-F230-ED40-86BF-B23CFB5957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CD98CA-33B0-854A-89CC-746C48D2615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A57B1B9-E3AD-6E49-B261-7F6C205C9F26}"/>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5FB12827-14D7-A144-BBE5-1B422390608C}"/>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747405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E1703-DEF9-5E4A-9FA1-9FE9B325C3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75C017-481E-8947-A5B5-95FD3D412E2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86C313-3B5C-FE4B-9D6C-E34AA842886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67CF0F8-4FE7-A045-8CFC-25FF9838C431}"/>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38F53807-ECB4-3546-9266-01E5A82D75C8}"/>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4388507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2588F-0B66-A94F-8EE6-B824DDCC1F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9DA2BF-0B0B-D743-9D1A-926D6E43A41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E52E3D-0209-4A47-AD74-9D312092CC2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64FCA3-2418-1C4C-B904-E611CDE0C363}"/>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07DBB3E9-A1ED-9543-9F60-29BE3AD2EB0F}"/>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96803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525E-AB8C-A04B-A6B3-049D257CC6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069600-8535-CC42-8F21-586C595839A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2F28C0-1EB7-D845-B70E-0D2C17B9E4A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405D68F-05E2-F447-8F2D-A680EF72D83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D73E0EF-36C3-7C40-B384-B4ADDFC6DDB2}"/>
              </a:ext>
            </a:extLst>
          </p:cNvPr>
          <p:cNvSpPr>
            <a:spLocks noGrp="1"/>
          </p:cNvSpPr>
          <p:nvPr>
            <p:ph type="ftr" sz="quarter" idx="11"/>
          </p:nvPr>
        </p:nvSpPr>
        <p:spPr/>
        <p:txBody>
          <a:bodyPr/>
          <a:lstStyle/>
          <a:p>
            <a:r>
              <a:rPr lang="en-US"/>
              <a:t>MDHHS-Pub-2246 (8-25)</a:t>
            </a:r>
          </a:p>
        </p:txBody>
      </p:sp>
      <p:sp>
        <p:nvSpPr>
          <p:cNvPr id="7" name="Slide Number Placeholder 6">
            <a:extLst>
              <a:ext uri="{FF2B5EF4-FFF2-40B4-BE49-F238E27FC236}">
                <a16:creationId xmlns:a16="http://schemas.microsoft.com/office/drawing/2014/main" id="{D4EAD543-6659-0745-B992-797546981202}"/>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576663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9DFFB-A64C-224F-B138-0A3FB5639F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61DE98-9CAF-A146-96D5-A37DBF16F6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B4887E-C6D2-A942-AEE0-A0AA76C6F7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CE7174D-97B7-A341-9209-50AFA991B2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C8F49C-015E-D242-82CD-E2B704F50D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A77B9F-E67A-A349-9A51-B0CD713065F7}"/>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71DDEC98-85A4-A94F-8408-4F5753B03997}"/>
              </a:ext>
            </a:extLst>
          </p:cNvPr>
          <p:cNvSpPr>
            <a:spLocks noGrp="1"/>
          </p:cNvSpPr>
          <p:nvPr>
            <p:ph type="ftr" sz="quarter" idx="11"/>
          </p:nvPr>
        </p:nvSpPr>
        <p:spPr/>
        <p:txBody>
          <a:bodyPr/>
          <a:lstStyle/>
          <a:p>
            <a:r>
              <a:rPr lang="en-US"/>
              <a:t>MDHHS-Pub-2246 (8-25)</a:t>
            </a:r>
          </a:p>
        </p:txBody>
      </p:sp>
      <p:sp>
        <p:nvSpPr>
          <p:cNvPr id="9" name="Slide Number Placeholder 8">
            <a:extLst>
              <a:ext uri="{FF2B5EF4-FFF2-40B4-BE49-F238E27FC236}">
                <a16:creationId xmlns:a16="http://schemas.microsoft.com/office/drawing/2014/main" id="{D6D85E2B-3261-384F-A536-88F061D6B00E}"/>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951710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5395F-89E5-8446-B83C-D7FCA595EA7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7945239-78BB-294D-AA48-B1C3D779B7D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B2E6B397-0C79-DD4B-9B9D-B1D26E6F6291}"/>
              </a:ext>
            </a:extLst>
          </p:cNvPr>
          <p:cNvSpPr>
            <a:spLocks noGrp="1"/>
          </p:cNvSpPr>
          <p:nvPr>
            <p:ph type="ftr" sz="quarter" idx="11"/>
          </p:nvPr>
        </p:nvSpPr>
        <p:spPr/>
        <p:txBody>
          <a:bodyPr/>
          <a:lstStyle/>
          <a:p>
            <a:r>
              <a:rPr lang="en-US"/>
              <a:t>MDHHS-Pub-2246 (8-25)</a:t>
            </a:r>
          </a:p>
        </p:txBody>
      </p:sp>
      <p:sp>
        <p:nvSpPr>
          <p:cNvPr id="5" name="Slide Number Placeholder 4">
            <a:extLst>
              <a:ext uri="{FF2B5EF4-FFF2-40B4-BE49-F238E27FC236}">
                <a16:creationId xmlns:a16="http://schemas.microsoft.com/office/drawing/2014/main" id="{2B8F6053-2CB1-8E47-BD87-30EEC816F65E}"/>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767001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3A9540-D9D3-784A-BCCD-49A52C13D26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2E8BE011-4BB9-6346-8988-C6E8B192E8C9}"/>
              </a:ext>
            </a:extLst>
          </p:cNvPr>
          <p:cNvSpPr>
            <a:spLocks noGrp="1"/>
          </p:cNvSpPr>
          <p:nvPr>
            <p:ph type="ftr" sz="quarter" idx="11"/>
          </p:nvPr>
        </p:nvSpPr>
        <p:spPr/>
        <p:txBody>
          <a:bodyPr/>
          <a:lstStyle/>
          <a:p>
            <a:r>
              <a:rPr lang="en-US"/>
              <a:t>MDHHS-Pub-2246 (8-25)</a:t>
            </a:r>
          </a:p>
        </p:txBody>
      </p:sp>
      <p:sp>
        <p:nvSpPr>
          <p:cNvPr id="4" name="Slide Number Placeholder 3">
            <a:extLst>
              <a:ext uri="{FF2B5EF4-FFF2-40B4-BE49-F238E27FC236}">
                <a16:creationId xmlns:a16="http://schemas.microsoft.com/office/drawing/2014/main" id="{7B8D9FCB-F68A-C545-8371-5443B366786D}"/>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37839884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F97C-9C95-7447-BE1F-7CD5D26C2FA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6ACA0E-BEEC-EE4A-B5E3-559423E353B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018CF5-8917-5C49-BEC3-2BFF89CC4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5A4ECF5-447B-3947-8779-E91896E6782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BEDB76B-99D9-B447-BBE9-B85AFEB7B0D8}"/>
              </a:ext>
            </a:extLst>
          </p:cNvPr>
          <p:cNvSpPr>
            <a:spLocks noGrp="1"/>
          </p:cNvSpPr>
          <p:nvPr>
            <p:ph type="ftr" sz="quarter" idx="11"/>
          </p:nvPr>
        </p:nvSpPr>
        <p:spPr/>
        <p:txBody>
          <a:bodyPr/>
          <a:lstStyle/>
          <a:p>
            <a:r>
              <a:rPr lang="en-US"/>
              <a:t>MDHHS-Pub-2246 (8-25)</a:t>
            </a:r>
          </a:p>
        </p:txBody>
      </p:sp>
      <p:sp>
        <p:nvSpPr>
          <p:cNvPr id="7" name="Slide Number Placeholder 6">
            <a:extLst>
              <a:ext uri="{FF2B5EF4-FFF2-40B4-BE49-F238E27FC236}">
                <a16:creationId xmlns:a16="http://schemas.microsoft.com/office/drawing/2014/main" id="{7FF6065E-8AD3-454F-9E6F-60A1E95DC2D6}"/>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940856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1A68-CC2C-E74C-B992-7439AA3652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0DCD9C3-C827-A948-937D-465862375B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D9382C-1A6F-EC46-B157-5DBDFAB9C7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555566-B519-2145-B215-DEF297FB183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3F7C456D-51F0-A049-91B7-C1283A6E5ABC}"/>
              </a:ext>
            </a:extLst>
          </p:cNvPr>
          <p:cNvSpPr>
            <a:spLocks noGrp="1"/>
          </p:cNvSpPr>
          <p:nvPr>
            <p:ph type="ftr" sz="quarter" idx="11"/>
          </p:nvPr>
        </p:nvSpPr>
        <p:spPr/>
        <p:txBody>
          <a:bodyPr/>
          <a:lstStyle/>
          <a:p>
            <a:r>
              <a:rPr lang="en-US"/>
              <a:t>MDHHS-Pub-2246 (8-25)</a:t>
            </a:r>
          </a:p>
        </p:txBody>
      </p:sp>
      <p:sp>
        <p:nvSpPr>
          <p:cNvPr id="7" name="Slide Number Placeholder 6">
            <a:extLst>
              <a:ext uri="{FF2B5EF4-FFF2-40B4-BE49-F238E27FC236}">
                <a16:creationId xmlns:a16="http://schemas.microsoft.com/office/drawing/2014/main" id="{74FBE6B9-8F8B-9447-B07F-A27A16F21623}"/>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37230294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CD7F-FAC6-8B42-A05A-DB6C8A5255F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63AC4B-7CCB-4941-882C-96516F3211D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7A76A9-3BD1-084A-A88F-C76F2B8212D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12ECCC4-ED14-8B4B-AFE4-4A15C54D2184}"/>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C593A392-FC0A-DB49-9B9B-ED00ED4B84B2}"/>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16582849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D35B6E-47B0-8D49-BDCD-6D6908BADB7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A4C11E0-CE03-5246-AD36-A139C26D914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85925C-994E-5B41-9D9F-CD92C6FF497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F699C95-F0B1-6E40-94AF-48CC73C173B5}"/>
              </a:ext>
            </a:extLst>
          </p:cNvPr>
          <p:cNvSpPr>
            <a:spLocks noGrp="1"/>
          </p:cNvSpPr>
          <p:nvPr>
            <p:ph type="ftr" sz="quarter" idx="11"/>
          </p:nvPr>
        </p:nvSpPr>
        <p:spPr/>
        <p:txBody>
          <a:bodyPr/>
          <a:lstStyle/>
          <a:p>
            <a:r>
              <a:rPr lang="en-US"/>
              <a:t>MDHHS-Pub-2246 (8-25)</a:t>
            </a:r>
          </a:p>
        </p:txBody>
      </p:sp>
      <p:sp>
        <p:nvSpPr>
          <p:cNvPr id="6" name="Slide Number Placeholder 5">
            <a:extLst>
              <a:ext uri="{FF2B5EF4-FFF2-40B4-BE49-F238E27FC236}">
                <a16:creationId xmlns:a16="http://schemas.microsoft.com/office/drawing/2014/main" id="{41C12EB4-9E39-C24C-8120-EA1911F68809}"/>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3526461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0190-327C-9845-8E16-CD8459AD95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0136D2-832F-A542-9934-F0366BAAE5A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10D87CA-E75F-1A44-BDA5-AA35C0D59CA8}"/>
              </a:ext>
            </a:extLst>
          </p:cNvPr>
          <p:cNvSpPr>
            <a:spLocks noGrp="1"/>
          </p:cNvSpPr>
          <p:nvPr>
            <p:ph type="ftr" sz="quarter" idx="11"/>
          </p:nvPr>
        </p:nvSpPr>
        <p:spPr/>
        <p:txBody>
          <a:bodyPr/>
          <a:lstStyle/>
          <a:p>
            <a:r>
              <a:rPr lang="en-US"/>
              <a:t>MDHHS-Pub-2246 (8-25)</a:t>
            </a:r>
          </a:p>
        </p:txBody>
      </p:sp>
      <p:sp>
        <p:nvSpPr>
          <p:cNvPr id="5" name="Slide Number Placeholder 4">
            <a:extLst>
              <a:ext uri="{FF2B5EF4-FFF2-40B4-BE49-F238E27FC236}">
                <a16:creationId xmlns:a16="http://schemas.microsoft.com/office/drawing/2014/main" id="{4895F8D8-54E2-2C4B-91E4-C7E6C7133379}"/>
              </a:ext>
            </a:extLst>
          </p:cNvPr>
          <p:cNvSpPr>
            <a:spLocks noGrp="1"/>
          </p:cNvSpPr>
          <p:nvPr>
            <p:ph type="sldNum" sz="quarter" idx="12"/>
          </p:nvPr>
        </p:nvSpPr>
        <p:spPr/>
        <p:txBody>
          <a:bodyPr/>
          <a:lstStyle/>
          <a:p>
            <a:fld id="{821535DC-E1D4-AF46-BCCC-E6E373AC89F0}" type="slidenum">
              <a:rPr lang="en-US" smtClean="0"/>
              <a:t>‹#›</a:t>
            </a:fld>
            <a:endParaRPr lang="en-US"/>
          </a:p>
        </p:txBody>
      </p:sp>
    </p:spTree>
    <p:extLst>
      <p:ext uri="{BB962C8B-B14F-4D97-AF65-F5344CB8AC3E}">
        <p14:creationId xmlns:p14="http://schemas.microsoft.com/office/powerpoint/2010/main" val="894682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2.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C8ACD4-22B1-6B1D-CBBD-D77CD9845DA4}"/>
              </a:ext>
            </a:extLst>
          </p:cNvPr>
          <p:cNvSpPr>
            <a:spLocks noGrp="1"/>
          </p:cNvSpPr>
          <p:nvPr>
            <p:ph type="title"/>
          </p:nvPr>
        </p:nvSpPr>
        <p:spPr>
          <a:xfrm>
            <a:off x="838200" y="1"/>
            <a:ext cx="9037938" cy="132556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40C9917-27B6-3046-49AB-03FDCA409A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B08458EF-EA24-7457-AEB7-C34B6377A4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809B3C54-BE60-8D42-B958-D833F7DCCF0A}" type="slidenum">
              <a:rPr lang="en-US" smtClean="0"/>
              <a:pPr/>
              <a:t>‹#›</a:t>
            </a:fld>
            <a:endParaRPr lang="en-US"/>
          </a:p>
        </p:txBody>
      </p:sp>
    </p:spTree>
    <p:extLst>
      <p:ext uri="{BB962C8B-B14F-4D97-AF65-F5344CB8AC3E}">
        <p14:creationId xmlns:p14="http://schemas.microsoft.com/office/powerpoint/2010/main" val="178895213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50" r:id="rId4"/>
    <p:sldLayoutId id="2147483662" r:id="rId5"/>
    <p:sldLayoutId id="2147483651" r:id="rId6"/>
    <p:sldLayoutId id="2147483652" r:id="rId7"/>
    <p:sldLayoutId id="2147483663" r:id="rId8"/>
    <p:sldLayoutId id="2147483654" r:id="rId9"/>
    <p:sldLayoutId id="2147483660" r:id="rId10"/>
    <p:sldLayoutId id="2147483656" r:id="rId11"/>
    <p:sldLayoutId id="2147483661" r:id="rId12"/>
    <p:sldLayoutId id="2147483655" r:id="rId13"/>
    <p:sldLayoutId id="2147483657" r:id="rId14"/>
    <p:sldLayoutId id="2147483658" r:id="rId15"/>
    <p:sldLayoutId id="2147483659" r:id="rId16"/>
  </p:sldLayoutIdLst>
  <p:hf sldNum="0" hdr="0" dt="0"/>
  <p:txStyles>
    <p:titleStyle>
      <a:lvl1pPr algn="l" defTabSz="914400" rtl="0" eaLnBrk="1" latinLnBrk="0" hangingPunct="1">
        <a:lnSpc>
          <a:spcPct val="90000"/>
        </a:lnSpc>
        <a:spcBef>
          <a:spcPct val="0"/>
        </a:spcBef>
        <a:buNone/>
        <a:defRPr sz="4400" b="0" i="0" kern="1200">
          <a:solidFill>
            <a:srgbClr val="0F406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F406B"/>
        </a:buClr>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F406B"/>
        </a:buClr>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F406B"/>
        </a:buClr>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F406B"/>
        </a:buClr>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1E6FA2-FCC5-5A47-9AF3-610C2988B6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72AF27-66EC-E14B-9244-2BF13F243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B72ED0-1819-F44E-B021-DBAACCC9BD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541E3E06-96DC-1D49-A50C-616CFBFBAF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MDHHS-Pub-2246 (8-25)</a:t>
            </a:r>
          </a:p>
        </p:txBody>
      </p:sp>
      <p:sp>
        <p:nvSpPr>
          <p:cNvPr id="6" name="Slide Number Placeholder 5">
            <a:extLst>
              <a:ext uri="{FF2B5EF4-FFF2-40B4-BE49-F238E27FC236}">
                <a16:creationId xmlns:a16="http://schemas.microsoft.com/office/drawing/2014/main" id="{EEFFE177-D31C-164C-90DD-4BCB6A3718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1535DC-E1D4-AF46-BCCC-E6E373AC89F0}" type="slidenum">
              <a:rPr lang="en-US" smtClean="0"/>
              <a:t>‹#›</a:t>
            </a:fld>
            <a:endParaRPr lang="en-US"/>
          </a:p>
        </p:txBody>
      </p:sp>
    </p:spTree>
    <p:extLst>
      <p:ext uri="{BB962C8B-B14F-4D97-AF65-F5344CB8AC3E}">
        <p14:creationId xmlns:p14="http://schemas.microsoft.com/office/powerpoint/2010/main" val="177116988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4.xml"/><Relationship Id="rId7" Type="http://schemas.openxmlformats.org/officeDocument/2006/relationships/diagramQuickStyle" Target="../diagrams/quickStyle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diagramLayout" Target="../diagrams/layout1.xml"/><Relationship Id="rId5" Type="http://schemas.openxmlformats.org/officeDocument/2006/relationships/diagramData" Target="../diagrams/data1.xml"/><Relationship Id="rId10" Type="http://schemas.openxmlformats.org/officeDocument/2006/relationships/image" Target="../media/image3.png"/><Relationship Id="rId4" Type="http://schemas.openxmlformats.org/officeDocument/2006/relationships/notesSlide" Target="../notesSlides/notesSlide2.xml"/><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slideLayout" Target="../slideLayouts/slideLayout4.xml"/><Relationship Id="rId7" Type="http://schemas.openxmlformats.org/officeDocument/2006/relationships/diagramQuickStyle" Target="../diagrams/quickStyle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Layout" Target="../diagrams/layout2.xml"/><Relationship Id="rId5" Type="http://schemas.openxmlformats.org/officeDocument/2006/relationships/diagramData" Target="../diagrams/data2.xml"/><Relationship Id="rId10" Type="http://schemas.openxmlformats.org/officeDocument/2006/relationships/image" Target="../media/image3.png"/><Relationship Id="rId4" Type="http://schemas.openxmlformats.org/officeDocument/2006/relationships/notesSlide" Target="../notesSlides/notesSlide4.xml"/><Relationship Id="rId9" Type="http://schemas.microsoft.com/office/2007/relationships/diagramDrawing" Target="../diagrams/drawing2.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slideLayout" Target="../slideLayouts/slideLayout4.xml"/><Relationship Id="rId7" Type="http://schemas.openxmlformats.org/officeDocument/2006/relationships/diagramQuickStyle" Target="../diagrams/quickStyle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png"/><Relationship Id="rId4" Type="http://schemas.openxmlformats.org/officeDocument/2006/relationships/notesSlide" Target="../notesSlides/notesSlide5.xml"/><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slideLayout" Target="../slideLayouts/slideLayout5.xml"/><Relationship Id="rId7" Type="http://schemas.openxmlformats.org/officeDocument/2006/relationships/diagramQuickStyle" Target="../diagrams/quickStyle4.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3.png"/><Relationship Id="rId4" Type="http://schemas.openxmlformats.org/officeDocument/2006/relationships/notesSlide" Target="../notesSlides/notesSlide8.xml"/><Relationship Id="rId9" Type="http://schemas.microsoft.com/office/2007/relationships/diagramDrawing" Target="../diagrams/drawing4.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5.xml"/><Relationship Id="rId3" Type="http://schemas.openxmlformats.org/officeDocument/2006/relationships/slideLayout" Target="../slideLayouts/slideLayout5.xml"/><Relationship Id="rId7" Type="http://schemas.openxmlformats.org/officeDocument/2006/relationships/diagramQuickStyle" Target="../diagrams/quickStyle5.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diagramLayout" Target="../diagrams/layout5.xml"/><Relationship Id="rId5" Type="http://schemas.openxmlformats.org/officeDocument/2006/relationships/diagramData" Target="../diagrams/data5.xml"/><Relationship Id="rId10" Type="http://schemas.openxmlformats.org/officeDocument/2006/relationships/image" Target="../media/image3.png"/><Relationship Id="rId4" Type="http://schemas.openxmlformats.org/officeDocument/2006/relationships/notesSlide" Target="../notesSlides/notesSlide9.xml"/><Relationship Id="rId9" Type="http://schemas.microsoft.com/office/2007/relationships/diagramDrawing" Target="../diagrams/drawing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diagramColors" Target="../diagrams/colors6.xml"/><Relationship Id="rId3" Type="http://schemas.openxmlformats.org/officeDocument/2006/relationships/slideLayout" Target="../slideLayouts/slideLayout7.xml"/><Relationship Id="rId7" Type="http://schemas.openxmlformats.org/officeDocument/2006/relationships/diagramQuickStyle" Target="../diagrams/quickStyle6.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diagramLayout" Target="../diagrams/layout6.xml"/><Relationship Id="rId5" Type="http://schemas.openxmlformats.org/officeDocument/2006/relationships/diagramData" Target="../diagrams/data6.xml"/><Relationship Id="rId10" Type="http://schemas.openxmlformats.org/officeDocument/2006/relationships/image" Target="../media/image3.png"/><Relationship Id="rId4" Type="http://schemas.openxmlformats.org/officeDocument/2006/relationships/notesSlide" Target="../notesSlides/notesSlide12.xml"/><Relationship Id="rId9" Type="http://schemas.microsoft.com/office/2007/relationships/diagramDrawing" Target="../diagrams/drawing6.xml"/></Relationships>
</file>

<file path=ppt/slides/_rels/slide13.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slideLayout" Target="../slideLayouts/slideLayout4.xml"/><Relationship Id="rId7" Type="http://schemas.openxmlformats.org/officeDocument/2006/relationships/diagramQuickStyle" Target="../diagrams/quickStyle7.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diagramLayout" Target="../diagrams/layout7.xml"/><Relationship Id="rId5" Type="http://schemas.openxmlformats.org/officeDocument/2006/relationships/diagramData" Target="../diagrams/data7.xml"/><Relationship Id="rId10" Type="http://schemas.openxmlformats.org/officeDocument/2006/relationships/image" Target="../media/image3.png"/><Relationship Id="rId4" Type="http://schemas.openxmlformats.org/officeDocument/2006/relationships/notesSlide" Target="../notesSlides/notesSlide13.xml"/><Relationship Id="rId9" Type="http://schemas.microsoft.com/office/2007/relationships/diagramDrawing" Target="../diagrams/drawing7.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slideLayout" Target="../slideLayouts/slideLayout4.xml"/><Relationship Id="rId7" Type="http://schemas.openxmlformats.org/officeDocument/2006/relationships/diagramQuickStyle" Target="../diagrams/quickStyle8.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diagramLayout" Target="../diagrams/layout8.xml"/><Relationship Id="rId5" Type="http://schemas.openxmlformats.org/officeDocument/2006/relationships/diagramData" Target="../diagrams/data8.xml"/><Relationship Id="rId10" Type="http://schemas.openxmlformats.org/officeDocument/2006/relationships/image" Target="../media/image3.png"/><Relationship Id="rId4" Type="http://schemas.openxmlformats.org/officeDocument/2006/relationships/notesSlide" Target="../notesSlides/notesSlide14.xml"/><Relationship Id="rId9" Type="http://schemas.microsoft.com/office/2007/relationships/diagramDrawing" Target="../diagrams/drawing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5.m4a"/><Relationship Id="rId1" Type="http://schemas.microsoft.com/office/2007/relationships/media" Target="../media/media15.m4a"/><Relationship Id="rId5" Type="http://schemas.openxmlformats.org/officeDocument/2006/relationships/image" Target="../media/image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5" Type="http://schemas.openxmlformats.org/officeDocument/2006/relationships/image" Target="../media/image3.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8.m4a"/><Relationship Id="rId1" Type="http://schemas.microsoft.com/office/2007/relationships/media" Target="../media/media18.m4a"/><Relationship Id="rId5" Type="http://schemas.openxmlformats.org/officeDocument/2006/relationships/image" Target="../media/image3.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8" Type="http://schemas.openxmlformats.org/officeDocument/2006/relationships/diagramColors" Target="../diagrams/colors9.xml"/><Relationship Id="rId3" Type="http://schemas.openxmlformats.org/officeDocument/2006/relationships/slideLayout" Target="../slideLayouts/slideLayout11.xml"/><Relationship Id="rId7" Type="http://schemas.openxmlformats.org/officeDocument/2006/relationships/diagramQuickStyle" Target="../diagrams/quickStyle9.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diagramLayout" Target="../diagrams/layout9.xml"/><Relationship Id="rId5" Type="http://schemas.openxmlformats.org/officeDocument/2006/relationships/diagramData" Target="../diagrams/data9.xml"/><Relationship Id="rId10" Type="http://schemas.openxmlformats.org/officeDocument/2006/relationships/image" Target="../media/image3.png"/><Relationship Id="rId4" Type="http://schemas.openxmlformats.org/officeDocument/2006/relationships/notesSlide" Target="../notesSlides/notesSlide19.xml"/><Relationship Id="rId9" Type="http://schemas.microsoft.com/office/2007/relationships/diagramDrawing" Target="../diagrams/drawing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0.m4a"/><Relationship Id="rId1" Type="http://schemas.microsoft.com/office/2007/relationships/media" Target="../media/media20.m4a"/><Relationship Id="rId5" Type="http://schemas.openxmlformats.org/officeDocument/2006/relationships/image" Target="../media/image3.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1.m4a"/><Relationship Id="rId1" Type="http://schemas.microsoft.com/office/2007/relationships/media" Target="../media/media21.m4a"/><Relationship Id="rId5" Type="http://schemas.openxmlformats.org/officeDocument/2006/relationships/image" Target="../media/image3.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3.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10.xml"/><Relationship Id="rId3" Type="http://schemas.openxmlformats.org/officeDocument/2006/relationships/slideLayout" Target="../slideLayouts/slideLayout5.xml"/><Relationship Id="rId7" Type="http://schemas.openxmlformats.org/officeDocument/2006/relationships/diagramQuickStyle" Target="../diagrams/quickStyle10.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diagramLayout" Target="../diagrams/layout10.xml"/><Relationship Id="rId5" Type="http://schemas.openxmlformats.org/officeDocument/2006/relationships/diagramData" Target="../diagrams/data10.xml"/><Relationship Id="rId10" Type="http://schemas.openxmlformats.org/officeDocument/2006/relationships/image" Target="../media/image3.png"/><Relationship Id="rId4" Type="http://schemas.openxmlformats.org/officeDocument/2006/relationships/notesSlide" Target="../notesSlides/notesSlide25.xml"/><Relationship Id="rId9" Type="http://schemas.microsoft.com/office/2007/relationships/diagramDrawing" Target="../diagrams/drawing10.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11.xml"/><Relationship Id="rId3" Type="http://schemas.openxmlformats.org/officeDocument/2006/relationships/slideLayout" Target="../slideLayouts/slideLayout5.xml"/><Relationship Id="rId7" Type="http://schemas.openxmlformats.org/officeDocument/2006/relationships/diagramQuickStyle" Target="../diagrams/quickStyle1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diagramLayout" Target="../diagrams/layout11.xml"/><Relationship Id="rId5" Type="http://schemas.openxmlformats.org/officeDocument/2006/relationships/diagramData" Target="../diagrams/data11.xml"/><Relationship Id="rId10" Type="http://schemas.openxmlformats.org/officeDocument/2006/relationships/image" Target="../media/image3.png"/><Relationship Id="rId4" Type="http://schemas.openxmlformats.org/officeDocument/2006/relationships/notesSlide" Target="../notesSlides/notesSlide26.xml"/><Relationship Id="rId9" Type="http://schemas.microsoft.com/office/2007/relationships/diagramDrawing" Target="../diagrams/drawing1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3.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3.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8" Type="http://schemas.openxmlformats.org/officeDocument/2006/relationships/diagramColors" Target="../diagrams/colors12.xml"/><Relationship Id="rId3" Type="http://schemas.openxmlformats.org/officeDocument/2006/relationships/slideLayout" Target="../slideLayouts/slideLayout4.xml"/><Relationship Id="rId7" Type="http://schemas.openxmlformats.org/officeDocument/2006/relationships/diagramQuickStyle" Target="../diagrams/quickStyle12.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diagramLayout" Target="../diagrams/layout12.xml"/><Relationship Id="rId5" Type="http://schemas.openxmlformats.org/officeDocument/2006/relationships/diagramData" Target="../diagrams/data12.xml"/><Relationship Id="rId10" Type="http://schemas.openxmlformats.org/officeDocument/2006/relationships/image" Target="../media/image3.png"/><Relationship Id="rId4" Type="http://schemas.openxmlformats.org/officeDocument/2006/relationships/notesSlide" Target="../notesSlides/notesSlide29.xml"/><Relationship Id="rId9" Type="http://schemas.microsoft.com/office/2007/relationships/diagramDrawing" Target="../diagrams/drawing12.xml"/></Relationships>
</file>

<file path=ppt/slides/_rels/slide30.xml.rels><?xml version="1.0" encoding="UTF-8" standalone="yes"?>
<Relationships xmlns="http://schemas.openxmlformats.org/package/2006/relationships"><Relationship Id="rId8" Type="http://schemas.openxmlformats.org/officeDocument/2006/relationships/diagramColors" Target="../diagrams/colors13.xml"/><Relationship Id="rId3" Type="http://schemas.openxmlformats.org/officeDocument/2006/relationships/slideLayout" Target="../slideLayouts/slideLayout7.xml"/><Relationship Id="rId7" Type="http://schemas.openxmlformats.org/officeDocument/2006/relationships/diagramQuickStyle" Target="../diagrams/quickStyle13.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diagramLayout" Target="../diagrams/layout13.xml"/><Relationship Id="rId5" Type="http://schemas.openxmlformats.org/officeDocument/2006/relationships/diagramData" Target="../diagrams/data13.xml"/><Relationship Id="rId10" Type="http://schemas.openxmlformats.org/officeDocument/2006/relationships/image" Target="../media/image3.png"/><Relationship Id="rId4" Type="http://schemas.openxmlformats.org/officeDocument/2006/relationships/notesSlide" Target="../notesSlides/notesSlide30.xml"/><Relationship Id="rId9" Type="http://schemas.microsoft.com/office/2007/relationships/diagramDrawing" Target="../diagrams/drawing13.xml"/></Relationships>
</file>

<file path=ppt/slides/_rels/slide31.xml.rels><?xml version="1.0" encoding="UTF-8" standalone="yes"?>
<Relationships xmlns="http://schemas.openxmlformats.org/package/2006/relationships"><Relationship Id="rId8" Type="http://schemas.openxmlformats.org/officeDocument/2006/relationships/diagramColors" Target="../diagrams/colors14.xml"/><Relationship Id="rId3" Type="http://schemas.openxmlformats.org/officeDocument/2006/relationships/slideLayout" Target="../slideLayouts/slideLayout7.xml"/><Relationship Id="rId7" Type="http://schemas.openxmlformats.org/officeDocument/2006/relationships/diagramQuickStyle" Target="../diagrams/quickStyle14.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diagramLayout" Target="../diagrams/layout14.xml"/><Relationship Id="rId5" Type="http://schemas.openxmlformats.org/officeDocument/2006/relationships/diagramData" Target="../diagrams/data14.xml"/><Relationship Id="rId10" Type="http://schemas.openxmlformats.org/officeDocument/2006/relationships/image" Target="../media/image3.png"/><Relationship Id="rId4" Type="http://schemas.openxmlformats.org/officeDocument/2006/relationships/notesSlide" Target="../notesSlides/notesSlide31.xml"/><Relationship Id="rId9" Type="http://schemas.microsoft.com/office/2007/relationships/diagramDrawing" Target="../diagrams/drawing14.xml"/></Relationships>
</file>

<file path=ppt/slides/_rels/slide32.xml.rels><?xml version="1.0" encoding="UTF-8" standalone="yes"?>
<Relationships xmlns="http://schemas.openxmlformats.org/package/2006/relationships"><Relationship Id="rId8" Type="http://schemas.openxmlformats.org/officeDocument/2006/relationships/diagramColors" Target="../diagrams/colors15.xml"/><Relationship Id="rId3" Type="http://schemas.openxmlformats.org/officeDocument/2006/relationships/slideLayout" Target="../slideLayouts/slideLayout7.xml"/><Relationship Id="rId7" Type="http://schemas.openxmlformats.org/officeDocument/2006/relationships/diagramQuickStyle" Target="../diagrams/quickStyle15.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diagramLayout" Target="../diagrams/layout15.xml"/><Relationship Id="rId5" Type="http://schemas.openxmlformats.org/officeDocument/2006/relationships/diagramData" Target="../diagrams/data15.xml"/><Relationship Id="rId10" Type="http://schemas.openxmlformats.org/officeDocument/2006/relationships/image" Target="../media/image3.png"/><Relationship Id="rId4" Type="http://schemas.openxmlformats.org/officeDocument/2006/relationships/notesSlide" Target="../notesSlides/notesSlide32.xml"/><Relationship Id="rId9" Type="http://schemas.microsoft.com/office/2007/relationships/diagramDrawing" Target="../diagrams/drawing15.xml"/></Relationships>
</file>

<file path=ppt/slides/_rels/slide33.xml.rels><?xml version="1.0" encoding="UTF-8" standalone="yes"?>
<Relationships xmlns="http://schemas.openxmlformats.org/package/2006/relationships"><Relationship Id="rId8" Type="http://schemas.openxmlformats.org/officeDocument/2006/relationships/diagramColors" Target="../diagrams/colors16.xml"/><Relationship Id="rId3" Type="http://schemas.openxmlformats.org/officeDocument/2006/relationships/slideLayout" Target="../slideLayouts/slideLayout7.xml"/><Relationship Id="rId7" Type="http://schemas.openxmlformats.org/officeDocument/2006/relationships/diagramQuickStyle" Target="../diagrams/quickStyle16.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diagramLayout" Target="../diagrams/layout16.xml"/><Relationship Id="rId5" Type="http://schemas.openxmlformats.org/officeDocument/2006/relationships/diagramData" Target="../diagrams/data16.xml"/><Relationship Id="rId10" Type="http://schemas.openxmlformats.org/officeDocument/2006/relationships/image" Target="../media/image3.png"/><Relationship Id="rId4" Type="http://schemas.openxmlformats.org/officeDocument/2006/relationships/notesSlide" Target="../notesSlides/notesSlide33.xml"/><Relationship Id="rId9" Type="http://schemas.microsoft.com/office/2007/relationships/diagramDrawing" Target="../diagrams/drawing16.xml"/></Relationships>
</file>

<file path=ppt/slides/_rels/slide34.xml.rels><?xml version="1.0" encoding="UTF-8" standalone="yes"?>
<Relationships xmlns="http://schemas.openxmlformats.org/package/2006/relationships"><Relationship Id="rId8" Type="http://schemas.openxmlformats.org/officeDocument/2006/relationships/diagramColors" Target="../diagrams/colors17.xml"/><Relationship Id="rId3" Type="http://schemas.openxmlformats.org/officeDocument/2006/relationships/slideLayout" Target="../slideLayouts/slideLayout7.xml"/><Relationship Id="rId7" Type="http://schemas.openxmlformats.org/officeDocument/2006/relationships/diagramQuickStyle" Target="../diagrams/quickStyle17.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diagramLayout" Target="../diagrams/layout17.xml"/><Relationship Id="rId5" Type="http://schemas.openxmlformats.org/officeDocument/2006/relationships/diagramData" Target="../diagrams/data17.xml"/><Relationship Id="rId10" Type="http://schemas.openxmlformats.org/officeDocument/2006/relationships/image" Target="../media/image3.png"/><Relationship Id="rId4" Type="http://schemas.openxmlformats.org/officeDocument/2006/relationships/notesSlide" Target="../notesSlides/notesSlide34.xml"/><Relationship Id="rId9" Type="http://schemas.microsoft.com/office/2007/relationships/diagramDrawing" Target="../diagrams/drawing17.xml"/></Relationships>
</file>

<file path=ppt/slides/_rels/slide35.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slideLayout" Target="../slideLayouts/slideLayout4.xml"/><Relationship Id="rId7" Type="http://schemas.openxmlformats.org/officeDocument/2006/relationships/diagramQuickStyle" Target="../diagrams/quickStyle18.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diagramLayout" Target="../diagrams/layout18.xml"/><Relationship Id="rId5" Type="http://schemas.openxmlformats.org/officeDocument/2006/relationships/diagramData" Target="../diagrams/data18.xml"/><Relationship Id="rId10" Type="http://schemas.openxmlformats.org/officeDocument/2006/relationships/image" Target="../media/image3.png"/><Relationship Id="rId4" Type="http://schemas.openxmlformats.org/officeDocument/2006/relationships/notesSlide" Target="../notesSlides/notesSlide35.xml"/><Relationship Id="rId9" Type="http://schemas.microsoft.com/office/2007/relationships/diagramDrawing" Target="../diagrams/drawing18.xml"/></Relationships>
</file>

<file path=ppt/slides/_rels/slide36.xml.rels><?xml version="1.0" encoding="UTF-8" standalone="yes"?>
<Relationships xmlns="http://schemas.openxmlformats.org/package/2006/relationships"><Relationship Id="rId8" Type="http://schemas.openxmlformats.org/officeDocument/2006/relationships/diagramColors" Target="../diagrams/colors19.xml"/><Relationship Id="rId3" Type="http://schemas.openxmlformats.org/officeDocument/2006/relationships/slideLayout" Target="../slideLayouts/slideLayout7.xml"/><Relationship Id="rId7" Type="http://schemas.openxmlformats.org/officeDocument/2006/relationships/diagramQuickStyle" Target="../diagrams/quickStyle19.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diagramLayout" Target="../diagrams/layout19.xml"/><Relationship Id="rId5" Type="http://schemas.openxmlformats.org/officeDocument/2006/relationships/diagramData" Target="../diagrams/data19.xml"/><Relationship Id="rId10" Type="http://schemas.openxmlformats.org/officeDocument/2006/relationships/image" Target="../media/image3.png"/><Relationship Id="rId4" Type="http://schemas.openxmlformats.org/officeDocument/2006/relationships/notesSlide" Target="../notesSlides/notesSlide36.xml"/><Relationship Id="rId9" Type="http://schemas.microsoft.com/office/2007/relationships/diagramDrawing" Target="../diagrams/drawing19.xml"/></Relationships>
</file>

<file path=ppt/slides/_rels/slide37.xml.rels><?xml version="1.0" encoding="UTF-8" standalone="yes"?>
<Relationships xmlns="http://schemas.openxmlformats.org/package/2006/relationships"><Relationship Id="rId8" Type="http://schemas.openxmlformats.org/officeDocument/2006/relationships/diagramColors" Target="../diagrams/colors20.xml"/><Relationship Id="rId3" Type="http://schemas.openxmlformats.org/officeDocument/2006/relationships/slideLayout" Target="../slideLayouts/slideLayout5.xml"/><Relationship Id="rId7" Type="http://schemas.openxmlformats.org/officeDocument/2006/relationships/diagramQuickStyle" Target="../diagrams/quickStyle20.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diagramLayout" Target="../diagrams/layout20.xml"/><Relationship Id="rId5" Type="http://schemas.openxmlformats.org/officeDocument/2006/relationships/diagramData" Target="../diagrams/data20.xml"/><Relationship Id="rId10" Type="http://schemas.openxmlformats.org/officeDocument/2006/relationships/image" Target="../media/image3.png"/><Relationship Id="rId4" Type="http://schemas.openxmlformats.org/officeDocument/2006/relationships/notesSlide" Target="../notesSlides/notesSlide37.xml"/><Relationship Id="rId9" Type="http://schemas.microsoft.com/office/2007/relationships/diagramDrawing" Target="../diagrams/drawing20.xml"/></Relationships>
</file>

<file path=ppt/slides/_rels/slide38.xml.rels><?xml version="1.0" encoding="UTF-8" standalone="yes"?>
<Relationships xmlns="http://schemas.openxmlformats.org/package/2006/relationships"><Relationship Id="rId8" Type="http://schemas.openxmlformats.org/officeDocument/2006/relationships/diagramColors" Target="../diagrams/colors21.xml"/><Relationship Id="rId3" Type="http://schemas.openxmlformats.org/officeDocument/2006/relationships/slideLayout" Target="../slideLayouts/slideLayout5.xml"/><Relationship Id="rId7" Type="http://schemas.openxmlformats.org/officeDocument/2006/relationships/diagramQuickStyle" Target="../diagrams/quickStyle21.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diagramLayout" Target="../diagrams/layout21.xml"/><Relationship Id="rId5" Type="http://schemas.openxmlformats.org/officeDocument/2006/relationships/diagramData" Target="../diagrams/data21.xml"/><Relationship Id="rId10" Type="http://schemas.openxmlformats.org/officeDocument/2006/relationships/image" Target="../media/image3.png"/><Relationship Id="rId4" Type="http://schemas.openxmlformats.org/officeDocument/2006/relationships/notesSlide" Target="../notesSlides/notesSlide38.xml"/><Relationship Id="rId9" Type="http://schemas.microsoft.com/office/2007/relationships/diagramDrawing" Target="../diagrams/drawing21.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3.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8" Type="http://schemas.openxmlformats.org/officeDocument/2006/relationships/diagramColors" Target="../diagrams/colors22.xml"/><Relationship Id="rId3" Type="http://schemas.openxmlformats.org/officeDocument/2006/relationships/slideLayout" Target="../slideLayouts/slideLayout4.xml"/><Relationship Id="rId7" Type="http://schemas.openxmlformats.org/officeDocument/2006/relationships/diagramQuickStyle" Target="../diagrams/quickStyle22.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diagramLayout" Target="../diagrams/layout22.xml"/><Relationship Id="rId5" Type="http://schemas.openxmlformats.org/officeDocument/2006/relationships/diagramData" Target="../diagrams/data22.xml"/><Relationship Id="rId10" Type="http://schemas.openxmlformats.org/officeDocument/2006/relationships/image" Target="../media/image3.png"/><Relationship Id="rId4" Type="http://schemas.openxmlformats.org/officeDocument/2006/relationships/notesSlide" Target="../notesSlides/notesSlide40.xml"/><Relationship Id="rId9" Type="http://schemas.microsoft.com/office/2007/relationships/diagramDrawing" Target="../diagrams/drawing22.xml"/></Relationships>
</file>

<file path=ppt/slides/_rels/slide41.xml.rels><?xml version="1.0" encoding="UTF-8" standalone="yes"?>
<Relationships xmlns="http://schemas.openxmlformats.org/package/2006/relationships"><Relationship Id="rId8" Type="http://schemas.openxmlformats.org/officeDocument/2006/relationships/diagramColors" Target="../diagrams/colors23.xml"/><Relationship Id="rId3" Type="http://schemas.openxmlformats.org/officeDocument/2006/relationships/slideLayout" Target="../slideLayouts/slideLayout4.xml"/><Relationship Id="rId7" Type="http://schemas.openxmlformats.org/officeDocument/2006/relationships/diagramQuickStyle" Target="../diagrams/quickStyle23.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diagramLayout" Target="../diagrams/layout23.xml"/><Relationship Id="rId5" Type="http://schemas.openxmlformats.org/officeDocument/2006/relationships/diagramData" Target="../diagrams/data23.xml"/><Relationship Id="rId10" Type="http://schemas.openxmlformats.org/officeDocument/2006/relationships/image" Target="../media/image3.png"/><Relationship Id="rId4" Type="http://schemas.openxmlformats.org/officeDocument/2006/relationships/notesSlide" Target="../notesSlides/notesSlide41.xml"/><Relationship Id="rId9" Type="http://schemas.microsoft.com/office/2007/relationships/diagramDrawing" Target="../diagrams/drawing23.xml"/></Relationships>
</file>

<file path=ppt/slides/_rels/slide42.xml.rels><?xml version="1.0" encoding="UTF-8" standalone="yes"?>
<Relationships xmlns="http://schemas.openxmlformats.org/package/2006/relationships"><Relationship Id="rId8" Type="http://schemas.openxmlformats.org/officeDocument/2006/relationships/diagramColors" Target="../diagrams/colors24.xml"/><Relationship Id="rId3" Type="http://schemas.openxmlformats.org/officeDocument/2006/relationships/slideLayout" Target="../slideLayouts/slideLayout4.xml"/><Relationship Id="rId7" Type="http://schemas.openxmlformats.org/officeDocument/2006/relationships/diagramQuickStyle" Target="../diagrams/quickStyle24.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diagramLayout" Target="../diagrams/layout24.xml"/><Relationship Id="rId5" Type="http://schemas.openxmlformats.org/officeDocument/2006/relationships/diagramData" Target="../diagrams/data24.xml"/><Relationship Id="rId10" Type="http://schemas.openxmlformats.org/officeDocument/2006/relationships/image" Target="../media/image3.png"/><Relationship Id="rId4" Type="http://schemas.openxmlformats.org/officeDocument/2006/relationships/notesSlide" Target="../notesSlides/notesSlide42.xml"/><Relationship Id="rId9" Type="http://schemas.microsoft.com/office/2007/relationships/diagramDrawing" Target="../diagrams/drawing24.xml"/></Relationships>
</file>

<file path=ppt/slides/_rels/slide43.xml.rels><?xml version="1.0" encoding="UTF-8" standalone="yes"?>
<Relationships xmlns="http://schemas.openxmlformats.org/package/2006/relationships"><Relationship Id="rId8" Type="http://schemas.openxmlformats.org/officeDocument/2006/relationships/diagramColors" Target="../diagrams/colors25.xml"/><Relationship Id="rId3" Type="http://schemas.openxmlformats.org/officeDocument/2006/relationships/slideLayout" Target="../slideLayouts/slideLayout4.xml"/><Relationship Id="rId7" Type="http://schemas.openxmlformats.org/officeDocument/2006/relationships/diagramQuickStyle" Target="../diagrams/quickStyle25.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diagramLayout" Target="../diagrams/layout25.xml"/><Relationship Id="rId5" Type="http://schemas.openxmlformats.org/officeDocument/2006/relationships/diagramData" Target="../diagrams/data25.xml"/><Relationship Id="rId10" Type="http://schemas.openxmlformats.org/officeDocument/2006/relationships/image" Target="../media/image3.png"/><Relationship Id="rId4" Type="http://schemas.openxmlformats.org/officeDocument/2006/relationships/notesSlide" Target="../notesSlides/notesSlide43.xml"/><Relationship Id="rId9" Type="http://schemas.microsoft.com/office/2007/relationships/diagramDrawing" Target="../diagrams/drawing25.xml"/></Relationships>
</file>

<file path=ppt/slides/_rels/slide44.xml.rels><?xml version="1.0" encoding="UTF-8" standalone="yes"?>
<Relationships xmlns="http://schemas.openxmlformats.org/package/2006/relationships"><Relationship Id="rId8" Type="http://schemas.openxmlformats.org/officeDocument/2006/relationships/diagramColors" Target="../diagrams/colors26.xml"/><Relationship Id="rId3" Type="http://schemas.openxmlformats.org/officeDocument/2006/relationships/slideLayout" Target="../slideLayouts/slideLayout4.xml"/><Relationship Id="rId7" Type="http://schemas.openxmlformats.org/officeDocument/2006/relationships/diagramQuickStyle" Target="../diagrams/quickStyle26.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diagramLayout" Target="../diagrams/layout26.xml"/><Relationship Id="rId5" Type="http://schemas.openxmlformats.org/officeDocument/2006/relationships/diagramData" Target="../diagrams/data26.xml"/><Relationship Id="rId10" Type="http://schemas.openxmlformats.org/officeDocument/2006/relationships/image" Target="../media/image3.png"/><Relationship Id="rId4" Type="http://schemas.openxmlformats.org/officeDocument/2006/relationships/notesSlide" Target="../notesSlides/notesSlide44.xml"/><Relationship Id="rId9" Type="http://schemas.microsoft.com/office/2007/relationships/diagramDrawing" Target="../diagrams/drawing26.xml"/></Relationships>
</file>

<file path=ppt/slides/_rels/slide45.xml.rels><?xml version="1.0" encoding="UTF-8" standalone="yes"?>
<Relationships xmlns="http://schemas.openxmlformats.org/package/2006/relationships"><Relationship Id="rId8" Type="http://schemas.openxmlformats.org/officeDocument/2006/relationships/diagramColors" Target="../diagrams/colors27.xml"/><Relationship Id="rId3" Type="http://schemas.openxmlformats.org/officeDocument/2006/relationships/slideLayout" Target="../slideLayouts/slideLayout4.xml"/><Relationship Id="rId7" Type="http://schemas.openxmlformats.org/officeDocument/2006/relationships/diagramQuickStyle" Target="../diagrams/quickStyle27.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diagramLayout" Target="../diagrams/layout27.xml"/><Relationship Id="rId5" Type="http://schemas.openxmlformats.org/officeDocument/2006/relationships/diagramData" Target="../diagrams/data27.xml"/><Relationship Id="rId10" Type="http://schemas.openxmlformats.org/officeDocument/2006/relationships/image" Target="../media/image3.png"/><Relationship Id="rId4" Type="http://schemas.openxmlformats.org/officeDocument/2006/relationships/notesSlide" Target="../notesSlides/notesSlide45.xml"/><Relationship Id="rId9" Type="http://schemas.microsoft.com/office/2007/relationships/diagramDrawing" Target="../diagrams/drawing27.xml"/></Relationships>
</file>

<file path=ppt/slides/_rels/slide46.xml.rels><?xml version="1.0" encoding="UTF-8" standalone="yes"?>
<Relationships xmlns="http://schemas.openxmlformats.org/package/2006/relationships"><Relationship Id="rId8" Type="http://schemas.openxmlformats.org/officeDocument/2006/relationships/diagramColors" Target="../diagrams/colors28.xml"/><Relationship Id="rId3" Type="http://schemas.openxmlformats.org/officeDocument/2006/relationships/slideLayout" Target="../slideLayouts/slideLayout4.xml"/><Relationship Id="rId7" Type="http://schemas.openxmlformats.org/officeDocument/2006/relationships/diagramQuickStyle" Target="../diagrams/quickStyle28.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diagramLayout" Target="../diagrams/layout28.xml"/><Relationship Id="rId5" Type="http://schemas.openxmlformats.org/officeDocument/2006/relationships/diagramData" Target="../diagrams/data28.xml"/><Relationship Id="rId10" Type="http://schemas.openxmlformats.org/officeDocument/2006/relationships/image" Target="../media/image3.png"/><Relationship Id="rId4" Type="http://schemas.openxmlformats.org/officeDocument/2006/relationships/notesSlide" Target="../notesSlides/notesSlide46.xml"/><Relationship Id="rId9" Type="http://schemas.microsoft.com/office/2007/relationships/diagramDrawing" Target="../diagrams/drawing28.xml"/></Relationships>
</file>

<file path=ppt/slides/_rels/slide47.xml.rels><?xml version="1.0" encoding="UTF-8" standalone="yes"?>
<Relationships xmlns="http://schemas.openxmlformats.org/package/2006/relationships"><Relationship Id="rId8" Type="http://schemas.openxmlformats.org/officeDocument/2006/relationships/diagramColors" Target="../diagrams/colors29.xml"/><Relationship Id="rId3" Type="http://schemas.openxmlformats.org/officeDocument/2006/relationships/slideLayout" Target="../slideLayouts/slideLayout4.xml"/><Relationship Id="rId7" Type="http://schemas.openxmlformats.org/officeDocument/2006/relationships/diagramQuickStyle" Target="../diagrams/quickStyle29.xml"/><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diagramLayout" Target="../diagrams/layout29.xml"/><Relationship Id="rId5" Type="http://schemas.openxmlformats.org/officeDocument/2006/relationships/diagramData" Target="../diagrams/data29.xml"/><Relationship Id="rId10" Type="http://schemas.openxmlformats.org/officeDocument/2006/relationships/image" Target="../media/image3.png"/><Relationship Id="rId4" Type="http://schemas.openxmlformats.org/officeDocument/2006/relationships/notesSlide" Target="../notesSlides/notesSlide47.xml"/><Relationship Id="rId9" Type="http://schemas.microsoft.com/office/2007/relationships/diagramDrawing" Target="../diagrams/drawing29.xml"/></Relationships>
</file>

<file path=ppt/slides/_rels/slide48.xml.rels><?xml version="1.0" encoding="UTF-8" standalone="yes"?>
<Relationships xmlns="http://schemas.openxmlformats.org/package/2006/relationships"><Relationship Id="rId8" Type="http://schemas.openxmlformats.org/officeDocument/2006/relationships/diagramColors" Target="../diagrams/colors30.xml"/><Relationship Id="rId3" Type="http://schemas.openxmlformats.org/officeDocument/2006/relationships/slideLayout" Target="../slideLayouts/slideLayout4.xml"/><Relationship Id="rId7" Type="http://schemas.openxmlformats.org/officeDocument/2006/relationships/diagramQuickStyle" Target="../diagrams/quickStyle30.xml"/><Relationship Id="rId2" Type="http://schemas.openxmlformats.org/officeDocument/2006/relationships/audio" Target="../media/media48.m4a"/><Relationship Id="rId1" Type="http://schemas.microsoft.com/office/2007/relationships/media" Target="../media/media48.m4a"/><Relationship Id="rId6" Type="http://schemas.openxmlformats.org/officeDocument/2006/relationships/diagramLayout" Target="../diagrams/layout30.xml"/><Relationship Id="rId5" Type="http://schemas.openxmlformats.org/officeDocument/2006/relationships/diagramData" Target="../diagrams/data30.xml"/><Relationship Id="rId10" Type="http://schemas.openxmlformats.org/officeDocument/2006/relationships/image" Target="../media/image3.png"/><Relationship Id="rId4" Type="http://schemas.openxmlformats.org/officeDocument/2006/relationships/notesSlide" Target="../notesSlides/notesSlide48.xml"/><Relationship Id="rId9" Type="http://schemas.microsoft.com/office/2007/relationships/diagramDrawing" Target="../diagrams/drawing30.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9.m4a"/><Relationship Id="rId1" Type="http://schemas.microsoft.com/office/2007/relationships/media" Target="../media/media49.m4a"/><Relationship Id="rId5" Type="http://schemas.openxmlformats.org/officeDocument/2006/relationships/image" Target="../media/image3.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8" Type="http://schemas.openxmlformats.org/officeDocument/2006/relationships/diagramColors" Target="../diagrams/colors31.xml"/><Relationship Id="rId3" Type="http://schemas.openxmlformats.org/officeDocument/2006/relationships/slideLayout" Target="../slideLayouts/slideLayout7.xml"/><Relationship Id="rId7" Type="http://schemas.openxmlformats.org/officeDocument/2006/relationships/diagramQuickStyle" Target="../diagrams/quickStyle31.xml"/><Relationship Id="rId2" Type="http://schemas.openxmlformats.org/officeDocument/2006/relationships/audio" Target="../media/media50.m4a"/><Relationship Id="rId1" Type="http://schemas.microsoft.com/office/2007/relationships/media" Target="../media/media50.m4a"/><Relationship Id="rId6" Type="http://schemas.openxmlformats.org/officeDocument/2006/relationships/diagramLayout" Target="../diagrams/layout31.xml"/><Relationship Id="rId5" Type="http://schemas.openxmlformats.org/officeDocument/2006/relationships/diagramData" Target="../diagrams/data31.xml"/><Relationship Id="rId10" Type="http://schemas.openxmlformats.org/officeDocument/2006/relationships/image" Target="../media/image3.png"/><Relationship Id="rId4" Type="http://schemas.openxmlformats.org/officeDocument/2006/relationships/notesSlide" Target="../notesSlides/notesSlide50.xml"/><Relationship Id="rId9" Type="http://schemas.microsoft.com/office/2007/relationships/diagramDrawing" Target="../diagrams/drawing31.xml"/></Relationships>
</file>

<file path=ppt/slides/_rels/slide51.xml.rels><?xml version="1.0" encoding="UTF-8" standalone="yes"?>
<Relationships xmlns="http://schemas.openxmlformats.org/package/2006/relationships"><Relationship Id="rId8" Type="http://schemas.openxmlformats.org/officeDocument/2006/relationships/diagramColors" Target="../diagrams/colors32.xml"/><Relationship Id="rId3" Type="http://schemas.openxmlformats.org/officeDocument/2006/relationships/slideLayout" Target="../slideLayouts/slideLayout7.xml"/><Relationship Id="rId7" Type="http://schemas.openxmlformats.org/officeDocument/2006/relationships/diagramQuickStyle" Target="../diagrams/quickStyle32.xml"/><Relationship Id="rId2" Type="http://schemas.openxmlformats.org/officeDocument/2006/relationships/audio" Target="../media/media51.m4a"/><Relationship Id="rId1" Type="http://schemas.microsoft.com/office/2007/relationships/media" Target="../media/media51.m4a"/><Relationship Id="rId6" Type="http://schemas.openxmlformats.org/officeDocument/2006/relationships/diagramLayout" Target="../diagrams/layout32.xml"/><Relationship Id="rId5" Type="http://schemas.openxmlformats.org/officeDocument/2006/relationships/diagramData" Target="../diagrams/data32.xml"/><Relationship Id="rId10" Type="http://schemas.openxmlformats.org/officeDocument/2006/relationships/image" Target="../media/image3.png"/><Relationship Id="rId4" Type="http://schemas.openxmlformats.org/officeDocument/2006/relationships/notesSlide" Target="../notesSlides/notesSlide51.xml"/><Relationship Id="rId9" Type="http://schemas.microsoft.com/office/2007/relationships/diagramDrawing" Target="../diagrams/drawing32.xml"/></Relationships>
</file>

<file path=ppt/slides/_rels/slide52.xml.rels><?xml version="1.0" encoding="UTF-8" standalone="yes"?>
<Relationships xmlns="http://schemas.openxmlformats.org/package/2006/relationships"><Relationship Id="rId8" Type="http://schemas.openxmlformats.org/officeDocument/2006/relationships/diagramColors" Target="../diagrams/colors33.xml"/><Relationship Id="rId3" Type="http://schemas.openxmlformats.org/officeDocument/2006/relationships/slideLayout" Target="../slideLayouts/slideLayout7.xml"/><Relationship Id="rId7" Type="http://schemas.openxmlformats.org/officeDocument/2006/relationships/diagramQuickStyle" Target="../diagrams/quickStyle33.xml"/><Relationship Id="rId2" Type="http://schemas.openxmlformats.org/officeDocument/2006/relationships/audio" Target="../media/media52.m4a"/><Relationship Id="rId1" Type="http://schemas.microsoft.com/office/2007/relationships/media" Target="../media/media52.m4a"/><Relationship Id="rId6" Type="http://schemas.openxmlformats.org/officeDocument/2006/relationships/diagramLayout" Target="../diagrams/layout33.xml"/><Relationship Id="rId5" Type="http://schemas.openxmlformats.org/officeDocument/2006/relationships/diagramData" Target="../diagrams/data33.xml"/><Relationship Id="rId10" Type="http://schemas.openxmlformats.org/officeDocument/2006/relationships/image" Target="../media/image3.png"/><Relationship Id="rId4" Type="http://schemas.openxmlformats.org/officeDocument/2006/relationships/notesSlide" Target="../notesSlides/notesSlide52.xml"/><Relationship Id="rId9" Type="http://schemas.microsoft.com/office/2007/relationships/diagramDrawing" Target="../diagrams/drawing33.xml"/></Relationships>
</file>

<file path=ppt/slides/_rels/slide53.xml.rels><?xml version="1.0" encoding="UTF-8" standalone="yes"?>
<Relationships xmlns="http://schemas.openxmlformats.org/package/2006/relationships"><Relationship Id="rId8" Type="http://schemas.openxmlformats.org/officeDocument/2006/relationships/diagramColors" Target="../diagrams/colors34.xml"/><Relationship Id="rId3" Type="http://schemas.openxmlformats.org/officeDocument/2006/relationships/slideLayout" Target="../slideLayouts/slideLayout11.xml"/><Relationship Id="rId7" Type="http://schemas.openxmlformats.org/officeDocument/2006/relationships/diagramQuickStyle" Target="../diagrams/quickStyle34.xml"/><Relationship Id="rId2" Type="http://schemas.openxmlformats.org/officeDocument/2006/relationships/audio" Target="../media/media53.m4a"/><Relationship Id="rId1" Type="http://schemas.microsoft.com/office/2007/relationships/media" Target="../media/media53.m4a"/><Relationship Id="rId6" Type="http://schemas.openxmlformats.org/officeDocument/2006/relationships/diagramLayout" Target="../diagrams/layout34.xml"/><Relationship Id="rId5" Type="http://schemas.openxmlformats.org/officeDocument/2006/relationships/diagramData" Target="../diagrams/data34.xml"/><Relationship Id="rId10" Type="http://schemas.openxmlformats.org/officeDocument/2006/relationships/image" Target="../media/image3.png"/><Relationship Id="rId4" Type="http://schemas.openxmlformats.org/officeDocument/2006/relationships/notesSlide" Target="../notesSlides/notesSlide53.xml"/><Relationship Id="rId9" Type="http://schemas.microsoft.com/office/2007/relationships/diagramDrawing" Target="../diagrams/drawing34.xml"/></Relationships>
</file>

<file path=ppt/slides/_rels/slide54.xml.rels><?xml version="1.0" encoding="UTF-8" standalone="yes"?>
<Relationships xmlns="http://schemas.openxmlformats.org/package/2006/relationships"><Relationship Id="rId8" Type="http://schemas.openxmlformats.org/officeDocument/2006/relationships/diagramColors" Target="../diagrams/colors35.xml"/><Relationship Id="rId3" Type="http://schemas.openxmlformats.org/officeDocument/2006/relationships/slideLayout" Target="../slideLayouts/slideLayout11.xml"/><Relationship Id="rId7" Type="http://schemas.openxmlformats.org/officeDocument/2006/relationships/diagramQuickStyle" Target="../diagrams/quickStyle35.xml"/><Relationship Id="rId2" Type="http://schemas.openxmlformats.org/officeDocument/2006/relationships/audio" Target="../media/media54.m4a"/><Relationship Id="rId1" Type="http://schemas.microsoft.com/office/2007/relationships/media" Target="../media/media54.m4a"/><Relationship Id="rId6" Type="http://schemas.openxmlformats.org/officeDocument/2006/relationships/diagramLayout" Target="../diagrams/layout35.xml"/><Relationship Id="rId5" Type="http://schemas.openxmlformats.org/officeDocument/2006/relationships/diagramData" Target="../diagrams/data35.xml"/><Relationship Id="rId10" Type="http://schemas.openxmlformats.org/officeDocument/2006/relationships/image" Target="../media/image3.png"/><Relationship Id="rId4" Type="http://schemas.openxmlformats.org/officeDocument/2006/relationships/notesSlide" Target="../notesSlides/notesSlide54.xml"/><Relationship Id="rId9" Type="http://schemas.microsoft.com/office/2007/relationships/diagramDrawing" Target="../diagrams/drawing35.xml"/></Relationships>
</file>

<file path=ppt/slides/_rels/slide55.xml.rels><?xml version="1.0" encoding="UTF-8" standalone="yes"?>
<Relationships xmlns="http://schemas.openxmlformats.org/package/2006/relationships"><Relationship Id="rId8" Type="http://schemas.openxmlformats.org/officeDocument/2006/relationships/diagramColors" Target="../diagrams/colors36.xml"/><Relationship Id="rId3" Type="http://schemas.openxmlformats.org/officeDocument/2006/relationships/slideLayout" Target="../slideLayouts/slideLayout11.xml"/><Relationship Id="rId7" Type="http://schemas.openxmlformats.org/officeDocument/2006/relationships/diagramQuickStyle" Target="../diagrams/quickStyle36.xml"/><Relationship Id="rId2" Type="http://schemas.openxmlformats.org/officeDocument/2006/relationships/audio" Target="../media/media55.m4a"/><Relationship Id="rId1" Type="http://schemas.microsoft.com/office/2007/relationships/media" Target="../media/media55.m4a"/><Relationship Id="rId6" Type="http://schemas.openxmlformats.org/officeDocument/2006/relationships/diagramLayout" Target="../diagrams/layout36.xml"/><Relationship Id="rId5" Type="http://schemas.openxmlformats.org/officeDocument/2006/relationships/diagramData" Target="../diagrams/data36.xml"/><Relationship Id="rId10" Type="http://schemas.openxmlformats.org/officeDocument/2006/relationships/image" Target="../media/image3.png"/><Relationship Id="rId4" Type="http://schemas.openxmlformats.org/officeDocument/2006/relationships/notesSlide" Target="../notesSlides/notesSlide55.xml"/><Relationship Id="rId9" Type="http://schemas.microsoft.com/office/2007/relationships/diagramDrawing" Target="../diagrams/drawing36.xml"/></Relationships>
</file>

<file path=ppt/slides/_rels/slide56.xml.rels><?xml version="1.0" encoding="UTF-8" standalone="yes"?>
<Relationships xmlns="http://schemas.openxmlformats.org/package/2006/relationships"><Relationship Id="rId8" Type="http://schemas.openxmlformats.org/officeDocument/2006/relationships/diagramColors" Target="../diagrams/colors37.xml"/><Relationship Id="rId3" Type="http://schemas.openxmlformats.org/officeDocument/2006/relationships/slideLayout" Target="../slideLayouts/slideLayout11.xml"/><Relationship Id="rId7" Type="http://schemas.openxmlformats.org/officeDocument/2006/relationships/diagramQuickStyle" Target="../diagrams/quickStyle37.xml"/><Relationship Id="rId2" Type="http://schemas.openxmlformats.org/officeDocument/2006/relationships/audio" Target="../media/media56.m4a"/><Relationship Id="rId1" Type="http://schemas.microsoft.com/office/2007/relationships/media" Target="../media/media56.m4a"/><Relationship Id="rId6" Type="http://schemas.openxmlformats.org/officeDocument/2006/relationships/diagramLayout" Target="../diagrams/layout37.xml"/><Relationship Id="rId5" Type="http://schemas.openxmlformats.org/officeDocument/2006/relationships/diagramData" Target="../diagrams/data37.xml"/><Relationship Id="rId10" Type="http://schemas.openxmlformats.org/officeDocument/2006/relationships/image" Target="../media/image3.png"/><Relationship Id="rId4" Type="http://schemas.openxmlformats.org/officeDocument/2006/relationships/notesSlide" Target="../notesSlides/notesSlide56.xml"/><Relationship Id="rId9" Type="http://schemas.microsoft.com/office/2007/relationships/diagramDrawing" Target="../diagrams/drawing37.xml"/></Relationships>
</file>

<file path=ppt/slides/_rels/slide57.xml.rels><?xml version="1.0" encoding="UTF-8" standalone="yes"?>
<Relationships xmlns="http://schemas.openxmlformats.org/package/2006/relationships"><Relationship Id="rId8" Type="http://schemas.openxmlformats.org/officeDocument/2006/relationships/diagramColors" Target="../diagrams/colors38.xml"/><Relationship Id="rId3" Type="http://schemas.openxmlformats.org/officeDocument/2006/relationships/slideLayout" Target="../slideLayouts/slideLayout11.xml"/><Relationship Id="rId7" Type="http://schemas.openxmlformats.org/officeDocument/2006/relationships/diagramQuickStyle" Target="../diagrams/quickStyle38.xml"/><Relationship Id="rId2" Type="http://schemas.openxmlformats.org/officeDocument/2006/relationships/audio" Target="../media/media57.m4a"/><Relationship Id="rId1" Type="http://schemas.microsoft.com/office/2007/relationships/media" Target="../media/media57.m4a"/><Relationship Id="rId6" Type="http://schemas.openxmlformats.org/officeDocument/2006/relationships/diagramLayout" Target="../diagrams/layout38.xml"/><Relationship Id="rId5" Type="http://schemas.openxmlformats.org/officeDocument/2006/relationships/diagramData" Target="../diagrams/data38.xml"/><Relationship Id="rId10" Type="http://schemas.openxmlformats.org/officeDocument/2006/relationships/image" Target="../media/image3.png"/><Relationship Id="rId4" Type="http://schemas.openxmlformats.org/officeDocument/2006/relationships/notesSlide" Target="../notesSlides/notesSlide57.xml"/><Relationship Id="rId9" Type="http://schemas.microsoft.com/office/2007/relationships/diagramDrawing" Target="../diagrams/drawing38.xml"/></Relationships>
</file>

<file path=ppt/slides/_rels/slide58.xml.rels><?xml version="1.0" encoding="UTF-8" standalone="yes"?>
<Relationships xmlns="http://schemas.openxmlformats.org/package/2006/relationships"><Relationship Id="rId8" Type="http://schemas.openxmlformats.org/officeDocument/2006/relationships/diagramColors" Target="../diagrams/colors39.xml"/><Relationship Id="rId3" Type="http://schemas.openxmlformats.org/officeDocument/2006/relationships/slideLayout" Target="../slideLayouts/slideLayout4.xml"/><Relationship Id="rId7" Type="http://schemas.openxmlformats.org/officeDocument/2006/relationships/diagramQuickStyle" Target="../diagrams/quickStyle39.xml"/><Relationship Id="rId2" Type="http://schemas.openxmlformats.org/officeDocument/2006/relationships/audio" Target="../media/media58.m4a"/><Relationship Id="rId1" Type="http://schemas.microsoft.com/office/2007/relationships/media" Target="../media/media58.m4a"/><Relationship Id="rId6" Type="http://schemas.openxmlformats.org/officeDocument/2006/relationships/diagramLayout" Target="../diagrams/layout39.xml"/><Relationship Id="rId5" Type="http://schemas.openxmlformats.org/officeDocument/2006/relationships/diagramData" Target="../diagrams/data39.xml"/><Relationship Id="rId10" Type="http://schemas.openxmlformats.org/officeDocument/2006/relationships/image" Target="../media/image3.png"/><Relationship Id="rId4" Type="http://schemas.openxmlformats.org/officeDocument/2006/relationships/notesSlide" Target="../notesSlides/notesSlide58.xml"/><Relationship Id="rId9" Type="http://schemas.microsoft.com/office/2007/relationships/diagramDrawing" Target="../diagrams/drawing39.xml"/></Relationships>
</file>

<file path=ppt/slides/_rels/slide59.xml.rels><?xml version="1.0" encoding="UTF-8" standalone="yes"?>
<Relationships xmlns="http://schemas.openxmlformats.org/package/2006/relationships"><Relationship Id="rId8" Type="http://schemas.openxmlformats.org/officeDocument/2006/relationships/diagramColors" Target="../diagrams/colors40.xml"/><Relationship Id="rId3" Type="http://schemas.openxmlformats.org/officeDocument/2006/relationships/slideLayout" Target="../slideLayouts/slideLayout4.xml"/><Relationship Id="rId7" Type="http://schemas.openxmlformats.org/officeDocument/2006/relationships/diagramQuickStyle" Target="../diagrams/quickStyle40.xml"/><Relationship Id="rId2" Type="http://schemas.openxmlformats.org/officeDocument/2006/relationships/audio" Target="../media/media59.m4a"/><Relationship Id="rId1" Type="http://schemas.microsoft.com/office/2007/relationships/media" Target="../media/media59.m4a"/><Relationship Id="rId6" Type="http://schemas.openxmlformats.org/officeDocument/2006/relationships/diagramLayout" Target="../diagrams/layout40.xml"/><Relationship Id="rId5" Type="http://schemas.openxmlformats.org/officeDocument/2006/relationships/diagramData" Target="../diagrams/data40.xml"/><Relationship Id="rId10" Type="http://schemas.openxmlformats.org/officeDocument/2006/relationships/image" Target="../media/image3.png"/><Relationship Id="rId4" Type="http://schemas.openxmlformats.org/officeDocument/2006/relationships/notesSlide" Target="../notesSlides/notesSlide59.xml"/><Relationship Id="rId9" Type="http://schemas.microsoft.com/office/2007/relationships/diagramDrawing" Target="../diagrams/drawing40.xml"/></Relationships>
</file>

<file path=ppt/slides/_rels/slide60.xml.rels><?xml version="1.0" encoding="UTF-8" standalone="yes"?>
<Relationships xmlns="http://schemas.openxmlformats.org/package/2006/relationships"><Relationship Id="rId8" Type="http://schemas.openxmlformats.org/officeDocument/2006/relationships/diagramColors" Target="../diagrams/colors41.xml"/><Relationship Id="rId3" Type="http://schemas.openxmlformats.org/officeDocument/2006/relationships/slideLayout" Target="../slideLayouts/slideLayout11.xml"/><Relationship Id="rId7" Type="http://schemas.openxmlformats.org/officeDocument/2006/relationships/diagramQuickStyle" Target="../diagrams/quickStyle41.xml"/><Relationship Id="rId2" Type="http://schemas.openxmlformats.org/officeDocument/2006/relationships/audio" Target="../media/media60.m4a"/><Relationship Id="rId1" Type="http://schemas.microsoft.com/office/2007/relationships/media" Target="../media/media60.m4a"/><Relationship Id="rId6" Type="http://schemas.openxmlformats.org/officeDocument/2006/relationships/diagramLayout" Target="../diagrams/layout41.xml"/><Relationship Id="rId5" Type="http://schemas.openxmlformats.org/officeDocument/2006/relationships/diagramData" Target="../diagrams/data41.xml"/><Relationship Id="rId10" Type="http://schemas.openxmlformats.org/officeDocument/2006/relationships/image" Target="../media/image3.png"/><Relationship Id="rId4" Type="http://schemas.openxmlformats.org/officeDocument/2006/relationships/notesSlide" Target="../notesSlides/notesSlide60.xml"/><Relationship Id="rId9" Type="http://schemas.microsoft.com/office/2007/relationships/diagramDrawing" Target="../diagrams/drawing41.xml"/></Relationships>
</file>

<file path=ppt/slides/_rels/slide61.xml.rels><?xml version="1.0" encoding="UTF-8" standalone="yes"?>
<Relationships xmlns="http://schemas.openxmlformats.org/package/2006/relationships"><Relationship Id="rId8" Type="http://schemas.openxmlformats.org/officeDocument/2006/relationships/diagramColors" Target="../diagrams/colors42.xml"/><Relationship Id="rId3" Type="http://schemas.openxmlformats.org/officeDocument/2006/relationships/slideLayout" Target="../slideLayouts/slideLayout11.xml"/><Relationship Id="rId7" Type="http://schemas.openxmlformats.org/officeDocument/2006/relationships/diagramQuickStyle" Target="../diagrams/quickStyle42.xml"/><Relationship Id="rId2" Type="http://schemas.openxmlformats.org/officeDocument/2006/relationships/audio" Target="../media/media61.m4a"/><Relationship Id="rId1" Type="http://schemas.microsoft.com/office/2007/relationships/media" Target="../media/media61.m4a"/><Relationship Id="rId6" Type="http://schemas.openxmlformats.org/officeDocument/2006/relationships/diagramLayout" Target="../diagrams/layout42.xml"/><Relationship Id="rId5" Type="http://schemas.openxmlformats.org/officeDocument/2006/relationships/diagramData" Target="../diagrams/data42.xml"/><Relationship Id="rId10" Type="http://schemas.openxmlformats.org/officeDocument/2006/relationships/image" Target="../media/image3.png"/><Relationship Id="rId4" Type="http://schemas.openxmlformats.org/officeDocument/2006/relationships/notesSlide" Target="../notesSlides/notesSlide61.xml"/><Relationship Id="rId9" Type="http://schemas.microsoft.com/office/2007/relationships/diagramDrawing" Target="../diagrams/drawing42.xml"/></Relationships>
</file>

<file path=ppt/slides/_rels/slide62.xml.rels><?xml version="1.0" encoding="UTF-8" standalone="yes"?>
<Relationships xmlns="http://schemas.openxmlformats.org/package/2006/relationships"><Relationship Id="rId8" Type="http://schemas.openxmlformats.org/officeDocument/2006/relationships/diagramColors" Target="../diagrams/colors43.xml"/><Relationship Id="rId3" Type="http://schemas.openxmlformats.org/officeDocument/2006/relationships/slideLayout" Target="../slideLayouts/slideLayout11.xml"/><Relationship Id="rId7" Type="http://schemas.openxmlformats.org/officeDocument/2006/relationships/diagramQuickStyle" Target="../diagrams/quickStyle43.xml"/><Relationship Id="rId2" Type="http://schemas.openxmlformats.org/officeDocument/2006/relationships/audio" Target="../media/media62.m4a"/><Relationship Id="rId1" Type="http://schemas.microsoft.com/office/2007/relationships/media" Target="../media/media62.m4a"/><Relationship Id="rId6" Type="http://schemas.openxmlformats.org/officeDocument/2006/relationships/diagramLayout" Target="../diagrams/layout43.xml"/><Relationship Id="rId5" Type="http://schemas.openxmlformats.org/officeDocument/2006/relationships/diagramData" Target="../diagrams/data43.xml"/><Relationship Id="rId10" Type="http://schemas.openxmlformats.org/officeDocument/2006/relationships/image" Target="../media/image3.png"/><Relationship Id="rId4" Type="http://schemas.openxmlformats.org/officeDocument/2006/relationships/notesSlide" Target="../notesSlides/notesSlide62.xml"/><Relationship Id="rId9" Type="http://schemas.microsoft.com/office/2007/relationships/diagramDrawing" Target="../diagrams/drawing43.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3.m4a"/><Relationship Id="rId1" Type="http://schemas.microsoft.com/office/2007/relationships/media" Target="../media/media63.m4a"/><Relationship Id="rId5" Type="http://schemas.openxmlformats.org/officeDocument/2006/relationships/image" Target="../media/image3.png"/><Relationship Id="rId4"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4.m4a"/><Relationship Id="rId1" Type="http://schemas.microsoft.com/office/2007/relationships/media" Target="../media/media64.m4a"/><Relationship Id="rId5" Type="http://schemas.openxmlformats.org/officeDocument/2006/relationships/image" Target="../media/image3.png"/><Relationship Id="rId4"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5.m4a"/><Relationship Id="rId1" Type="http://schemas.microsoft.com/office/2007/relationships/media" Target="../media/media65.m4a"/><Relationship Id="rId5" Type="http://schemas.openxmlformats.org/officeDocument/2006/relationships/image" Target="../media/image3.png"/><Relationship Id="rId4"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6.m4a"/><Relationship Id="rId1" Type="http://schemas.microsoft.com/office/2007/relationships/media" Target="../media/media66.m4a"/><Relationship Id="rId5" Type="http://schemas.openxmlformats.org/officeDocument/2006/relationships/image" Target="../media/image3.png"/><Relationship Id="rId4"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7.m4a"/><Relationship Id="rId1" Type="http://schemas.microsoft.com/office/2007/relationships/media" Target="../media/media67.m4a"/><Relationship Id="rId5" Type="http://schemas.openxmlformats.org/officeDocument/2006/relationships/image" Target="../media/image3.png"/><Relationship Id="rId4"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68.m4a"/><Relationship Id="rId1" Type="http://schemas.microsoft.com/office/2007/relationships/media" Target="../media/media68.m4a"/><Relationship Id="rId5" Type="http://schemas.openxmlformats.org/officeDocument/2006/relationships/image" Target="../media/image3.png"/><Relationship Id="rId4"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69.m4a"/><Relationship Id="rId1" Type="http://schemas.microsoft.com/office/2007/relationships/media" Target="../media/media69.m4a"/><Relationship Id="rId5" Type="http://schemas.openxmlformats.org/officeDocument/2006/relationships/image" Target="../media/image7.png"/><Relationship Id="rId4"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70.m4a"/><Relationship Id="rId1" Type="http://schemas.microsoft.com/office/2007/relationships/media" Target="../media/media70.m4a"/><Relationship Id="rId5" Type="http://schemas.openxmlformats.org/officeDocument/2006/relationships/image" Target="../media/image3.png"/><Relationship Id="rId4" Type="http://schemas.openxmlformats.org/officeDocument/2006/relationships/notesSlide" Target="../notesSlides/notesSlide7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815C-4B7B-9656-49C1-0BF1F471DE44}"/>
              </a:ext>
            </a:extLst>
          </p:cNvPr>
          <p:cNvSpPr>
            <a:spLocks noGrp="1"/>
          </p:cNvSpPr>
          <p:nvPr>
            <p:ph type="ctrTitle"/>
          </p:nvPr>
        </p:nvSpPr>
        <p:spPr>
          <a:xfrm>
            <a:off x="1106658" y="825500"/>
            <a:ext cx="9978683" cy="1734821"/>
          </a:xfrm>
        </p:spPr>
        <p:txBody>
          <a:bodyPr>
            <a:noAutofit/>
          </a:bodyPr>
          <a:lstStyle/>
          <a:p>
            <a:r>
              <a:rPr lang="en-US" dirty="0">
                <a:latin typeface="Arial"/>
                <a:ea typeface="Gotham-Bold" charset="0"/>
                <a:cs typeface="Arial"/>
              </a:rPr>
              <a:t>Home and Community-Based Services</a:t>
            </a:r>
            <a:r>
              <a:rPr lang="en-US" dirty="0">
                <a:solidFill>
                  <a:srgbClr val="FF0000"/>
                </a:solidFill>
                <a:latin typeface="Arial"/>
                <a:ea typeface="Gotham-Bold" charset="0"/>
                <a:cs typeface="Arial"/>
              </a:rPr>
              <a:t> </a:t>
            </a:r>
            <a:endParaRPr lang="en-US" dirty="0"/>
          </a:p>
        </p:txBody>
      </p:sp>
      <p:sp>
        <p:nvSpPr>
          <p:cNvPr id="3" name="Subtitle 2">
            <a:extLst>
              <a:ext uri="{FF2B5EF4-FFF2-40B4-BE49-F238E27FC236}">
                <a16:creationId xmlns:a16="http://schemas.microsoft.com/office/drawing/2014/main" id="{A924DD73-5CDA-0DBA-D063-52AC84BD4423}"/>
              </a:ext>
            </a:extLst>
          </p:cNvPr>
          <p:cNvSpPr>
            <a:spLocks noGrp="1"/>
          </p:cNvSpPr>
          <p:nvPr>
            <p:ph type="subTitle" idx="1"/>
          </p:nvPr>
        </p:nvSpPr>
        <p:spPr>
          <a:xfrm>
            <a:off x="318653" y="2560321"/>
            <a:ext cx="11554691" cy="3656244"/>
          </a:xfrm>
        </p:spPr>
        <p:txBody>
          <a:bodyPr>
            <a:normAutofit/>
          </a:bodyPr>
          <a:lstStyle/>
          <a:p>
            <a:r>
              <a:rPr lang="en-US" sz="6000" dirty="0"/>
              <a:t>Provider Training</a:t>
            </a:r>
          </a:p>
        </p:txBody>
      </p:sp>
      <p:pic>
        <p:nvPicPr>
          <p:cNvPr id="6" name="Audio 5">
            <a:extLst>
              <a:ext uri="{FF2B5EF4-FFF2-40B4-BE49-F238E27FC236}">
                <a16:creationId xmlns:a16="http://schemas.microsoft.com/office/drawing/2014/main" id="{FC50EDB2-298A-774B-815C-32802145A4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4992520"/>
      </p:ext>
    </p:extLst>
  </p:cSld>
  <p:clrMapOvr>
    <a:masterClrMapping/>
  </p:clrMapOvr>
  <mc:AlternateContent xmlns:mc="http://schemas.openxmlformats.org/markup-compatibility/2006" xmlns:p14="http://schemas.microsoft.com/office/powerpoint/2010/main">
    <mc:Choice Requires="p14">
      <p:transition spd="slow" p14:dur="2000" advTm="37805"/>
    </mc:Choice>
    <mc:Fallback xmlns="">
      <p:transition spd="slow" advTm="378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8A8AF-D614-DFF0-8698-E7A593B792B3}"/>
              </a:ext>
            </a:extLst>
          </p:cNvPr>
          <p:cNvSpPr>
            <a:spLocks noGrp="1"/>
          </p:cNvSpPr>
          <p:nvPr>
            <p:ph type="title"/>
          </p:nvPr>
        </p:nvSpPr>
        <p:spPr>
          <a:xfrm>
            <a:off x="139485" y="238796"/>
            <a:ext cx="9597786" cy="981810"/>
          </a:xfrm>
        </p:spPr>
        <p:txBody>
          <a:bodyPr>
            <a:normAutofit/>
          </a:bodyPr>
          <a:lstStyle/>
          <a:p>
            <a:r>
              <a:rPr lang="en-US" sz="3200" dirty="0">
                <a:latin typeface="Arial"/>
                <a:ea typeface="Arial"/>
                <a:cs typeface="Arial"/>
                <a:sym typeface="Arial"/>
              </a:rPr>
              <a:t>Learning Objectives</a:t>
            </a:r>
            <a:endParaRPr lang="en-US" sz="3200" dirty="0">
              <a:latin typeface="Arial" panose="020B0604020202020204" pitchFamily="34" charset="0"/>
              <a:cs typeface="Arial" panose="020B0604020202020204" pitchFamily="34" charset="0"/>
            </a:endParaRPr>
          </a:p>
        </p:txBody>
      </p:sp>
      <p:graphicFrame>
        <p:nvGraphicFramePr>
          <p:cNvPr id="4" name="Content Placeholder 3">
            <a:extLst>
              <a:ext uri="{FF2B5EF4-FFF2-40B4-BE49-F238E27FC236}">
                <a16:creationId xmlns:a16="http://schemas.microsoft.com/office/drawing/2014/main" id="{B5B63809-186F-C548-A509-CFAF8F40A2FB}"/>
              </a:ext>
            </a:extLst>
          </p:cNvPr>
          <p:cNvGraphicFramePr>
            <a:graphicFrameLocks noGrp="1"/>
          </p:cNvGraphicFramePr>
          <p:nvPr>
            <p:ph idx="1"/>
            <p:extLst>
              <p:ext uri="{D42A27DB-BD31-4B8C-83A1-F6EECF244321}">
                <p14:modId xmlns:p14="http://schemas.microsoft.com/office/powerpoint/2010/main" val="554897528"/>
              </p:ext>
            </p:extLst>
          </p:nvPr>
        </p:nvGraphicFramePr>
        <p:xfrm>
          <a:off x="295422" y="1350498"/>
          <a:ext cx="11399519" cy="53879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73E6811A-9CB1-CD43-B3E0-338547FCEDF6}"/>
              </a:ext>
            </a:extLst>
          </p:cNvPr>
          <p:cNvSpPr txBox="1"/>
          <p:nvPr/>
        </p:nvSpPr>
        <p:spPr>
          <a:xfrm>
            <a:off x="852001" y="2181836"/>
            <a:ext cx="655670"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1</a:t>
            </a:r>
            <a:r>
              <a:rPr lang="en-US" sz="2400" dirty="0"/>
              <a:t> </a:t>
            </a:r>
          </a:p>
        </p:txBody>
      </p:sp>
      <p:sp>
        <p:nvSpPr>
          <p:cNvPr id="8" name="TextBox 7">
            <a:extLst>
              <a:ext uri="{FF2B5EF4-FFF2-40B4-BE49-F238E27FC236}">
                <a16:creationId xmlns:a16="http://schemas.microsoft.com/office/drawing/2014/main" id="{FE43CA90-D683-5441-8BBB-37821192B4EB}"/>
              </a:ext>
            </a:extLst>
          </p:cNvPr>
          <p:cNvSpPr txBox="1"/>
          <p:nvPr/>
        </p:nvSpPr>
        <p:spPr>
          <a:xfrm>
            <a:off x="1090699" y="3769525"/>
            <a:ext cx="1159269"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 2</a:t>
            </a:r>
            <a:r>
              <a:rPr lang="en-US" sz="2400" dirty="0"/>
              <a:t> </a:t>
            </a:r>
          </a:p>
        </p:txBody>
      </p:sp>
      <p:sp>
        <p:nvSpPr>
          <p:cNvPr id="9" name="TextBox 8">
            <a:extLst>
              <a:ext uri="{FF2B5EF4-FFF2-40B4-BE49-F238E27FC236}">
                <a16:creationId xmlns:a16="http://schemas.microsoft.com/office/drawing/2014/main" id="{83AEA3D1-AA33-5245-B79D-5A16628A6F52}"/>
              </a:ext>
            </a:extLst>
          </p:cNvPr>
          <p:cNvSpPr txBox="1"/>
          <p:nvPr/>
        </p:nvSpPr>
        <p:spPr>
          <a:xfrm>
            <a:off x="838900" y="5365297"/>
            <a:ext cx="579634" cy="523220"/>
          </a:xfrm>
          <a:prstGeom prst="rect">
            <a:avLst/>
          </a:prstGeom>
          <a:noFill/>
        </p:spPr>
        <p:txBody>
          <a:bodyPr wrap="square" rtlCol="0">
            <a:spAutoFit/>
          </a:bodyPr>
          <a:lstStyle/>
          <a:p>
            <a:r>
              <a:rPr lang="en-US" sz="2800" dirty="0">
                <a:latin typeface="Arial" panose="020B0604020202020204" pitchFamily="34" charset="0"/>
                <a:cs typeface="Arial" panose="020B0604020202020204" pitchFamily="34" charset="0"/>
              </a:rPr>
              <a:t>3</a:t>
            </a:r>
          </a:p>
        </p:txBody>
      </p:sp>
      <p:pic>
        <p:nvPicPr>
          <p:cNvPr id="20" name="Audio 19">
            <a:extLst>
              <a:ext uri="{FF2B5EF4-FFF2-40B4-BE49-F238E27FC236}">
                <a16:creationId xmlns:a16="http://schemas.microsoft.com/office/drawing/2014/main" id="{00945670-8636-153E-2D2A-19C65BEDEB0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12574563"/>
      </p:ext>
    </p:extLst>
  </p:cSld>
  <p:clrMapOvr>
    <a:masterClrMapping/>
  </p:clrMapOvr>
  <mc:AlternateContent xmlns:mc="http://schemas.openxmlformats.org/markup-compatibility/2006" xmlns:p14="http://schemas.microsoft.com/office/powerpoint/2010/main">
    <mc:Choice Requires="p14">
      <p:transition spd="slow" p14:dur="2000" advTm="35274"/>
    </mc:Choice>
    <mc:Fallback xmlns="">
      <p:transition spd="slow" advTm="352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69266" y="580292"/>
            <a:ext cx="10453468" cy="5697415"/>
          </a:xfrm>
        </p:spPr>
        <p:txBody>
          <a:bodyPr>
            <a:normAutofit/>
          </a:bodyPr>
          <a:lstStyle/>
          <a:p>
            <a:r>
              <a:rPr lang="en-US" sz="6000" dirty="0">
                <a:latin typeface="Arial" panose="020B0604020202020204" pitchFamily="34" charset="0"/>
                <a:ea typeface="ＭＳ Ｐゴシック"/>
                <a:cs typeface="Arial" panose="020B0604020202020204" pitchFamily="34" charset="0"/>
              </a:rPr>
              <a:t>PART 1:</a:t>
            </a:r>
            <a:br>
              <a:rPr lang="en-US" sz="6000" dirty="0">
                <a:latin typeface="Arial" panose="020B0604020202020204" pitchFamily="34" charset="0"/>
                <a:ea typeface="ＭＳ Ｐゴシック"/>
                <a:cs typeface="Arial" panose="020B0604020202020204" pitchFamily="34" charset="0"/>
              </a:rPr>
            </a:br>
            <a:br>
              <a:rPr lang="en-US" sz="6000" dirty="0">
                <a:latin typeface="Arial" panose="020B0604020202020204" pitchFamily="34" charset="0"/>
                <a:ea typeface="ＭＳ Ｐゴシック"/>
                <a:cs typeface="Arial" panose="020B0604020202020204" pitchFamily="34" charset="0"/>
              </a:rPr>
            </a:br>
            <a:r>
              <a:rPr lang="en-US" sz="6000" dirty="0">
                <a:latin typeface="Arial" panose="020B0604020202020204" pitchFamily="34" charset="0"/>
                <a:ea typeface="ＭＳ Ｐゴシック"/>
                <a:cs typeface="Arial" panose="020B0604020202020204" pitchFamily="34" charset="0"/>
              </a:rPr>
              <a:t>Home and</a:t>
            </a:r>
            <a:r>
              <a:rPr lang="en-US" sz="6000" dirty="0">
                <a:ea typeface="ＭＳ Ｐゴシック"/>
              </a:rPr>
              <a:t> Community-Based Services</a:t>
            </a:r>
            <a:br>
              <a:rPr lang="en-US" sz="48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E1DA9411-0091-7CFA-5A8F-6FAB55D3E9E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15871207"/>
      </p:ext>
    </p:extLst>
  </p:cSld>
  <p:clrMapOvr>
    <a:masterClrMapping/>
  </p:clrMapOvr>
  <mc:AlternateContent xmlns:mc="http://schemas.openxmlformats.org/markup-compatibility/2006" xmlns:p14="http://schemas.microsoft.com/office/powerpoint/2010/main">
    <mc:Choice Requires="p14">
      <p:transition spd="slow" p14:dur="2000" advTm="10869"/>
    </mc:Choice>
    <mc:Fallback xmlns="">
      <p:transition spd="slow" advTm="108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7C60-41C5-9041-9C37-419CEE7ED13C}"/>
              </a:ext>
            </a:extLst>
          </p:cNvPr>
          <p:cNvSpPr>
            <a:spLocks noGrp="1"/>
          </p:cNvSpPr>
          <p:nvPr>
            <p:ph type="title"/>
          </p:nvPr>
        </p:nvSpPr>
        <p:spPr>
          <a:xfrm>
            <a:off x="108488" y="1"/>
            <a:ext cx="9767650" cy="1325564"/>
          </a:xfrm>
        </p:spPr>
        <p:txBody>
          <a:bodyPr anchor="ctr">
            <a:normAutofit/>
          </a:bodyPr>
          <a:lstStyle/>
          <a:p>
            <a:r>
              <a:rPr lang="en-US" sz="3200" dirty="0"/>
              <a:t>What Are HCBS?</a:t>
            </a:r>
          </a:p>
        </p:txBody>
      </p:sp>
      <p:graphicFrame>
        <p:nvGraphicFramePr>
          <p:cNvPr id="5" name="Content Placeholder 2">
            <a:extLst>
              <a:ext uri="{FF2B5EF4-FFF2-40B4-BE49-F238E27FC236}">
                <a16:creationId xmlns:a16="http://schemas.microsoft.com/office/drawing/2014/main" id="{50E1FE52-DC41-13C8-83BF-BC5A8999904E}"/>
              </a:ext>
            </a:extLst>
          </p:cNvPr>
          <p:cNvGraphicFramePr>
            <a:graphicFrameLocks noGrp="1"/>
          </p:cNvGraphicFramePr>
          <p:nvPr>
            <p:ph idx="1"/>
            <p:extLst>
              <p:ext uri="{D42A27DB-BD31-4B8C-83A1-F6EECF244321}">
                <p14:modId xmlns:p14="http://schemas.microsoft.com/office/powerpoint/2010/main" val="4217911510"/>
              </p:ext>
            </p:extLst>
          </p:nvPr>
        </p:nvGraphicFramePr>
        <p:xfrm>
          <a:off x="152400" y="1483360"/>
          <a:ext cx="11887200" cy="501904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Audio 11">
            <a:extLst>
              <a:ext uri="{FF2B5EF4-FFF2-40B4-BE49-F238E27FC236}">
                <a16:creationId xmlns:a16="http://schemas.microsoft.com/office/drawing/2014/main" id="{18088C82-A885-08CB-BAF2-F8F382E014F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38482342"/>
      </p:ext>
    </p:extLst>
  </p:cSld>
  <p:clrMapOvr>
    <a:masterClrMapping/>
  </p:clrMapOvr>
  <mc:AlternateContent xmlns:mc="http://schemas.openxmlformats.org/markup-compatibility/2006" xmlns:p14="http://schemas.microsoft.com/office/powerpoint/2010/main">
    <mc:Choice Requires="p14">
      <p:transition spd="slow" p14:dur="2000" advTm="75855"/>
    </mc:Choice>
    <mc:Fallback xmlns="">
      <p:transition spd="slow" advTm="758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7C60-41C5-9041-9C37-419CEE7ED13C}"/>
              </a:ext>
            </a:extLst>
          </p:cNvPr>
          <p:cNvSpPr>
            <a:spLocks noGrp="1"/>
          </p:cNvSpPr>
          <p:nvPr>
            <p:ph type="title"/>
          </p:nvPr>
        </p:nvSpPr>
        <p:spPr>
          <a:xfrm>
            <a:off x="838200" y="1"/>
            <a:ext cx="9037938" cy="1325564"/>
          </a:xfrm>
        </p:spPr>
        <p:txBody>
          <a:bodyPr anchor="ctr">
            <a:normAutofit/>
          </a:bodyPr>
          <a:lstStyle/>
          <a:p>
            <a:r>
              <a:rPr lang="en-US" dirty="0"/>
              <a:t>What Are HCBS?</a:t>
            </a:r>
          </a:p>
        </p:txBody>
      </p:sp>
      <p:graphicFrame>
        <p:nvGraphicFramePr>
          <p:cNvPr id="5" name="Content Placeholder 2">
            <a:extLst>
              <a:ext uri="{FF2B5EF4-FFF2-40B4-BE49-F238E27FC236}">
                <a16:creationId xmlns:a16="http://schemas.microsoft.com/office/drawing/2014/main" id="{50E1FE52-DC41-13C8-83BF-BC5A8999904E}"/>
              </a:ext>
            </a:extLst>
          </p:cNvPr>
          <p:cNvGraphicFramePr>
            <a:graphicFrameLocks noGrp="1"/>
          </p:cNvGraphicFramePr>
          <p:nvPr>
            <p:ph idx="1"/>
            <p:extLst>
              <p:ext uri="{D42A27DB-BD31-4B8C-83A1-F6EECF244321}">
                <p14:modId xmlns:p14="http://schemas.microsoft.com/office/powerpoint/2010/main" val="3851370940"/>
              </p:ext>
            </p:extLst>
          </p:nvPr>
        </p:nvGraphicFramePr>
        <p:xfrm>
          <a:off x="152400" y="1544320"/>
          <a:ext cx="11887200" cy="493776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35" name="Audio 34">
            <a:extLst>
              <a:ext uri="{FF2B5EF4-FFF2-40B4-BE49-F238E27FC236}">
                <a16:creationId xmlns:a16="http://schemas.microsoft.com/office/drawing/2014/main" id="{7CAFF257-408F-A075-68FA-F4B7F689CB0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88257772"/>
      </p:ext>
    </p:extLst>
  </p:cSld>
  <p:clrMapOvr>
    <a:masterClrMapping/>
  </p:clrMapOvr>
  <mc:AlternateContent xmlns:mc="http://schemas.openxmlformats.org/markup-compatibility/2006" xmlns:p14="http://schemas.microsoft.com/office/powerpoint/2010/main">
    <mc:Choice Requires="p14">
      <p:transition spd="slow" p14:dur="2000" advTm="64334"/>
    </mc:Choice>
    <mc:Fallback xmlns="">
      <p:transition spd="slow" advTm="643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E2E42-A225-A542-A6B7-AD43EDC6586E}"/>
              </a:ext>
            </a:extLst>
          </p:cNvPr>
          <p:cNvSpPr>
            <a:spLocks noGrp="1"/>
          </p:cNvSpPr>
          <p:nvPr>
            <p:ph type="title"/>
          </p:nvPr>
        </p:nvSpPr>
        <p:spPr>
          <a:xfrm>
            <a:off x="185980" y="1"/>
            <a:ext cx="9690158" cy="1325564"/>
          </a:xfrm>
        </p:spPr>
        <p:txBody>
          <a:bodyPr anchor="ctr">
            <a:normAutofit/>
          </a:bodyPr>
          <a:lstStyle/>
          <a:p>
            <a:r>
              <a:rPr lang="en-US" sz="3200" dirty="0"/>
              <a:t>HCBS: Service Specific Descriptions</a:t>
            </a:r>
          </a:p>
        </p:txBody>
      </p:sp>
      <p:sp>
        <p:nvSpPr>
          <p:cNvPr id="3" name="Content Placeholder 2">
            <a:extLst>
              <a:ext uri="{FF2B5EF4-FFF2-40B4-BE49-F238E27FC236}">
                <a16:creationId xmlns:a16="http://schemas.microsoft.com/office/drawing/2014/main" id="{0D5F7491-8292-E84A-A4AD-48D486ADD8CA}"/>
              </a:ext>
            </a:extLst>
          </p:cNvPr>
          <p:cNvSpPr>
            <a:spLocks noGrp="1"/>
          </p:cNvSpPr>
          <p:nvPr>
            <p:ph idx="1"/>
          </p:nvPr>
        </p:nvSpPr>
        <p:spPr>
          <a:xfrm>
            <a:off x="838200" y="1825625"/>
            <a:ext cx="10515600" cy="4351338"/>
          </a:xfrm>
        </p:spPr>
        <p:txBody>
          <a:bodyPr>
            <a:noAutofit/>
          </a:bodyPr>
          <a:lstStyle/>
          <a:p>
            <a:pPr>
              <a:buFont typeface="Wingdings" pitchFamily="2" charset="2"/>
              <a:buChar char="Ø"/>
            </a:pPr>
            <a:r>
              <a:rPr lang="en-US" sz="2400" b="1" dirty="0">
                <a:ea typeface="Calibri" panose="020F0502020204030204" pitchFamily="34" charset="0"/>
              </a:rPr>
              <a:t> </a:t>
            </a:r>
            <a:r>
              <a:rPr lang="en-US" sz="2400" b="1" dirty="0">
                <a:effectLst/>
                <a:ea typeface="Calibri" panose="020F0502020204030204" pitchFamily="34" charset="0"/>
              </a:rPr>
              <a:t>CLS </a:t>
            </a:r>
            <a:r>
              <a:rPr lang="en-US" sz="2400" dirty="0">
                <a:effectLst/>
                <a:ea typeface="Calibri" panose="020F0502020204030204" pitchFamily="34" charset="0"/>
              </a:rPr>
              <a:t>are used to increase or maintain personal self-sufficiency, facilitating an individual’s achievement of their goals of community inclusion and participation, independence or productivity. They may be provided in the individual’s residence or in community settings. </a:t>
            </a:r>
          </a:p>
          <a:p>
            <a:pPr marL="0" indent="0">
              <a:buNone/>
            </a:pPr>
            <a:endParaRPr lang="en-US" sz="2400" b="1" dirty="0"/>
          </a:p>
          <a:p>
            <a:pPr>
              <a:buFont typeface="Wingdings" pitchFamily="2" charset="2"/>
              <a:buChar char="Ø"/>
            </a:pPr>
            <a:r>
              <a:rPr lang="en-US" sz="2400" b="1" dirty="0"/>
              <a:t> Skill-Building Assistance </a:t>
            </a:r>
            <a:r>
              <a:rPr lang="en-US" sz="2400" dirty="0"/>
              <a:t>is a service and </a:t>
            </a:r>
            <a:r>
              <a:rPr lang="en-US" sz="2400" dirty="0">
                <a:effectLst/>
                <a:ea typeface="Calibri" panose="020F0502020204030204" pitchFamily="34" charset="0"/>
              </a:rPr>
              <a:t>activities identified in the Individual Plan Of Service (IPOS) that emphasize developing and learning skills that allow the individual to successfully engage in meaningful activities such as school, competitive employment</a:t>
            </a:r>
            <a:r>
              <a:rPr lang="en-US" sz="2400" dirty="0">
                <a:ea typeface="Calibri" panose="020F0502020204030204" pitchFamily="34" charset="0"/>
              </a:rPr>
              <a:t> </a:t>
            </a:r>
            <a:r>
              <a:rPr lang="en-US" sz="2400" dirty="0">
                <a:effectLst/>
                <a:ea typeface="Calibri" panose="020F0502020204030204" pitchFamily="34" charset="0"/>
              </a:rPr>
              <a:t>and/or volunteering. They can be provided in community-based settings or in the individual’s home.</a:t>
            </a:r>
            <a:r>
              <a:rPr lang="en-US" sz="2400" dirty="0">
                <a:effectLst/>
              </a:rPr>
              <a:t> </a:t>
            </a:r>
            <a:endParaRPr lang="en-US" sz="2400" dirty="0"/>
          </a:p>
        </p:txBody>
      </p:sp>
      <p:pic>
        <p:nvPicPr>
          <p:cNvPr id="11" name="Audio 10">
            <a:extLst>
              <a:ext uri="{FF2B5EF4-FFF2-40B4-BE49-F238E27FC236}">
                <a16:creationId xmlns:a16="http://schemas.microsoft.com/office/drawing/2014/main" id="{FC374F41-010A-5892-A527-D0E0D2EE28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98538817"/>
      </p:ext>
    </p:extLst>
  </p:cSld>
  <p:clrMapOvr>
    <a:masterClrMapping/>
  </p:clrMapOvr>
  <mc:AlternateContent xmlns:mc="http://schemas.openxmlformats.org/markup-compatibility/2006" xmlns:p14="http://schemas.microsoft.com/office/powerpoint/2010/main">
    <mc:Choice Requires="p14">
      <p:transition spd="slow" p14:dur="2000" advTm="160195"/>
    </mc:Choice>
    <mc:Fallback xmlns="">
      <p:transition spd="slow" advTm="160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A31D-27A6-2544-9236-8C36F4685345}"/>
              </a:ext>
            </a:extLst>
          </p:cNvPr>
          <p:cNvSpPr>
            <a:spLocks noGrp="1"/>
          </p:cNvSpPr>
          <p:nvPr>
            <p:ph type="title"/>
          </p:nvPr>
        </p:nvSpPr>
        <p:spPr>
          <a:xfrm>
            <a:off x="211015" y="1"/>
            <a:ext cx="9665123" cy="1325564"/>
          </a:xfrm>
        </p:spPr>
        <p:txBody>
          <a:bodyPr>
            <a:normAutofit/>
          </a:bodyPr>
          <a:lstStyle/>
          <a:p>
            <a:r>
              <a:rPr lang="en-US" sz="3200" dirty="0">
                <a:latin typeface="Arial" panose="020B0604020202020204" pitchFamily="34" charset="0"/>
                <a:ea typeface="ＭＳ Ｐゴシック"/>
                <a:cs typeface="Arial" panose="020B0604020202020204" pitchFamily="34" charset="0"/>
              </a:rPr>
              <a:t>Where Can HCBS Be Provided?</a:t>
            </a:r>
            <a:endParaRPr lang="en-US" sz="3200" dirty="0"/>
          </a:p>
        </p:txBody>
      </p:sp>
      <p:sp>
        <p:nvSpPr>
          <p:cNvPr id="3" name="Content Placeholder 2">
            <a:extLst>
              <a:ext uri="{FF2B5EF4-FFF2-40B4-BE49-F238E27FC236}">
                <a16:creationId xmlns:a16="http://schemas.microsoft.com/office/drawing/2014/main" id="{F7052141-1A18-3742-B9C9-9096A3E8C494}"/>
              </a:ext>
            </a:extLst>
          </p:cNvPr>
          <p:cNvSpPr>
            <a:spLocks noGrp="1"/>
          </p:cNvSpPr>
          <p:nvPr>
            <p:ph idx="1"/>
          </p:nvPr>
        </p:nvSpPr>
        <p:spPr>
          <a:xfrm>
            <a:off x="211015" y="1505242"/>
            <a:ext cx="11830930" cy="5148775"/>
          </a:xfrm>
        </p:spPr>
        <p:txBody>
          <a:bodyPr>
            <a:normAutofit/>
          </a:bodyPr>
          <a:lstStyle/>
          <a:p>
            <a:pPr>
              <a:lnSpc>
                <a:spcPct val="107000"/>
              </a:lnSpc>
              <a:spcBef>
                <a:spcPts val="0"/>
              </a:spcBef>
              <a:spcAft>
                <a:spcPts val="800"/>
              </a:spcAft>
              <a:buFont typeface="Wingdings" pitchFamily="2" charset="2"/>
              <a:buChar char="Ø"/>
            </a:pPr>
            <a:r>
              <a:rPr lang="en-US" sz="2600" dirty="0">
                <a:ea typeface="Calibri" panose="020F0502020204030204" pitchFamily="34" charset="0"/>
              </a:rPr>
              <a:t> </a:t>
            </a:r>
            <a:r>
              <a:rPr lang="en-US" sz="2400" dirty="0">
                <a:effectLst/>
                <a:latin typeface="Arial" panose="020B0604020202020204" pitchFamily="34" charset="0"/>
                <a:ea typeface="Calibri" panose="020F0502020204030204" pitchFamily="34" charset="0"/>
                <a:cs typeface="Arial" panose="020B0604020202020204" pitchFamily="34" charset="0"/>
              </a:rPr>
              <a:t>HCBS can be provided in residential and non-residential settings, as well as in the community.</a:t>
            </a:r>
          </a:p>
          <a:p>
            <a:pPr>
              <a:lnSpc>
                <a:spcPct val="107000"/>
              </a:lnSpc>
              <a:spcBef>
                <a:spcPts val="0"/>
              </a:spcBef>
              <a:spcAft>
                <a:spcPts val="800"/>
              </a:spcAft>
              <a:buFont typeface="Wingdings" pitchFamily="2" charset="2"/>
              <a:buChar char="Ø"/>
            </a:pPr>
            <a:r>
              <a:rPr lang="en-US" sz="2400" dirty="0">
                <a:latin typeface="Arial" panose="020B0604020202020204" pitchFamily="34" charset="0"/>
                <a:ea typeface="Calibri" panose="020F0502020204030204" pitchFamily="34" charset="0"/>
                <a:cs typeface="Arial" panose="020B0604020202020204" pitchFamily="34" charset="0"/>
              </a:rPr>
              <a:t> Individuals may receive HCBS in:</a:t>
            </a:r>
          </a:p>
          <a:p>
            <a:pPr lvl="1">
              <a:lnSpc>
                <a:spcPct val="107000"/>
              </a:lnSpc>
              <a:spcBef>
                <a:spcPts val="0"/>
              </a:spcBef>
              <a:spcAft>
                <a:spcPts val="800"/>
              </a:spcAft>
              <a:buFont typeface="Wingdings" pitchFamily="2" charset="2"/>
              <a:buChar char="ü"/>
            </a:pPr>
            <a:r>
              <a:rPr lang="en-US" dirty="0">
                <a:ea typeface="Calibri" panose="020F0502020204030204" pitchFamily="34" charset="0"/>
              </a:rPr>
              <a:t> H</a:t>
            </a:r>
            <a:r>
              <a:rPr lang="en-US" dirty="0">
                <a:latin typeface="Arial" panose="020B0604020202020204" pitchFamily="34" charset="0"/>
                <a:ea typeface="Calibri" panose="020F0502020204030204" pitchFamily="34" charset="0"/>
                <a:cs typeface="Arial" panose="020B0604020202020204" pitchFamily="34" charset="0"/>
              </a:rPr>
              <a:t>omes they own or rent.</a:t>
            </a:r>
          </a:p>
          <a:p>
            <a:pPr lvl="1">
              <a:lnSpc>
                <a:spcPct val="107000"/>
              </a:lnSpc>
              <a:spcBef>
                <a:spcPts val="0"/>
              </a:spcBef>
              <a:spcAft>
                <a:spcPts val="800"/>
              </a:spcAft>
              <a:buFont typeface="Wingdings" pitchFamily="2" charset="2"/>
              <a:buChar char="ü"/>
            </a:pPr>
            <a:r>
              <a:rPr lang="en-US" dirty="0">
                <a:ea typeface="Calibri" panose="020F0502020204030204" pitchFamily="34" charset="0"/>
              </a:rPr>
              <a:t> A</a:t>
            </a:r>
            <a:r>
              <a:rPr lang="en-US" dirty="0">
                <a:latin typeface="Arial" panose="020B0604020202020204" pitchFamily="34" charset="0"/>
                <a:ea typeface="Calibri" panose="020F0502020204030204" pitchFamily="34" charset="0"/>
                <a:cs typeface="Arial" panose="020B0604020202020204" pitchFamily="34" charset="0"/>
              </a:rPr>
              <a:t> family member’s home, when they choose to live with parents or other relatives.</a:t>
            </a:r>
          </a:p>
          <a:p>
            <a:pPr lvl="1">
              <a:lnSpc>
                <a:spcPct val="107000"/>
              </a:lnSpc>
              <a:spcBef>
                <a:spcPts val="0"/>
              </a:spcBef>
              <a:spcAft>
                <a:spcPts val="800"/>
              </a:spcAft>
              <a:buFont typeface="Wingdings" pitchFamily="2" charset="2"/>
              <a:buChar char="ü"/>
            </a:pPr>
            <a:r>
              <a:rPr lang="en-US" dirty="0">
                <a:latin typeface="Arial" panose="020B0604020202020204" pitchFamily="34" charset="0"/>
                <a:ea typeface="Calibri" panose="020F0502020204030204" pitchFamily="34" charset="0"/>
                <a:cs typeface="Arial" panose="020B0604020202020204" pitchFamily="34" charset="0"/>
              </a:rPr>
              <a:t> Adult Foster Care (AFC) homes or specialized </a:t>
            </a:r>
            <a:r>
              <a:rPr lang="en-US" dirty="0">
                <a:ea typeface="Calibri" panose="020F0502020204030204" pitchFamily="34" charset="0"/>
              </a:rPr>
              <a:t>r</a:t>
            </a:r>
            <a:r>
              <a:rPr lang="en-US" dirty="0">
                <a:latin typeface="Arial" panose="020B0604020202020204" pitchFamily="34" charset="0"/>
                <a:ea typeface="Calibri" panose="020F0502020204030204" pitchFamily="34" charset="0"/>
                <a:cs typeface="Arial" panose="020B0604020202020204" pitchFamily="34" charset="0"/>
              </a:rPr>
              <a:t>esidential group homes.</a:t>
            </a:r>
          </a:p>
          <a:p>
            <a:pPr lvl="1">
              <a:lnSpc>
                <a:spcPct val="107000"/>
              </a:lnSpc>
              <a:spcBef>
                <a:spcPts val="0"/>
              </a:spcBef>
              <a:spcAft>
                <a:spcPts val="800"/>
              </a:spcAft>
              <a:buFont typeface="Wingdings" pitchFamily="2" charset="2"/>
              <a:buChar char="ü"/>
            </a:pPr>
            <a:r>
              <a:rPr lang="en-US" dirty="0">
                <a:latin typeface="Arial" panose="020B0604020202020204" pitchFamily="34" charset="0"/>
                <a:ea typeface="Calibri" panose="020F0502020204030204" pitchFamily="34" charset="0"/>
                <a:cs typeface="Arial" panose="020B0604020202020204" pitchFamily="34" charset="0"/>
              </a:rPr>
              <a:t> Community Settings.</a:t>
            </a:r>
          </a:p>
          <a:p>
            <a:pPr>
              <a:lnSpc>
                <a:spcPct val="107000"/>
              </a:lnSpc>
              <a:spcBef>
                <a:spcPts val="0"/>
              </a:spcBef>
              <a:spcAft>
                <a:spcPts val="800"/>
              </a:spcAft>
              <a:buFont typeface="Wingdings" pitchFamily="2" charset="2"/>
              <a:buChar char="Ø"/>
            </a:pPr>
            <a:r>
              <a:rPr lang="en-US" sz="2400" dirty="0">
                <a:latin typeface="Arial" panose="020B0604020202020204" pitchFamily="34" charset="0"/>
                <a:ea typeface="Calibri" panose="020F0502020204030204" pitchFamily="34" charset="0"/>
                <a:cs typeface="Arial" panose="020B0604020202020204" pitchFamily="34" charset="0"/>
              </a:rPr>
              <a:t> Note: Individuals enrolled in the Habilitation Supports Waiver (HSW) cannot receive HCBS in residential settings with more than 12 residents.</a:t>
            </a:r>
          </a:p>
          <a:p>
            <a:endParaRPr lang="en-US" dirty="0"/>
          </a:p>
        </p:txBody>
      </p:sp>
      <p:pic>
        <p:nvPicPr>
          <p:cNvPr id="12" name="Audio 11">
            <a:extLst>
              <a:ext uri="{FF2B5EF4-FFF2-40B4-BE49-F238E27FC236}">
                <a16:creationId xmlns:a16="http://schemas.microsoft.com/office/drawing/2014/main" id="{43D51781-2B9E-0893-F985-3019E9BE3EE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28721284"/>
      </p:ext>
    </p:extLst>
  </p:cSld>
  <p:clrMapOvr>
    <a:masterClrMapping/>
  </p:clrMapOvr>
  <mc:AlternateContent xmlns:mc="http://schemas.openxmlformats.org/markup-compatibility/2006" xmlns:p14="http://schemas.microsoft.com/office/powerpoint/2010/main">
    <mc:Choice Requires="p14">
      <p:transition spd="slow" p14:dur="2000" advTm="105216"/>
    </mc:Choice>
    <mc:Fallback xmlns="">
      <p:transition spd="slow" advTm="10521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B415-0B62-43D1-CCEC-2786AF39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68C57-B616-1361-1E11-5E09C975E022}"/>
              </a:ext>
            </a:extLst>
          </p:cNvPr>
          <p:cNvSpPr>
            <a:spLocks noGrp="1"/>
          </p:cNvSpPr>
          <p:nvPr>
            <p:ph type="title"/>
          </p:nvPr>
        </p:nvSpPr>
        <p:spPr>
          <a:xfrm>
            <a:off x="170481" y="1"/>
            <a:ext cx="9705657" cy="1325564"/>
          </a:xfrm>
        </p:spPr>
        <p:txBody>
          <a:bodyPr anchor="ctr">
            <a:normAutofit/>
          </a:bodyPr>
          <a:lstStyle/>
          <a:p>
            <a:r>
              <a:rPr lang="en-US" sz="3200" dirty="0"/>
              <a:t>Knowledge Checkpoint</a:t>
            </a:r>
          </a:p>
        </p:txBody>
      </p:sp>
      <p:graphicFrame>
        <p:nvGraphicFramePr>
          <p:cNvPr id="5" name="Content Placeholder 2">
            <a:extLst>
              <a:ext uri="{FF2B5EF4-FFF2-40B4-BE49-F238E27FC236}">
                <a16:creationId xmlns:a16="http://schemas.microsoft.com/office/drawing/2014/main" id="{E2B0F421-8563-0275-4A72-D3CED527017F}"/>
              </a:ext>
            </a:extLst>
          </p:cNvPr>
          <p:cNvGraphicFramePr>
            <a:graphicFrameLocks noGrp="1"/>
          </p:cNvGraphicFramePr>
          <p:nvPr>
            <p:ph idx="1"/>
            <p:extLst>
              <p:ext uri="{D42A27DB-BD31-4B8C-83A1-F6EECF244321}">
                <p14:modId xmlns:p14="http://schemas.microsoft.com/office/powerpoint/2010/main" val="341564364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046551B3-CCB6-EAAB-C8C4-E92340111D7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55929793"/>
      </p:ext>
    </p:extLst>
  </p:cSld>
  <p:clrMapOvr>
    <a:masterClrMapping/>
  </p:clrMapOvr>
  <mc:AlternateContent xmlns:mc="http://schemas.openxmlformats.org/markup-compatibility/2006" xmlns:p14="http://schemas.microsoft.com/office/powerpoint/2010/main">
    <mc:Choice Requires="p14">
      <p:transition spd="slow" p14:dur="2000" advTm="16128"/>
    </mc:Choice>
    <mc:Fallback xmlns="">
      <p:transition spd="slow" advTm="16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292A-D428-856B-3BFC-6B3D319B2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83608-4C1C-2271-880F-CC5C5A7165CA}"/>
              </a:ext>
            </a:extLst>
          </p:cNvPr>
          <p:cNvSpPr>
            <a:spLocks noGrp="1"/>
          </p:cNvSpPr>
          <p:nvPr>
            <p:ph type="title"/>
          </p:nvPr>
        </p:nvSpPr>
        <p:spPr>
          <a:xfrm>
            <a:off x="154983" y="1"/>
            <a:ext cx="9721155" cy="1325564"/>
          </a:xfrm>
        </p:spPr>
        <p:txBody>
          <a:bodyPr anchor="ctr">
            <a:normAutofit/>
          </a:bodyPr>
          <a:lstStyle/>
          <a:p>
            <a:r>
              <a:rPr lang="en-US" sz="3200" dirty="0"/>
              <a:t>Knowledge Checkpoint</a:t>
            </a:r>
          </a:p>
        </p:txBody>
      </p:sp>
      <p:graphicFrame>
        <p:nvGraphicFramePr>
          <p:cNvPr id="5" name="Content Placeholder 2">
            <a:extLst>
              <a:ext uri="{FF2B5EF4-FFF2-40B4-BE49-F238E27FC236}">
                <a16:creationId xmlns:a16="http://schemas.microsoft.com/office/drawing/2014/main" id="{667519B4-1BDD-2473-C88B-12EABBF79FAD}"/>
              </a:ext>
            </a:extLst>
          </p:cNvPr>
          <p:cNvGraphicFramePr>
            <a:graphicFrameLocks noGrp="1"/>
          </p:cNvGraphicFramePr>
          <p:nvPr>
            <p:ph idx="1"/>
            <p:extLst>
              <p:ext uri="{D42A27DB-BD31-4B8C-83A1-F6EECF244321}">
                <p14:modId xmlns:p14="http://schemas.microsoft.com/office/powerpoint/2010/main" val="2677137300"/>
              </p:ext>
            </p:extLst>
          </p:nvPr>
        </p:nvGraphicFramePr>
        <p:xfrm>
          <a:off x="838199" y="1825625"/>
          <a:ext cx="10816989"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3CF48F72-E90A-3FA9-9DE3-BFF9F8B6D23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3955694"/>
      </p:ext>
    </p:extLst>
  </p:cSld>
  <p:clrMapOvr>
    <a:masterClrMapping/>
  </p:clrMapOvr>
  <mc:AlternateContent xmlns:mc="http://schemas.openxmlformats.org/markup-compatibility/2006" xmlns:p14="http://schemas.microsoft.com/office/powerpoint/2010/main">
    <mc:Choice Requires="p14">
      <p:transition spd="slow" p14:dur="2000" advTm="11200"/>
    </mc:Choice>
    <mc:Fallback xmlns="">
      <p:transition spd="slow" advTm="1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2862776"/>
            <a:ext cx="10515600" cy="1805781"/>
          </a:xfrm>
        </p:spPr>
        <p:txBody>
          <a:bodyPr>
            <a:normAutofit fontScale="90000"/>
          </a:bodyPr>
          <a:lstStyle/>
          <a:p>
            <a:pPr marL="0" indent="0">
              <a:buNone/>
            </a:pPr>
            <a:r>
              <a:rPr lang="en-US" sz="6700" dirty="0">
                <a:latin typeface="Arial" panose="020B0604020202020204" pitchFamily="34" charset="0"/>
                <a:ea typeface="ＭＳ Ｐゴシック"/>
                <a:cs typeface="Arial" panose="020B0604020202020204" pitchFamily="34" charset="0"/>
              </a:rPr>
              <a:t>PART 2:</a:t>
            </a:r>
            <a:br>
              <a:rPr lang="en-US" sz="67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dirty="0">
                <a:latin typeface="Arial" panose="020B0604020202020204" pitchFamily="34" charset="0"/>
                <a:ea typeface="ＭＳ Ｐゴシック"/>
                <a:cs typeface="Arial" panose="020B0604020202020204" pitchFamily="34" charset="0"/>
              </a:rPr>
              <a:t>HCBS Final Rule</a:t>
            </a:r>
            <a:br>
              <a:rPr lang="en-US" sz="6700" dirty="0">
                <a:latin typeface="Arial" panose="020B0604020202020204" pitchFamily="34" charset="0"/>
                <a:ea typeface="ＭＳ Ｐゴシック"/>
                <a:cs typeface="Arial" panose="020B0604020202020204" pitchFamily="34" charset="0"/>
              </a:rPr>
            </a:br>
            <a:r>
              <a:rPr lang="en-US" sz="6700" dirty="0">
                <a:latin typeface="Arial" panose="020B0604020202020204" pitchFamily="34" charset="0"/>
                <a:ea typeface="ＭＳ Ｐゴシック"/>
                <a:cs typeface="Arial" panose="020B0604020202020204" pitchFamily="34" charset="0"/>
              </a:rPr>
              <a:t>Intent and Requirements</a:t>
            </a:r>
            <a:br>
              <a:rPr lang="en-US" dirty="0"/>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D63DA2F9-787F-4647-0312-F0563D638AB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62457210"/>
      </p:ext>
    </p:extLst>
  </p:cSld>
  <p:clrMapOvr>
    <a:masterClrMapping/>
  </p:clrMapOvr>
  <mc:AlternateContent xmlns:mc="http://schemas.openxmlformats.org/markup-compatibility/2006" xmlns:p14="http://schemas.microsoft.com/office/powerpoint/2010/main">
    <mc:Choice Requires="p14">
      <p:transition spd="slow" p14:dur="2000" advTm="13086"/>
    </mc:Choice>
    <mc:Fallback xmlns="">
      <p:transition spd="slow" advTm="130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53F35-B232-9A4B-9E84-7F3695846B8C}"/>
              </a:ext>
            </a:extLst>
          </p:cNvPr>
          <p:cNvSpPr>
            <a:spLocks noGrp="1"/>
          </p:cNvSpPr>
          <p:nvPr>
            <p:ph type="title"/>
          </p:nvPr>
        </p:nvSpPr>
        <p:spPr>
          <a:xfrm>
            <a:off x="123986" y="1"/>
            <a:ext cx="9752152" cy="1325564"/>
          </a:xfrm>
        </p:spPr>
        <p:txBody>
          <a:bodyPr>
            <a:normAutofit/>
          </a:bodyPr>
          <a:lstStyle/>
          <a:p>
            <a:r>
              <a:rPr lang="en-US" sz="3200" dirty="0">
                <a:latin typeface="Arial" panose="020B0604020202020204" pitchFamily="34" charset="0"/>
                <a:cs typeface="Arial" panose="020B0604020202020204" pitchFamily="34" charset="0"/>
              </a:rPr>
              <a:t>HCBS Final Rule</a:t>
            </a:r>
            <a:endParaRPr lang="en-US" sz="3200" dirty="0"/>
          </a:p>
        </p:txBody>
      </p:sp>
      <p:sp>
        <p:nvSpPr>
          <p:cNvPr id="3" name="Content Placeholder 2">
            <a:extLst>
              <a:ext uri="{FF2B5EF4-FFF2-40B4-BE49-F238E27FC236}">
                <a16:creationId xmlns:a16="http://schemas.microsoft.com/office/drawing/2014/main" id="{2AA16B45-007E-FC44-A655-6B6A5DCCD2E2}"/>
              </a:ext>
            </a:extLst>
          </p:cNvPr>
          <p:cNvSpPr>
            <a:spLocks noGrp="1"/>
          </p:cNvSpPr>
          <p:nvPr>
            <p:ph idx="1"/>
          </p:nvPr>
        </p:nvSpPr>
        <p:spPr>
          <a:xfrm>
            <a:off x="328246" y="1555845"/>
            <a:ext cx="11535507" cy="5302155"/>
          </a:xfrm>
        </p:spPr>
        <p:txBody>
          <a:bodyPr/>
          <a:lstStyle/>
          <a:p>
            <a:pPr marL="0" indent="0">
              <a:buNone/>
            </a:pPr>
            <a:r>
              <a:rPr lang="en-US" sz="3200" dirty="0">
                <a:solidFill>
                  <a:schemeClr val="tx1"/>
                </a:solidFill>
                <a:latin typeface="Arial" panose="020B0604020202020204" pitchFamily="34" charset="0"/>
                <a:cs typeface="Arial" panose="020B0604020202020204" pitchFamily="34" charset="0"/>
              </a:rPr>
              <a:t>Requires that Medicaid-funded services and supports be integrated in and support full access to the greater community, including opportunities to seek employment and work in competitive integrated settings, engage in community life, control personal resources, and receive services in the community to the same degree of access as individuals not receiving such services and supports. </a:t>
            </a:r>
          </a:p>
          <a:p>
            <a:pPr marL="0" indent="0">
              <a:buNone/>
            </a:pPr>
            <a:endParaRPr lang="en-US" sz="3200" dirty="0"/>
          </a:p>
          <a:p>
            <a:pPr marL="0" indent="0">
              <a:buNone/>
            </a:pPr>
            <a:r>
              <a:rPr lang="en-US" sz="3200" dirty="0">
                <a:solidFill>
                  <a:schemeClr val="tx1"/>
                </a:solidFill>
                <a:latin typeface="Arial" panose="020B0604020202020204" pitchFamily="34" charset="0"/>
                <a:cs typeface="Arial" panose="020B0604020202020204" pitchFamily="34" charset="0"/>
              </a:rPr>
              <a:t>42 CFR 441.700 et. seq.</a:t>
            </a:r>
            <a:endParaRPr lang="en-US" sz="3200" dirty="0">
              <a:solidFill>
                <a:schemeClr val="tx1"/>
              </a:solidFill>
              <a:effectLst/>
              <a:latin typeface="Arial" panose="020B0604020202020204" pitchFamily="34" charset="0"/>
              <a:cs typeface="Arial" panose="020B0604020202020204" pitchFamily="34" charset="0"/>
            </a:endParaRPr>
          </a:p>
          <a:p>
            <a:endParaRPr lang="en-US" dirty="0"/>
          </a:p>
        </p:txBody>
      </p:sp>
      <p:pic>
        <p:nvPicPr>
          <p:cNvPr id="7" name="Audio 6">
            <a:extLst>
              <a:ext uri="{FF2B5EF4-FFF2-40B4-BE49-F238E27FC236}">
                <a16:creationId xmlns:a16="http://schemas.microsoft.com/office/drawing/2014/main" id="{EF47C190-2AEC-5BDB-1685-324AE02E5E6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83480341"/>
      </p:ext>
    </p:extLst>
  </p:cSld>
  <p:clrMapOvr>
    <a:masterClrMapping/>
  </p:clrMapOvr>
  <mc:AlternateContent xmlns:mc="http://schemas.openxmlformats.org/markup-compatibility/2006" xmlns:p14="http://schemas.microsoft.com/office/powerpoint/2010/main">
    <mc:Choice Requires="p14">
      <p:transition spd="slow" p14:dur="2000" advTm="111279"/>
    </mc:Choice>
    <mc:Fallback xmlns="">
      <p:transition spd="slow" advTm="111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5303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216976" y="1"/>
            <a:ext cx="9659162" cy="1325564"/>
          </a:xfrm>
        </p:spPr>
        <p:txBody>
          <a:bodyPr anchor="ctr">
            <a:normAutofit/>
          </a:bodyPr>
          <a:lstStyle/>
          <a:p>
            <a:r>
              <a:rPr lang="en-US" sz="3200" dirty="0"/>
              <a:t>HCBS Final Rule Set</a:t>
            </a:r>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2042672219"/>
              </p:ext>
            </p:extLst>
          </p:nvPr>
        </p:nvGraphicFramePr>
        <p:xfrm>
          <a:off x="216976" y="1325565"/>
          <a:ext cx="11608231" cy="51992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12FB490C-DA6D-146A-68E1-7E5B0723DC4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24273582"/>
      </p:ext>
    </p:extLst>
  </p:cSld>
  <p:clrMapOvr>
    <a:masterClrMapping/>
  </p:clrMapOvr>
  <mc:AlternateContent xmlns:mc="http://schemas.openxmlformats.org/markup-compatibility/2006" xmlns:p14="http://schemas.microsoft.com/office/powerpoint/2010/main">
    <mc:Choice Requires="p14">
      <p:transition spd="slow" p14:dur="2000" advTm="75053"/>
    </mc:Choice>
    <mc:Fallback xmlns="">
      <p:transition spd="slow" advTm="750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1A7C4-98F1-B647-BC0A-C01D24A3ACDE}"/>
              </a:ext>
            </a:extLst>
          </p:cNvPr>
          <p:cNvSpPr>
            <a:spLocks noGrp="1"/>
          </p:cNvSpPr>
          <p:nvPr>
            <p:ph type="title"/>
          </p:nvPr>
        </p:nvSpPr>
        <p:spPr>
          <a:xfrm>
            <a:off x="170481" y="1"/>
            <a:ext cx="9705657" cy="1325564"/>
          </a:xfrm>
        </p:spPr>
        <p:txBody>
          <a:bodyPr anchor="ctr">
            <a:normAutofit/>
          </a:bodyPr>
          <a:lstStyle/>
          <a:p>
            <a:r>
              <a:rPr lang="en-US" sz="3200" dirty="0"/>
              <a:t>Intent of the HCBS Final Rule Set</a:t>
            </a:r>
          </a:p>
        </p:txBody>
      </p:sp>
      <p:graphicFrame>
        <p:nvGraphicFramePr>
          <p:cNvPr id="6" name="Content Placeholder 2">
            <a:extLst>
              <a:ext uri="{FF2B5EF4-FFF2-40B4-BE49-F238E27FC236}">
                <a16:creationId xmlns:a16="http://schemas.microsoft.com/office/drawing/2014/main" id="{7B682593-1819-66D2-BDA0-BA21622E9D29}"/>
              </a:ext>
            </a:extLst>
          </p:cNvPr>
          <p:cNvGraphicFramePr>
            <a:graphicFrameLocks noGrp="1"/>
          </p:cNvGraphicFramePr>
          <p:nvPr>
            <p:ph idx="1"/>
            <p:extLst>
              <p:ext uri="{D42A27DB-BD31-4B8C-83A1-F6EECF244321}">
                <p14:modId xmlns:p14="http://schemas.microsoft.com/office/powerpoint/2010/main" val="3670009102"/>
              </p:ext>
            </p:extLst>
          </p:nvPr>
        </p:nvGraphicFramePr>
        <p:xfrm>
          <a:off x="480447" y="1590805"/>
          <a:ext cx="11174277" cy="502697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0" name="Audio 9">
            <a:extLst>
              <a:ext uri="{FF2B5EF4-FFF2-40B4-BE49-F238E27FC236}">
                <a16:creationId xmlns:a16="http://schemas.microsoft.com/office/drawing/2014/main" id="{8B2F7E92-A1FE-BB1E-01C3-8FC7CA2EB38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3137988"/>
      </p:ext>
    </p:extLst>
  </p:cSld>
  <p:clrMapOvr>
    <a:masterClrMapping/>
  </p:clrMapOvr>
  <mc:AlternateContent xmlns:mc="http://schemas.openxmlformats.org/markup-compatibility/2006" xmlns:p14="http://schemas.microsoft.com/office/powerpoint/2010/main">
    <mc:Choice Requires="p14">
      <p:transition spd="slow" p14:dur="2000" advTm="73685"/>
    </mc:Choice>
    <mc:Fallback xmlns="">
      <p:transition spd="slow" advTm="736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82AE-6447-544D-BF18-563D2C84DEF2}"/>
              </a:ext>
            </a:extLst>
          </p:cNvPr>
          <p:cNvSpPr>
            <a:spLocks noGrp="1"/>
          </p:cNvSpPr>
          <p:nvPr>
            <p:ph type="title"/>
          </p:nvPr>
        </p:nvSpPr>
        <p:spPr>
          <a:xfrm>
            <a:off x="123986" y="1"/>
            <a:ext cx="9752152" cy="1325564"/>
          </a:xfrm>
        </p:spPr>
        <p:txBody>
          <a:bodyPr anchor="ctr">
            <a:normAutofit/>
          </a:bodyPr>
          <a:lstStyle/>
          <a:p>
            <a:r>
              <a:rPr lang="en-US" sz="3200" dirty="0"/>
              <a:t>Final Rule Implementation</a:t>
            </a:r>
          </a:p>
        </p:txBody>
      </p:sp>
      <p:graphicFrame>
        <p:nvGraphicFramePr>
          <p:cNvPr id="5" name="Content Placeholder 2">
            <a:extLst>
              <a:ext uri="{FF2B5EF4-FFF2-40B4-BE49-F238E27FC236}">
                <a16:creationId xmlns:a16="http://schemas.microsoft.com/office/drawing/2014/main" id="{D6D48045-6470-0AEB-E11A-0474B1D12BEB}"/>
              </a:ext>
            </a:extLst>
          </p:cNvPr>
          <p:cNvGraphicFramePr>
            <a:graphicFrameLocks noGrp="1"/>
          </p:cNvGraphicFramePr>
          <p:nvPr>
            <p:ph idx="1"/>
            <p:extLst>
              <p:ext uri="{D42A27DB-BD31-4B8C-83A1-F6EECF244321}">
                <p14:modId xmlns:p14="http://schemas.microsoft.com/office/powerpoint/2010/main" val="370796554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62D6C079-5494-A119-A741-2109C88715F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37962335"/>
      </p:ext>
    </p:extLst>
  </p:cSld>
  <p:clrMapOvr>
    <a:masterClrMapping/>
  </p:clrMapOvr>
  <mc:AlternateContent xmlns:mc="http://schemas.openxmlformats.org/markup-compatibility/2006" xmlns:p14="http://schemas.microsoft.com/office/powerpoint/2010/main">
    <mc:Choice Requires="p14">
      <p:transition spd="slow" p14:dur="2000" advTm="15706"/>
    </mc:Choice>
    <mc:Fallback xmlns="">
      <p:transition spd="slow" advTm="1570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18E06-155A-7A46-A19E-57E234884B32}"/>
              </a:ext>
            </a:extLst>
          </p:cNvPr>
          <p:cNvSpPr>
            <a:spLocks noGrp="1"/>
          </p:cNvSpPr>
          <p:nvPr>
            <p:ph type="title"/>
          </p:nvPr>
        </p:nvSpPr>
        <p:spPr>
          <a:xfrm>
            <a:off x="123986" y="1"/>
            <a:ext cx="9752152" cy="1325564"/>
          </a:xfrm>
        </p:spPr>
        <p:txBody>
          <a:bodyPr>
            <a:normAutofit/>
          </a:bodyPr>
          <a:lstStyle/>
          <a:p>
            <a:r>
              <a:rPr lang="en-US" sz="3200" dirty="0">
                <a:latin typeface="Arial" panose="020B0604020202020204" pitchFamily="34" charset="0"/>
                <a:cs typeface="Arial" panose="020B0604020202020204" pitchFamily="34" charset="0"/>
              </a:rPr>
              <a:t>HCBS Requirements</a:t>
            </a:r>
            <a:endParaRPr lang="en-US" sz="3200" dirty="0"/>
          </a:p>
        </p:txBody>
      </p:sp>
      <p:sp>
        <p:nvSpPr>
          <p:cNvPr id="3" name="Content Placeholder 2">
            <a:extLst>
              <a:ext uri="{FF2B5EF4-FFF2-40B4-BE49-F238E27FC236}">
                <a16:creationId xmlns:a16="http://schemas.microsoft.com/office/drawing/2014/main" id="{B1D5C09E-CC67-934A-8B6A-DCBF6059022D}"/>
              </a:ext>
            </a:extLst>
          </p:cNvPr>
          <p:cNvSpPr>
            <a:spLocks noGrp="1"/>
          </p:cNvSpPr>
          <p:nvPr>
            <p:ph idx="1"/>
          </p:nvPr>
        </p:nvSpPr>
        <p:spPr>
          <a:xfrm>
            <a:off x="281354" y="1528549"/>
            <a:ext cx="11605846" cy="5069199"/>
          </a:xfrm>
        </p:spPr>
        <p:txBody>
          <a:bodyPr>
            <a:noAutofit/>
          </a:bodyPr>
          <a:lstStyle/>
          <a:p>
            <a:pPr>
              <a:buFont typeface="Wingdings" pitchFamily="2" charset="2"/>
              <a:buChar char="Ø"/>
            </a:pPr>
            <a:r>
              <a:rPr lang="en-US" sz="2000" dirty="0"/>
              <a:t> </a:t>
            </a:r>
            <a:r>
              <a:rPr lang="en-US" sz="2400" dirty="0">
                <a:solidFill>
                  <a:schemeClr val="tx1"/>
                </a:solidFill>
                <a:effectLst/>
                <a:latin typeface="Arial" panose="020B0604020202020204" pitchFamily="34" charset="0"/>
                <a:cs typeface="Arial" panose="020B0604020202020204" pitchFamily="34" charset="0"/>
              </a:rPr>
              <a:t>The final rule set establishes requirements for settings providing Medicaid-funded  HCBS. </a:t>
            </a:r>
          </a:p>
          <a:p>
            <a:pPr>
              <a:buFont typeface="Wingdings" pitchFamily="2" charset="2"/>
              <a:buChar char="Ø"/>
            </a:pPr>
            <a:r>
              <a:rPr lang="en-US" sz="2400" dirty="0"/>
              <a:t> CMS delegates the authority and responsibility to MDHHS to ensure settings are compliant and services are delivered consistent with the rule. MDHHS is accountable to CMS to ensure full compliance and to monitor for ongoing compliance with the rule.</a:t>
            </a:r>
            <a:endParaRPr lang="en-US" sz="2400" dirty="0">
              <a:solidFill>
                <a:srgbClr val="FF0000"/>
              </a:solidFill>
            </a:endParaRPr>
          </a:p>
          <a:p>
            <a:pPr>
              <a:buFont typeface="Wingdings" pitchFamily="2" charset="2"/>
              <a:buChar char="Ø"/>
            </a:pPr>
            <a:r>
              <a:rPr lang="en-US" sz="2400" dirty="0">
                <a:solidFill>
                  <a:srgbClr val="FF0000"/>
                </a:solidFill>
                <a:effectLst/>
                <a:latin typeface="Arial" panose="020B0604020202020204" pitchFamily="34" charset="0"/>
                <a:cs typeface="Arial" panose="020B0604020202020204" pitchFamily="34" charset="0"/>
              </a:rPr>
              <a:t> </a:t>
            </a:r>
            <a:r>
              <a:rPr lang="en-US" sz="2400" dirty="0">
                <a:solidFill>
                  <a:schemeClr val="tx1"/>
                </a:solidFill>
                <a:effectLst/>
                <a:latin typeface="Arial" panose="020B0604020202020204" pitchFamily="34" charset="0"/>
                <a:cs typeface="Arial" panose="020B0604020202020204" pitchFamily="34" charset="0"/>
              </a:rPr>
              <a:t>The final rule set creates a more outcome-oriented definition of HCBS settings and services, rather than one based solely on a setting’s location, geography or physical characteristics.</a:t>
            </a:r>
          </a:p>
          <a:p>
            <a:pPr>
              <a:buFont typeface="Wingdings" pitchFamily="2" charset="2"/>
              <a:buChar char="Ø"/>
            </a:pPr>
            <a:r>
              <a:rPr lang="en-US" sz="2400" dirty="0"/>
              <a:t> </a:t>
            </a:r>
            <a:r>
              <a:rPr lang="en-US" sz="2400" dirty="0">
                <a:solidFill>
                  <a:schemeClr val="tx1"/>
                </a:solidFill>
                <a:effectLst/>
                <a:latin typeface="Arial" panose="020B0604020202020204" pitchFamily="34" charset="0"/>
                <a:cs typeface="Arial" panose="020B0604020202020204" pitchFamily="34" charset="0"/>
              </a:rPr>
              <a:t>The </a:t>
            </a:r>
            <a:r>
              <a:rPr lang="en-US" sz="2400" dirty="0"/>
              <a:t>final rule set</a:t>
            </a:r>
            <a:r>
              <a:rPr lang="en-US" sz="2400" dirty="0">
                <a:solidFill>
                  <a:schemeClr val="tx1"/>
                </a:solidFill>
                <a:effectLst/>
                <a:latin typeface="Arial" panose="020B0604020202020204" pitchFamily="34" charset="0"/>
                <a:cs typeface="Arial" panose="020B0604020202020204" pitchFamily="34" charset="0"/>
              </a:rPr>
              <a:t> maximizes the opportunities for individuals receiving HCBS </a:t>
            </a:r>
            <a:r>
              <a:rPr lang="en-US" sz="2400" dirty="0"/>
              <a:t>service</a:t>
            </a:r>
            <a:r>
              <a:rPr lang="en-US" sz="2400" dirty="0">
                <a:solidFill>
                  <a:schemeClr val="tx1"/>
                </a:solidFill>
                <a:effectLst/>
                <a:latin typeface="Arial" panose="020B0604020202020204" pitchFamily="34" charset="0"/>
                <a:cs typeface="Arial" panose="020B0604020202020204" pitchFamily="34" charset="0"/>
              </a:rPr>
              <a:t>s to have full access to the benefits of community living and to receive services </a:t>
            </a:r>
            <a:r>
              <a:rPr lang="en-US" sz="2400" dirty="0">
                <a:effectLst/>
                <a:latin typeface="Arial" panose="020B0604020202020204" pitchFamily="34" charset="0"/>
                <a:cs typeface="Arial" panose="020B0604020202020204" pitchFamily="34" charset="0"/>
              </a:rPr>
              <a:t>in the most integrated setting. </a:t>
            </a:r>
          </a:p>
        </p:txBody>
      </p:sp>
      <p:pic>
        <p:nvPicPr>
          <p:cNvPr id="6" name="Audio 5">
            <a:extLst>
              <a:ext uri="{FF2B5EF4-FFF2-40B4-BE49-F238E27FC236}">
                <a16:creationId xmlns:a16="http://schemas.microsoft.com/office/drawing/2014/main" id="{88506A3D-3E0A-422A-1F2B-0E14515AEAF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83333736"/>
      </p:ext>
    </p:extLst>
  </p:cSld>
  <p:clrMapOvr>
    <a:masterClrMapping/>
  </p:clrMapOvr>
  <mc:AlternateContent xmlns:mc="http://schemas.openxmlformats.org/markup-compatibility/2006" xmlns:p14="http://schemas.microsoft.com/office/powerpoint/2010/main">
    <mc:Choice Requires="p14">
      <p:transition spd="slow" p14:dur="2000" advTm="95301"/>
    </mc:Choice>
    <mc:Fallback xmlns="">
      <p:transition spd="slow" advTm="953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DCCE9-1ACB-3A4F-84C2-03928ECB96EC}"/>
              </a:ext>
            </a:extLst>
          </p:cNvPr>
          <p:cNvSpPr>
            <a:spLocks noGrp="1"/>
          </p:cNvSpPr>
          <p:nvPr>
            <p:ph type="title"/>
          </p:nvPr>
        </p:nvSpPr>
        <p:spPr>
          <a:xfrm>
            <a:off x="239151" y="1"/>
            <a:ext cx="9636987" cy="1325564"/>
          </a:xfrm>
        </p:spPr>
        <p:txBody>
          <a:bodyPr>
            <a:normAutofit/>
          </a:bodyPr>
          <a:lstStyle/>
          <a:p>
            <a:r>
              <a:rPr lang="en-US" sz="3200" dirty="0">
                <a:latin typeface="Arial" panose="020B0604020202020204" pitchFamily="34" charset="0"/>
                <a:cs typeface="Arial" panose="020B0604020202020204" pitchFamily="34" charset="0"/>
              </a:rPr>
              <a:t>HCBS Requirements</a:t>
            </a:r>
            <a:endParaRPr lang="en-US" sz="3200" dirty="0"/>
          </a:p>
        </p:txBody>
      </p:sp>
      <p:sp>
        <p:nvSpPr>
          <p:cNvPr id="3" name="Content Placeholder 2">
            <a:extLst>
              <a:ext uri="{FF2B5EF4-FFF2-40B4-BE49-F238E27FC236}">
                <a16:creationId xmlns:a16="http://schemas.microsoft.com/office/drawing/2014/main" id="{E1B3CD68-6D93-C44F-BF05-E12DB2A76050}"/>
              </a:ext>
            </a:extLst>
          </p:cNvPr>
          <p:cNvSpPr>
            <a:spLocks noGrp="1"/>
          </p:cNvSpPr>
          <p:nvPr>
            <p:ph idx="1"/>
          </p:nvPr>
        </p:nvSpPr>
        <p:spPr>
          <a:xfrm>
            <a:off x="239151" y="1542197"/>
            <a:ext cx="11732455" cy="5083686"/>
          </a:xfrm>
        </p:spPr>
        <p:txBody>
          <a:bodyPr>
            <a:normAutofit/>
          </a:bodyPr>
          <a:lstStyle/>
          <a:p>
            <a:pPr>
              <a:buFont typeface="Wingdings" pitchFamily="2" charset="2"/>
              <a:buChar char="Ø"/>
            </a:pPr>
            <a:r>
              <a:rPr lang="en-US" sz="2000" dirty="0">
                <a:latin typeface="Arial"/>
                <a:ea typeface="ＭＳ Ｐゴシック"/>
                <a:cs typeface="Arial"/>
              </a:rPr>
              <a:t> </a:t>
            </a:r>
            <a:r>
              <a:rPr lang="en-US" dirty="0">
                <a:latin typeface="Arial"/>
                <a:ea typeface="ＭＳ Ｐゴシック"/>
                <a:cs typeface="Arial"/>
              </a:rPr>
              <a:t>The final rule </a:t>
            </a:r>
            <a:r>
              <a:rPr lang="en-US" dirty="0">
                <a:ea typeface="ＭＳ Ｐゴシック"/>
              </a:rPr>
              <a:t>includ</a:t>
            </a:r>
            <a:r>
              <a:rPr lang="en-US" dirty="0">
                <a:solidFill>
                  <a:schemeClr val="tx1"/>
                </a:solidFill>
                <a:latin typeface="Arial" panose="020B0604020202020204" pitchFamily="34" charset="0"/>
                <a:cs typeface="Arial" panose="020B0604020202020204" pitchFamily="34" charset="0"/>
              </a:rPr>
              <a:t>es person-centered planning and HCBS service </a:t>
            </a:r>
            <a:r>
              <a:rPr lang="en-US" dirty="0">
                <a:latin typeface="Arial" panose="020B0604020202020204" pitchFamily="34" charset="0"/>
                <a:cs typeface="Arial" panose="020B0604020202020204" pitchFamily="34" charset="0"/>
              </a:rPr>
              <a:t>delivery </a:t>
            </a:r>
            <a:r>
              <a:rPr lang="en-US" dirty="0"/>
              <a:t>requirements for </a:t>
            </a:r>
            <a:r>
              <a:rPr lang="en-US" dirty="0">
                <a:latin typeface="Arial" panose="020B0604020202020204" pitchFamily="34" charset="0"/>
                <a:cs typeface="Arial" panose="020B0604020202020204" pitchFamily="34" charset="0"/>
              </a:rPr>
              <a:t>residential and non-residential settings</a:t>
            </a:r>
            <a:r>
              <a:rPr lang="en-US" dirty="0"/>
              <a:t> that include:</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Individual </a:t>
            </a:r>
            <a:r>
              <a:rPr lang="en-US" sz="2800" dirty="0"/>
              <a:t>pr</a:t>
            </a:r>
            <a:r>
              <a:rPr lang="en-US" sz="2800" dirty="0">
                <a:solidFill>
                  <a:schemeClr val="tx1"/>
                </a:solidFill>
                <a:latin typeface="Arial" panose="020B0604020202020204" pitchFamily="34" charset="0"/>
                <a:cs typeface="Arial" panose="020B0604020202020204" pitchFamily="34" charset="0"/>
              </a:rPr>
              <a:t>ivacy.</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The ability to have visitors of their choosing at any time.</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Residency agreements and protections.</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Choice of setting, provider</a:t>
            </a:r>
            <a:r>
              <a:rPr lang="en-US" sz="2800" dirty="0"/>
              <a:t>s and roommates.</a:t>
            </a:r>
            <a:endParaRPr lang="en-US" sz="2800" dirty="0">
              <a:solidFill>
                <a:schemeClr val="tx1"/>
              </a:solidFill>
              <a:latin typeface="Arial" panose="020B0604020202020204" pitchFamily="34" charset="0"/>
              <a:cs typeface="Arial" panose="020B0604020202020204" pitchFamily="34" charset="0"/>
            </a:endParaRP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Freedom of movement within </a:t>
            </a:r>
            <a:r>
              <a:rPr lang="en-US" sz="2800" dirty="0"/>
              <a:t>and</a:t>
            </a:r>
            <a:r>
              <a:rPr lang="en-US" sz="2800" dirty="0">
                <a:solidFill>
                  <a:schemeClr val="tx1"/>
                </a:solidFill>
                <a:latin typeface="Arial" panose="020B0604020202020204" pitchFamily="34" charset="0"/>
                <a:cs typeface="Arial" panose="020B0604020202020204" pitchFamily="34" charset="0"/>
              </a:rPr>
              <a:t> outside the setting.</a:t>
            </a:r>
          </a:p>
          <a:p>
            <a:pPr marL="793750" lvl="1" indent="-336550">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Access to food, personal resources </a:t>
            </a:r>
            <a:r>
              <a:rPr lang="en-US" sz="2800" dirty="0"/>
              <a:t>and the</a:t>
            </a:r>
            <a:r>
              <a:rPr lang="en-US" sz="2800" dirty="0">
                <a:solidFill>
                  <a:schemeClr val="tx1"/>
                </a:solidFill>
                <a:latin typeface="Arial" panose="020B0604020202020204" pitchFamily="34" charset="0"/>
                <a:cs typeface="Arial" panose="020B0604020202020204" pitchFamily="34" charset="0"/>
              </a:rPr>
              <a:t> ability to furnish and    decorate their sleeping or living units.</a:t>
            </a:r>
          </a:p>
          <a:p>
            <a:pPr lvl="1">
              <a:buFont typeface="Wingdings" pitchFamily="2" charset="2"/>
              <a:buChar char="ü"/>
            </a:pPr>
            <a:r>
              <a:rPr lang="en-US" sz="2800" dirty="0">
                <a:solidFill>
                  <a:schemeClr val="tx1"/>
                </a:solidFill>
                <a:latin typeface="Arial" panose="020B0604020202020204" pitchFamily="34" charset="0"/>
                <a:cs typeface="Arial" panose="020B0604020202020204" pitchFamily="34" charset="0"/>
              </a:rPr>
              <a:t> The freedom to control their own schedules and activities.</a:t>
            </a:r>
          </a:p>
          <a:p>
            <a:pPr marL="0" indent="0">
              <a:buNone/>
            </a:pPr>
            <a:endParaRPr lang="en-US" sz="2800" dirty="0">
              <a:solidFill>
                <a:schemeClr val="tx1"/>
              </a:solidFill>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4C8901FF-EBE8-F2D7-A9D1-5D7D2FB8781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47583328"/>
      </p:ext>
    </p:extLst>
  </p:cSld>
  <p:clrMapOvr>
    <a:masterClrMapping/>
  </p:clrMapOvr>
  <mc:AlternateContent xmlns:mc="http://schemas.openxmlformats.org/markup-compatibility/2006" xmlns:p14="http://schemas.microsoft.com/office/powerpoint/2010/main">
    <mc:Choice Requires="p14">
      <p:transition spd="slow" p14:dur="2000" advTm="31200"/>
    </mc:Choice>
    <mc:Fallback xmlns="">
      <p:transition spd="slow" advTm="312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3823F-F061-2C40-992A-1B46C534E9D0}"/>
              </a:ext>
            </a:extLst>
          </p:cNvPr>
          <p:cNvSpPr>
            <a:spLocks noGrp="1"/>
          </p:cNvSpPr>
          <p:nvPr>
            <p:ph type="title"/>
          </p:nvPr>
        </p:nvSpPr>
        <p:spPr>
          <a:xfrm>
            <a:off x="225082" y="1"/>
            <a:ext cx="9651056" cy="1325564"/>
          </a:xfrm>
        </p:spPr>
        <p:txBody>
          <a:bodyPr>
            <a:normAutofit/>
          </a:bodyPr>
          <a:lstStyle/>
          <a:p>
            <a:r>
              <a:rPr lang="en-US" sz="3200" dirty="0">
                <a:latin typeface="Arial" panose="020B0604020202020204" pitchFamily="34" charset="0"/>
                <a:cs typeface="Arial" panose="020B0604020202020204" pitchFamily="34" charset="0"/>
              </a:rPr>
              <a:t>Characteristics of a HCBS Setting</a:t>
            </a:r>
            <a:endParaRPr lang="en-US" sz="3200" dirty="0"/>
          </a:p>
        </p:txBody>
      </p:sp>
      <p:sp>
        <p:nvSpPr>
          <p:cNvPr id="3" name="Content Placeholder 2">
            <a:extLst>
              <a:ext uri="{FF2B5EF4-FFF2-40B4-BE49-F238E27FC236}">
                <a16:creationId xmlns:a16="http://schemas.microsoft.com/office/drawing/2014/main" id="{4FC91018-E59C-434B-A1CF-D6915B3DA93B}"/>
              </a:ext>
            </a:extLst>
          </p:cNvPr>
          <p:cNvSpPr>
            <a:spLocks noGrp="1"/>
          </p:cNvSpPr>
          <p:nvPr>
            <p:ph idx="1"/>
          </p:nvPr>
        </p:nvSpPr>
        <p:spPr>
          <a:xfrm>
            <a:off x="225082" y="1542197"/>
            <a:ext cx="11966917" cy="5522481"/>
          </a:xfrm>
        </p:spPr>
        <p:txBody>
          <a:bodyPr>
            <a:noAutofit/>
          </a:bodyPr>
          <a:lstStyle/>
          <a:p>
            <a:pPr marL="0" indent="0">
              <a:buNone/>
            </a:pPr>
            <a:r>
              <a:rPr lang="en-US" dirty="0"/>
              <a:t>An HCBS compliant setting:</a:t>
            </a:r>
          </a:p>
          <a:p>
            <a:pPr marR="0">
              <a:spcAft>
                <a:spcPts val="395"/>
              </a:spcAft>
              <a:buFont typeface="Wingdings" pitchFamily="2" charset="2"/>
              <a:buChar char="Ø"/>
            </a:pPr>
            <a:r>
              <a:rPr lang="en-US" dirty="0">
                <a:ea typeface="Calibri" panose="020F0502020204030204" pitchFamily="34" charset="0"/>
              </a:rPr>
              <a:t> I</a:t>
            </a:r>
            <a:r>
              <a:rPr lang="en-US" dirty="0">
                <a:effectLst/>
                <a:ea typeface="Calibri" panose="020F0502020204030204" pitchFamily="34" charset="0"/>
              </a:rPr>
              <a:t>s integrated in the community </a:t>
            </a:r>
            <a:r>
              <a:rPr lang="en-US" dirty="0">
                <a:ea typeface="Calibri" panose="020F0502020204030204" pitchFamily="34" charset="0"/>
              </a:rPr>
              <a:t>and looks like other homes in the neighborhood.</a:t>
            </a:r>
            <a:endParaRPr lang="en-US" dirty="0">
              <a:effectLst/>
              <a:ea typeface="Calibri" panose="020F0502020204030204" pitchFamily="34" charset="0"/>
            </a:endParaRPr>
          </a:p>
          <a:p>
            <a:pPr marL="344488" marR="0" indent="-344488">
              <a:spcAft>
                <a:spcPts val="395"/>
              </a:spcAft>
              <a:buFont typeface="Wingdings" pitchFamily="2" charset="2"/>
              <a:buChar char="Ø"/>
            </a:pPr>
            <a:r>
              <a:rPr lang="en-US" dirty="0">
                <a:ea typeface="Calibri" panose="020F0502020204030204" pitchFamily="34" charset="0"/>
              </a:rPr>
              <a:t>Supports </a:t>
            </a:r>
            <a:r>
              <a:rPr lang="en-US" dirty="0">
                <a:effectLst/>
                <a:ea typeface="Calibri" panose="020F0502020204030204" pitchFamily="34" charset="0"/>
              </a:rPr>
              <a:t>individuals to participate regularly in typical community life activities outside of the setting to the extent the individual desires. </a:t>
            </a:r>
            <a:r>
              <a:rPr lang="en-US" dirty="0">
                <a:ea typeface="Calibri" panose="020F0502020204030204" pitchFamily="34" charset="0"/>
              </a:rPr>
              <a:t>This would include activities with paid staff or unpaid/natural supports.</a:t>
            </a:r>
          </a:p>
          <a:p>
            <a:pPr marL="344488" marR="0" indent="-344488">
              <a:spcAft>
                <a:spcPts val="395"/>
              </a:spcAft>
              <a:buFont typeface="Wingdings" pitchFamily="2" charset="2"/>
              <a:buChar char="Ø"/>
            </a:pPr>
            <a:r>
              <a:rPr lang="en-US" dirty="0">
                <a:ea typeface="Calibri" panose="020F0502020204030204" pitchFamily="34" charset="0"/>
              </a:rPr>
              <a:t>O</a:t>
            </a:r>
            <a:r>
              <a:rPr lang="en-US" dirty="0">
                <a:effectLst/>
                <a:ea typeface="Calibri" panose="020F0502020204030204" pitchFamily="34" charset="0"/>
              </a:rPr>
              <a:t>ffers variety, ensures the activities reflect the person’s interests and allows individuals to interact with others outside of their home.</a:t>
            </a:r>
          </a:p>
          <a:p>
            <a:pPr marL="344488" marR="0" indent="-344488">
              <a:spcAft>
                <a:spcPts val="395"/>
              </a:spcAft>
              <a:buFont typeface="Wingdings" pitchFamily="2" charset="2"/>
              <a:buChar char="Ø"/>
            </a:pPr>
            <a:r>
              <a:rPr lang="en-US" dirty="0"/>
              <a:t>Provides opportunities for individuals to seek employment and work in competitive integrated settings, engage in community life and control personal resources.</a:t>
            </a:r>
          </a:p>
        </p:txBody>
      </p:sp>
      <p:pic>
        <p:nvPicPr>
          <p:cNvPr id="6" name="Audio 5">
            <a:extLst>
              <a:ext uri="{FF2B5EF4-FFF2-40B4-BE49-F238E27FC236}">
                <a16:creationId xmlns:a16="http://schemas.microsoft.com/office/drawing/2014/main" id="{34AAF3F5-5D28-7D2D-6168-98ED96DF2E5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11751877"/>
      </p:ext>
    </p:extLst>
  </p:cSld>
  <p:clrMapOvr>
    <a:masterClrMapping/>
  </p:clrMapOvr>
  <mc:AlternateContent xmlns:mc="http://schemas.openxmlformats.org/markup-compatibility/2006" xmlns:p14="http://schemas.microsoft.com/office/powerpoint/2010/main">
    <mc:Choice Requires="p14">
      <p:transition spd="slow" p14:dur="2000" advTm="126748"/>
    </mc:Choice>
    <mc:Fallback xmlns="">
      <p:transition spd="slow" advTm="126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25E44-D645-3F4E-BBE9-59E1F1B6AE6A}"/>
              </a:ext>
            </a:extLst>
          </p:cNvPr>
          <p:cNvSpPr>
            <a:spLocks noGrp="1"/>
          </p:cNvSpPr>
          <p:nvPr>
            <p:ph type="title"/>
          </p:nvPr>
        </p:nvSpPr>
        <p:spPr>
          <a:xfrm>
            <a:off x="196948" y="1"/>
            <a:ext cx="9679190" cy="1325564"/>
          </a:xfrm>
        </p:spPr>
        <p:txBody>
          <a:bodyPr>
            <a:normAutofit/>
          </a:bodyPr>
          <a:lstStyle/>
          <a:p>
            <a:r>
              <a:rPr lang="en-US" sz="3200" dirty="0">
                <a:latin typeface="Arial" panose="020B0604020202020204" pitchFamily="34" charset="0"/>
                <a:cs typeface="Arial" panose="020B0604020202020204" pitchFamily="34" charset="0"/>
              </a:rPr>
              <a:t>Settings that are not Considered HCBS</a:t>
            </a:r>
            <a:endParaRPr lang="en-US" sz="3200" dirty="0"/>
          </a:p>
        </p:txBody>
      </p:sp>
      <p:sp>
        <p:nvSpPr>
          <p:cNvPr id="3" name="Content Placeholder 2">
            <a:extLst>
              <a:ext uri="{FF2B5EF4-FFF2-40B4-BE49-F238E27FC236}">
                <a16:creationId xmlns:a16="http://schemas.microsoft.com/office/drawing/2014/main" id="{B0F3BC53-0AF0-F64A-8D63-73161940B635}"/>
              </a:ext>
            </a:extLst>
          </p:cNvPr>
          <p:cNvSpPr>
            <a:spLocks noGrp="1"/>
          </p:cNvSpPr>
          <p:nvPr>
            <p:ph idx="1"/>
          </p:nvPr>
        </p:nvSpPr>
        <p:spPr>
          <a:xfrm>
            <a:off x="196948" y="1751308"/>
            <a:ext cx="11718387" cy="4846440"/>
          </a:xfrm>
        </p:spPr>
        <p:txBody>
          <a:bodyPr>
            <a:normAutofit/>
          </a:bodyPr>
          <a:lstStyle/>
          <a:p>
            <a:pPr marL="0" indent="0">
              <a:buNone/>
            </a:pPr>
            <a:r>
              <a:rPr lang="en-US" dirty="0">
                <a:effectLst/>
                <a:latin typeface="Arial" panose="020B0604020202020204" pitchFamily="34" charset="0"/>
                <a:cs typeface="Arial" panose="020B0604020202020204" pitchFamily="34" charset="0"/>
              </a:rPr>
              <a:t>Settings that are presumed to not meet the HCBS settings requirements are:</a:t>
            </a:r>
          </a:p>
          <a:p>
            <a:pPr marL="396875" indent="-396875">
              <a:buFont typeface="Wingdings" pitchFamily="2" charset="2"/>
              <a:buChar char="Ø"/>
            </a:pPr>
            <a:r>
              <a:rPr lang="en-US" dirty="0">
                <a:effectLst/>
                <a:latin typeface="Arial" panose="020B0604020202020204" pitchFamily="34" charset="0"/>
                <a:cs typeface="Arial" panose="020B0604020202020204" pitchFamily="34" charset="0"/>
              </a:rPr>
              <a:t>Those located in a publicly- or privately-owned facility providing inpatient treatment.</a:t>
            </a:r>
          </a:p>
          <a:p>
            <a:pPr>
              <a:buFont typeface="Wingdings" pitchFamily="2" charset="2"/>
              <a:buChar char="Ø"/>
            </a:pPr>
            <a:r>
              <a:rPr lang="en-US" dirty="0"/>
              <a:t> </a:t>
            </a:r>
            <a:r>
              <a:rPr lang="en-US" dirty="0">
                <a:effectLst/>
                <a:latin typeface="Arial" panose="020B0604020202020204" pitchFamily="34" charset="0"/>
                <a:cs typeface="Arial" panose="020B0604020202020204" pitchFamily="34" charset="0"/>
              </a:rPr>
              <a:t>Those located </a:t>
            </a:r>
            <a:r>
              <a:rPr lang="en-US" dirty="0">
                <a:latin typeface="Arial" panose="020B0604020202020204" pitchFamily="34" charset="0"/>
                <a:cs typeface="Arial" panose="020B0604020202020204" pitchFamily="34" charset="0"/>
              </a:rPr>
              <a:t>o</a:t>
            </a:r>
            <a:r>
              <a:rPr lang="en-US" dirty="0">
                <a:effectLst/>
                <a:latin typeface="Arial" panose="020B0604020202020204" pitchFamily="34" charset="0"/>
                <a:cs typeface="Arial" panose="020B0604020202020204" pitchFamily="34" charset="0"/>
              </a:rPr>
              <a:t>n the grounds of, or adjacent to, a public institution.</a:t>
            </a:r>
          </a:p>
          <a:p>
            <a:pPr marL="396875" indent="-396875">
              <a:buFont typeface="Wingdings" pitchFamily="2" charset="2"/>
              <a:buChar char="Ø"/>
            </a:pPr>
            <a:r>
              <a:rPr lang="en-US" dirty="0">
                <a:effectLst/>
                <a:latin typeface="Arial" panose="020B0604020202020204" pitchFamily="34" charset="0"/>
                <a:cs typeface="Arial" panose="020B0604020202020204" pitchFamily="34" charset="0"/>
              </a:rPr>
              <a:t>Any setting that otherwise has the effect of isolating individuals from the broader community of individuals who are not receiving Medicaid HCBS. </a:t>
            </a:r>
          </a:p>
          <a:p>
            <a:pPr marL="344488" indent="-344488">
              <a:buFont typeface="Wingdings" pitchFamily="2" charset="2"/>
              <a:buChar char="Ø"/>
            </a:pPr>
            <a:r>
              <a:rPr lang="en-US" dirty="0"/>
              <a:t>Settings that are restrictive in nature either physically or through the policies it develops and implements. </a:t>
            </a:r>
            <a:endParaRPr lang="en-US" dirty="0">
              <a:effectLst/>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CC17F07B-1617-F506-AA34-4D648C6A2D4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645889963"/>
      </p:ext>
    </p:extLst>
  </p:cSld>
  <p:clrMapOvr>
    <a:masterClrMapping/>
  </p:clrMapOvr>
  <mc:AlternateContent xmlns:mc="http://schemas.openxmlformats.org/markup-compatibility/2006" xmlns:p14="http://schemas.microsoft.com/office/powerpoint/2010/main">
    <mc:Choice Requires="p14">
      <p:transition spd="slow" p14:dur="2000" advTm="103877"/>
    </mc:Choice>
    <mc:Fallback xmlns="">
      <p:transition spd="slow" advTm="103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38ED0-CEC7-F44C-B4E7-BFE9162BF95A}"/>
              </a:ext>
            </a:extLst>
          </p:cNvPr>
          <p:cNvSpPr>
            <a:spLocks noGrp="1"/>
          </p:cNvSpPr>
          <p:nvPr>
            <p:ph type="title"/>
          </p:nvPr>
        </p:nvSpPr>
        <p:spPr>
          <a:xfrm>
            <a:off x="340963" y="457201"/>
            <a:ext cx="5067945" cy="1487713"/>
          </a:xfrm>
        </p:spPr>
        <p:txBody>
          <a:bodyPr anchor="b">
            <a:noAutofit/>
          </a:bodyPr>
          <a:lstStyle/>
          <a:p>
            <a:r>
              <a:rPr lang="en-US" b="1" dirty="0"/>
              <a:t>Settings that will never be </a:t>
            </a:r>
            <a:r>
              <a:rPr lang="en-US" dirty="0"/>
              <a:t>HCBS</a:t>
            </a:r>
            <a:r>
              <a:rPr lang="en-US" b="1" dirty="0"/>
              <a:t> compliant:</a:t>
            </a:r>
            <a:endParaRPr lang="en-US" dirty="0"/>
          </a:p>
        </p:txBody>
      </p:sp>
      <p:sp>
        <p:nvSpPr>
          <p:cNvPr id="9" name="Text Placeholder 3">
            <a:extLst>
              <a:ext uri="{FF2B5EF4-FFF2-40B4-BE49-F238E27FC236}">
                <a16:creationId xmlns:a16="http://schemas.microsoft.com/office/drawing/2014/main" id="{FFA2186B-8008-FB72-9302-2A04ED6A2A67}"/>
              </a:ext>
            </a:extLst>
          </p:cNvPr>
          <p:cNvSpPr>
            <a:spLocks noGrp="1"/>
          </p:cNvSpPr>
          <p:nvPr>
            <p:ph type="body" sz="half" idx="2"/>
          </p:nvPr>
        </p:nvSpPr>
        <p:spPr>
          <a:xfrm>
            <a:off x="340963" y="2801256"/>
            <a:ext cx="4912961" cy="3018973"/>
          </a:xfrm>
        </p:spPr>
        <p:txBody>
          <a:bodyPr>
            <a:normAutofit fontScale="25000" lnSpcReduction="20000"/>
          </a:bodyPr>
          <a:lstStyle/>
          <a:p>
            <a:r>
              <a:rPr lang="en-US" sz="12800" b="0" i="0" dirty="0"/>
              <a:t>Some settings have been identified by CMS as not HCBS compliant due to the setting’s institutional status. </a:t>
            </a:r>
          </a:p>
          <a:p>
            <a:endParaRPr lang="en-US" sz="12800" b="0" i="0" dirty="0"/>
          </a:p>
          <a:p>
            <a:r>
              <a:rPr lang="en-US" sz="12800" b="0" i="0" dirty="0"/>
              <a:t>These settings are: </a:t>
            </a:r>
            <a:endParaRPr lang="en-US" sz="12800" dirty="0"/>
          </a:p>
          <a:p>
            <a:endParaRPr lang="en-US" dirty="0"/>
          </a:p>
        </p:txBody>
      </p:sp>
      <p:graphicFrame>
        <p:nvGraphicFramePr>
          <p:cNvPr id="5" name="Content Placeholder 2">
            <a:extLst>
              <a:ext uri="{FF2B5EF4-FFF2-40B4-BE49-F238E27FC236}">
                <a16:creationId xmlns:a16="http://schemas.microsoft.com/office/drawing/2014/main" id="{F0EDF23F-3F52-1967-7065-1046F202F285}"/>
              </a:ext>
            </a:extLst>
          </p:cNvPr>
          <p:cNvGraphicFramePr>
            <a:graphicFrameLocks noGrp="1"/>
          </p:cNvGraphicFramePr>
          <p:nvPr>
            <p:ph idx="1"/>
            <p:extLst>
              <p:ext uri="{D42A27DB-BD31-4B8C-83A1-F6EECF244321}">
                <p14:modId xmlns:p14="http://schemas.microsoft.com/office/powerpoint/2010/main" val="4156141031"/>
              </p:ext>
            </p:extLst>
          </p:nvPr>
        </p:nvGraphicFramePr>
        <p:xfrm>
          <a:off x="5912285" y="987425"/>
          <a:ext cx="5618454" cy="533588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3" name="Audio 12">
            <a:extLst>
              <a:ext uri="{FF2B5EF4-FFF2-40B4-BE49-F238E27FC236}">
                <a16:creationId xmlns:a16="http://schemas.microsoft.com/office/drawing/2014/main" id="{74470DCF-E648-37C0-7158-9140EBAE467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70318508"/>
      </p:ext>
    </p:extLst>
  </p:cSld>
  <p:clrMapOvr>
    <a:masterClrMapping/>
  </p:clrMapOvr>
  <mc:AlternateContent xmlns:mc="http://schemas.openxmlformats.org/markup-compatibility/2006" xmlns:p14="http://schemas.microsoft.com/office/powerpoint/2010/main">
    <mc:Choice Requires="p14">
      <p:transition spd="slow" p14:dur="2000" advTm="48160"/>
    </mc:Choice>
    <mc:Fallback xmlns="">
      <p:transition spd="slow" advTm="48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139485" y="1"/>
            <a:ext cx="9736653" cy="1325564"/>
          </a:xfrm>
        </p:spPr>
        <p:txBody>
          <a:bodyPr anchor="ctr">
            <a:normAutofit/>
          </a:bodyPr>
          <a:lstStyle/>
          <a:p>
            <a:r>
              <a:rPr lang="en-US" sz="3200"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a:bodyPr>
          <a:lstStyle/>
          <a:p>
            <a:pPr marL="0" indent="0">
              <a:buNone/>
            </a:pPr>
            <a:r>
              <a:rPr lang="en-US" dirty="0"/>
              <a:t>Which of the following settings are presumed to not meet the HCBS settings requirements? (select all that apply)</a:t>
            </a:r>
          </a:p>
          <a:p>
            <a:pPr marL="0" indent="0">
              <a:buNone/>
            </a:pPr>
            <a:endParaRPr lang="en-US" dirty="0"/>
          </a:p>
          <a:p>
            <a:pPr marL="514350" indent="-514350">
              <a:buAutoNum type="alphaUcPeriod"/>
            </a:pPr>
            <a:r>
              <a:rPr lang="en-US" dirty="0"/>
              <a:t>A privately-owned facility providing inpatient treatment.</a:t>
            </a:r>
          </a:p>
          <a:p>
            <a:pPr marL="514350" indent="-514350">
              <a:buAutoNum type="alphaUcPeriod"/>
            </a:pPr>
            <a:r>
              <a:rPr lang="en-US" dirty="0"/>
              <a:t>A residential setting located on the grounds of a public institution.</a:t>
            </a:r>
          </a:p>
          <a:p>
            <a:pPr marL="514350" indent="-514350">
              <a:buAutoNum type="alphaUcPeriod"/>
            </a:pPr>
            <a:r>
              <a:rPr lang="en-US" dirty="0"/>
              <a:t>A facility that isolates individuals from the broader community.</a:t>
            </a:r>
          </a:p>
          <a:p>
            <a:pPr marL="514350" indent="-514350">
              <a:buAutoNum type="alphaUcPeriod"/>
            </a:pPr>
            <a:r>
              <a:rPr lang="en-US" dirty="0"/>
              <a:t>A group home located in a residential neighborhood.</a:t>
            </a:r>
          </a:p>
          <a:p>
            <a:endParaRPr lang="en-US" dirty="0"/>
          </a:p>
        </p:txBody>
      </p:sp>
      <p:pic>
        <p:nvPicPr>
          <p:cNvPr id="14" name="Audio 13">
            <a:extLst>
              <a:ext uri="{FF2B5EF4-FFF2-40B4-BE49-F238E27FC236}">
                <a16:creationId xmlns:a16="http://schemas.microsoft.com/office/drawing/2014/main" id="{B973D5C9-E313-6710-F587-778C00E4B0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70318986"/>
      </p:ext>
    </p:extLst>
  </p:cSld>
  <p:clrMapOvr>
    <a:masterClrMapping/>
  </p:clrMapOvr>
  <mc:AlternateContent xmlns:mc="http://schemas.openxmlformats.org/markup-compatibility/2006" xmlns:p14="http://schemas.microsoft.com/office/powerpoint/2010/main">
    <mc:Choice Requires="p14">
      <p:transition spd="slow" p14:dur="2000" advTm="34656"/>
    </mc:Choice>
    <mc:Fallback xmlns="">
      <p:transition spd="slow" advTm="346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170481" y="1"/>
            <a:ext cx="9705657" cy="1325564"/>
          </a:xfrm>
        </p:spPr>
        <p:txBody>
          <a:bodyPr anchor="ctr">
            <a:normAutofit/>
          </a:bodyPr>
          <a:lstStyle/>
          <a:p>
            <a:r>
              <a:rPr lang="en-US" sz="3200"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828799"/>
            <a:ext cx="10515600" cy="4348163"/>
          </a:xfrm>
        </p:spPr>
        <p:txBody>
          <a:bodyPr>
            <a:normAutofit/>
          </a:bodyPr>
          <a:lstStyle/>
          <a:p>
            <a:pPr marL="0" indent="0">
              <a:buNone/>
            </a:pPr>
            <a:r>
              <a:rPr lang="en-US" dirty="0"/>
              <a:t>Which of the following settings are presumed to not meet the HCBS settings requirements? </a:t>
            </a:r>
          </a:p>
          <a:p>
            <a:pPr marL="0" indent="0">
              <a:buNone/>
            </a:pPr>
            <a:endParaRPr lang="en-US" b="1" dirty="0"/>
          </a:p>
          <a:p>
            <a:pPr marL="514350" indent="-514350">
              <a:buAutoNum type="alphaUcPeriod"/>
            </a:pPr>
            <a:r>
              <a:rPr lang="en-US" b="1" dirty="0"/>
              <a:t>A privately-owned facility providing inpatient treatment.</a:t>
            </a:r>
          </a:p>
          <a:p>
            <a:pPr marL="514350" indent="-514350">
              <a:buAutoNum type="alphaUcPeriod"/>
            </a:pPr>
            <a:r>
              <a:rPr lang="en-US" b="1" dirty="0"/>
              <a:t>A residential setting located on the grounds of a public institution.</a:t>
            </a:r>
          </a:p>
          <a:p>
            <a:pPr marL="514350" indent="-514350">
              <a:buAutoNum type="alphaUcPeriod"/>
            </a:pPr>
            <a:r>
              <a:rPr lang="en-US" b="1" dirty="0"/>
              <a:t>A facility that isolates individuals from the broader community.</a:t>
            </a:r>
          </a:p>
          <a:p>
            <a:pPr marL="514350" indent="-514350">
              <a:buAutoNum type="alphaUcPeriod"/>
            </a:pPr>
            <a:r>
              <a:rPr lang="en-US" dirty="0"/>
              <a:t>A group home located in a residential neighborhood.</a:t>
            </a:r>
          </a:p>
          <a:p>
            <a:endParaRPr lang="en-US" dirty="0"/>
          </a:p>
        </p:txBody>
      </p:sp>
      <p:pic>
        <p:nvPicPr>
          <p:cNvPr id="11" name="Audio 10">
            <a:extLst>
              <a:ext uri="{FF2B5EF4-FFF2-40B4-BE49-F238E27FC236}">
                <a16:creationId xmlns:a16="http://schemas.microsoft.com/office/drawing/2014/main" id="{665A385E-A1F3-BD01-4694-E5E9775E43E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012719378"/>
      </p:ext>
    </p:extLst>
  </p:cSld>
  <p:clrMapOvr>
    <a:masterClrMapping/>
  </p:clrMapOvr>
  <mc:AlternateContent xmlns:mc="http://schemas.openxmlformats.org/markup-compatibility/2006" xmlns:p14="http://schemas.microsoft.com/office/powerpoint/2010/main">
    <mc:Choice Requires="p14">
      <p:transition spd="slow" p14:dur="2000" advTm="22882"/>
    </mc:Choice>
    <mc:Fallback xmlns="">
      <p:transition spd="slow" advTm="228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AE247-64ED-4A45-8DAA-DFE39C3EACB3}"/>
              </a:ext>
            </a:extLst>
          </p:cNvPr>
          <p:cNvSpPr>
            <a:spLocks noGrp="1"/>
          </p:cNvSpPr>
          <p:nvPr>
            <p:ph type="title"/>
          </p:nvPr>
        </p:nvSpPr>
        <p:spPr>
          <a:xfrm>
            <a:off x="123987" y="330591"/>
            <a:ext cx="10337369" cy="645802"/>
          </a:xfrm>
        </p:spPr>
        <p:txBody>
          <a:bodyPr>
            <a:noAutofit/>
          </a:bodyPr>
          <a:lstStyle/>
          <a:p>
            <a:r>
              <a:rPr lang="en-US" sz="3200" b="1" dirty="0">
                <a:latin typeface="Arial" panose="020B0604020202020204" pitchFamily="34" charset="0"/>
                <a:cs typeface="Arial" panose="020B0604020202020204" pitchFamily="34" charset="0"/>
              </a:rPr>
              <a:t>HCBS Final Rule:</a:t>
            </a:r>
            <a:br>
              <a:rPr lang="en-US" sz="3200" b="1" dirty="0">
                <a:latin typeface="Arial" panose="020B0604020202020204" pitchFamily="34" charset="0"/>
                <a:cs typeface="Arial" panose="020B0604020202020204" pitchFamily="34" charset="0"/>
              </a:rPr>
            </a:br>
            <a:r>
              <a:rPr lang="en-US" sz="3200" b="1" dirty="0">
                <a:latin typeface="Arial" panose="020B0604020202020204" pitchFamily="34" charset="0"/>
                <a:cs typeface="Arial" panose="020B0604020202020204" pitchFamily="34" charset="0"/>
              </a:rPr>
              <a:t>Requirements for Residential Settings</a:t>
            </a:r>
            <a:endParaRPr lang="en-US" sz="3200" dirty="0"/>
          </a:p>
        </p:txBody>
      </p:sp>
      <p:sp>
        <p:nvSpPr>
          <p:cNvPr id="3" name="Content Placeholder 2">
            <a:extLst>
              <a:ext uri="{FF2B5EF4-FFF2-40B4-BE49-F238E27FC236}">
                <a16:creationId xmlns:a16="http://schemas.microsoft.com/office/drawing/2014/main" id="{B5F7E5BB-074D-DD45-B92E-3E1287022980}"/>
              </a:ext>
            </a:extLst>
          </p:cNvPr>
          <p:cNvSpPr>
            <a:spLocks noGrp="1"/>
          </p:cNvSpPr>
          <p:nvPr>
            <p:ph idx="1"/>
          </p:nvPr>
        </p:nvSpPr>
        <p:spPr>
          <a:xfrm>
            <a:off x="328246" y="1627322"/>
            <a:ext cx="11535507" cy="5098942"/>
          </a:xfrm>
        </p:spPr>
        <p:txBody>
          <a:bodyPr>
            <a:noAutofit/>
          </a:bodyPr>
          <a:lstStyle/>
          <a:p>
            <a:pPr marL="344488" indent="-344488">
              <a:buFont typeface="Wingdings" pitchFamily="2" charset="2"/>
              <a:buChar char="Ø"/>
            </a:pPr>
            <a:r>
              <a:rPr lang="en-US" sz="2400" dirty="0">
                <a:effectLst/>
                <a:latin typeface="Arial" panose="020B0604020202020204" pitchFamily="34" charset="0"/>
                <a:cs typeface="Arial" panose="020B0604020202020204" pitchFamily="34" charset="0"/>
              </a:rPr>
              <a:t>The requirements for residential settings apply to provider-owned or controlled settings. This includes private homes where the individual does not have a choice in service providers to live there.</a:t>
            </a:r>
            <a:endParaRPr lang="en-US" sz="2400" dirty="0"/>
          </a:p>
          <a:p>
            <a:pPr marL="344488" indent="-344488">
              <a:buFont typeface="Wingdings" pitchFamily="2" charset="2"/>
              <a:buChar char="Ø"/>
            </a:pPr>
            <a:r>
              <a:rPr lang="en-US" sz="2400" dirty="0">
                <a:latin typeface="Arial" panose="020B0604020202020204" pitchFamily="34" charset="0"/>
                <a:cs typeface="Arial" panose="020B0604020202020204" pitchFamily="34" charset="0"/>
              </a:rPr>
              <a:t>If it can be shown that an individual is living in a private home with no provider influence, the residence is presumed to be compliant with the HCBS requirements. However, HCBS services and supports provided in the private home must be compliant with the HCBS rule.</a:t>
            </a:r>
            <a:r>
              <a:rPr lang="en-US" sz="2400" dirty="0">
                <a:effectLst/>
                <a:latin typeface="Arial" panose="020B0604020202020204" pitchFamily="34" charset="0"/>
                <a:cs typeface="Arial" panose="020B0604020202020204" pitchFamily="34" charset="0"/>
              </a:rPr>
              <a:t> </a:t>
            </a:r>
          </a:p>
          <a:p>
            <a:pPr marL="396875" indent="-396875">
              <a:buFont typeface="Wingdings" pitchFamily="2" charset="2"/>
              <a:buChar char="Ø"/>
            </a:pPr>
            <a:r>
              <a:rPr lang="en-US" sz="2400" dirty="0">
                <a:effectLst/>
                <a:latin typeface="Arial" panose="020B0604020202020204" pitchFamily="34" charset="0"/>
                <a:cs typeface="Arial" panose="020B0604020202020204" pitchFamily="34" charset="0"/>
              </a:rPr>
              <a:t>Individuals receiving Medicaid HCBS have the same rights, protections and assurances in all living arrangements as those not receiving Medicaid HCBS. Individuals who are not provided with a Resident Care Agreement and Summary of Residents Rights must have a lease or rental agreement that provides them with the same protection as under local landlord tenant laws.</a:t>
            </a:r>
            <a:endParaRPr lang="en-US" sz="2400" dirty="0">
              <a:latin typeface="Arial" panose="020B0604020202020204" pitchFamily="34" charset="0"/>
              <a:cs typeface="Arial" panose="020B0604020202020204" pitchFamily="34" charset="0"/>
            </a:endParaRPr>
          </a:p>
        </p:txBody>
      </p:sp>
      <p:pic>
        <p:nvPicPr>
          <p:cNvPr id="10" name="Audio 9">
            <a:extLst>
              <a:ext uri="{FF2B5EF4-FFF2-40B4-BE49-F238E27FC236}">
                <a16:creationId xmlns:a16="http://schemas.microsoft.com/office/drawing/2014/main" id="{75B12A69-2810-795D-DB34-69175F255A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95666045"/>
      </p:ext>
    </p:extLst>
  </p:cSld>
  <p:clrMapOvr>
    <a:masterClrMapping/>
  </p:clrMapOvr>
  <mc:AlternateContent xmlns:mc="http://schemas.openxmlformats.org/markup-compatibility/2006" xmlns:p14="http://schemas.microsoft.com/office/powerpoint/2010/main">
    <mc:Choice Requires="p14">
      <p:transition spd="slow" p14:dur="2000" advTm="115850"/>
    </mc:Choice>
    <mc:Fallback xmlns="">
      <p:transition spd="slow" advTm="115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5AA3-70CA-8D43-A894-977D6C57FB3E}"/>
              </a:ext>
            </a:extLst>
          </p:cNvPr>
          <p:cNvSpPr>
            <a:spLocks noGrp="1"/>
          </p:cNvSpPr>
          <p:nvPr>
            <p:ph type="title"/>
          </p:nvPr>
        </p:nvSpPr>
        <p:spPr>
          <a:xfrm>
            <a:off x="123987" y="1"/>
            <a:ext cx="9752152" cy="1325564"/>
          </a:xfrm>
        </p:spPr>
        <p:txBody>
          <a:bodyPr>
            <a:normAutofit/>
          </a:bodyPr>
          <a:lstStyle/>
          <a:p>
            <a:r>
              <a:rPr lang="en-US" sz="3200" b="1" dirty="0">
                <a:latin typeface="Arial" panose="020B0604020202020204" pitchFamily="34" charset="0"/>
                <a:cs typeface="Arial" panose="020B0604020202020204" pitchFamily="34" charset="0"/>
              </a:rPr>
              <a:t>Key to Implementation of the Final Rule</a:t>
            </a:r>
            <a:endParaRPr lang="en-US" sz="3200" dirty="0"/>
          </a:p>
        </p:txBody>
      </p:sp>
      <p:sp>
        <p:nvSpPr>
          <p:cNvPr id="3" name="Content Placeholder 2">
            <a:extLst>
              <a:ext uri="{FF2B5EF4-FFF2-40B4-BE49-F238E27FC236}">
                <a16:creationId xmlns:a16="http://schemas.microsoft.com/office/drawing/2014/main" id="{6EFB7631-5AAE-924F-96E2-D0CD5EE8B77B}"/>
              </a:ext>
            </a:extLst>
          </p:cNvPr>
          <p:cNvSpPr>
            <a:spLocks noGrp="1"/>
          </p:cNvSpPr>
          <p:nvPr>
            <p:ph idx="1"/>
          </p:nvPr>
        </p:nvSpPr>
        <p:spPr/>
        <p:txBody>
          <a:bodyPr>
            <a:normAutofit/>
          </a:bodyPr>
          <a:lstStyle/>
          <a:p>
            <a:pPr>
              <a:buFont typeface="Wingdings" pitchFamily="2" charset="2"/>
              <a:buChar char="Ø"/>
            </a:pPr>
            <a:r>
              <a:rPr lang="en-US" sz="3200" dirty="0"/>
              <a:t> </a:t>
            </a:r>
            <a:r>
              <a:rPr lang="en-US" sz="3200" dirty="0">
                <a:latin typeface="Arial" panose="020B0604020202020204" pitchFamily="34" charset="0"/>
                <a:cs typeface="Arial" panose="020B0604020202020204" pitchFamily="34" charset="0"/>
              </a:rPr>
              <a:t>Person-Centered Planning (PCP) is key to achieving the intent of the Final Rule at the level of the individual receiving HCBS.</a:t>
            </a:r>
          </a:p>
          <a:p>
            <a:endParaRPr lang="en-US" sz="3200" dirty="0">
              <a:latin typeface="Arial" panose="020B0604020202020204" pitchFamily="34" charset="0"/>
              <a:cs typeface="Arial" panose="020B0604020202020204" pitchFamily="34" charset="0"/>
            </a:endParaRPr>
          </a:p>
          <a:p>
            <a:pPr>
              <a:buFont typeface="Wingdings" pitchFamily="2" charset="2"/>
              <a:buChar char="Ø"/>
            </a:pPr>
            <a:r>
              <a:rPr lang="en-US" sz="3200" dirty="0">
                <a:effectLst/>
                <a:latin typeface="Arial" panose="020B0604020202020204" pitchFamily="34" charset="0"/>
                <a:cs typeface="Arial" panose="020B0604020202020204" pitchFamily="34" charset="0"/>
              </a:rPr>
              <a:t> CMS specifies that service planning for participants in Medicaid HCBS programs must be developed through a PCP process that addresses health and </a:t>
            </a:r>
            <a:r>
              <a:rPr lang="en-US" sz="3200" dirty="0">
                <a:latin typeface="Arial" panose="020B0604020202020204" pitchFamily="34" charset="0"/>
                <a:cs typeface="Arial" panose="020B0604020202020204" pitchFamily="34" charset="0"/>
              </a:rPr>
              <a:t>long-term support and service</a:t>
            </a:r>
            <a:r>
              <a:rPr lang="en-US" sz="3200" dirty="0">
                <a:effectLst/>
                <a:latin typeface="Arial" panose="020B0604020202020204" pitchFamily="34" charset="0"/>
                <a:cs typeface="Arial" panose="020B0604020202020204" pitchFamily="34" charset="0"/>
              </a:rPr>
              <a:t> needs in a manner that reflects individual preferences and goals. </a:t>
            </a:r>
            <a:endParaRPr lang="en-US" sz="3200" dirty="0"/>
          </a:p>
        </p:txBody>
      </p:sp>
      <p:pic>
        <p:nvPicPr>
          <p:cNvPr id="18" name="Audio 17">
            <a:extLst>
              <a:ext uri="{FF2B5EF4-FFF2-40B4-BE49-F238E27FC236}">
                <a16:creationId xmlns:a16="http://schemas.microsoft.com/office/drawing/2014/main" id="{FB6D5254-962D-44D0-D406-77249F3E0EB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3126441"/>
      </p:ext>
    </p:extLst>
  </p:cSld>
  <p:clrMapOvr>
    <a:masterClrMapping/>
  </p:clrMapOvr>
  <mc:AlternateContent xmlns:mc="http://schemas.openxmlformats.org/markup-compatibility/2006" xmlns:p14="http://schemas.microsoft.com/office/powerpoint/2010/main">
    <mc:Choice Requires="p14">
      <p:transition spd="slow" p14:dur="2000" advTm="23181"/>
    </mc:Choice>
    <mc:Fallback xmlns="">
      <p:transition spd="slow" advTm="231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7AF3A-6828-FA0E-5918-8244D2E8EF7D}"/>
              </a:ext>
            </a:extLst>
          </p:cNvPr>
          <p:cNvSpPr>
            <a:spLocks noGrp="1"/>
          </p:cNvSpPr>
          <p:nvPr>
            <p:ph type="title"/>
          </p:nvPr>
        </p:nvSpPr>
        <p:spPr>
          <a:xfrm>
            <a:off x="170481" y="1"/>
            <a:ext cx="9705657" cy="1325564"/>
          </a:xfrm>
        </p:spPr>
        <p:txBody>
          <a:bodyPr>
            <a:normAutofit/>
          </a:bodyPr>
          <a:lstStyle/>
          <a:p>
            <a:r>
              <a:rPr lang="en-US" sz="3200" b="1" dirty="0"/>
              <a:t>Key to Implementation of the Final Rule</a:t>
            </a:r>
            <a:endParaRPr lang="en-US" sz="3200" dirty="0"/>
          </a:p>
        </p:txBody>
      </p:sp>
      <p:sp>
        <p:nvSpPr>
          <p:cNvPr id="3" name="Content Placeholder 2">
            <a:extLst>
              <a:ext uri="{FF2B5EF4-FFF2-40B4-BE49-F238E27FC236}">
                <a16:creationId xmlns:a16="http://schemas.microsoft.com/office/drawing/2014/main" id="{F6591F78-A7A0-50AE-E72B-F7952F553393}"/>
              </a:ext>
            </a:extLst>
          </p:cNvPr>
          <p:cNvSpPr>
            <a:spLocks noGrp="1"/>
          </p:cNvSpPr>
          <p:nvPr>
            <p:ph idx="1"/>
          </p:nvPr>
        </p:nvSpPr>
        <p:spPr>
          <a:xfrm>
            <a:off x="838200" y="1825625"/>
            <a:ext cx="10515600" cy="4557246"/>
          </a:xfrm>
        </p:spPr>
        <p:txBody>
          <a:bodyPr>
            <a:noAutofit/>
          </a:bodyPr>
          <a:lstStyle/>
          <a:p>
            <a:pPr marL="396875" indent="-396875">
              <a:buFont typeface="Wingdings" pitchFamily="2" charset="2"/>
              <a:buChar char="Ø"/>
            </a:pPr>
            <a:r>
              <a:rPr lang="en-US" dirty="0"/>
              <a:t>Service providers should have a copy of everyone's IPOS on site and should review the IPOS to ensure the following:</a:t>
            </a:r>
          </a:p>
          <a:p>
            <a:pPr lvl="1">
              <a:buFont typeface="Wingdings" pitchFamily="2" charset="2"/>
              <a:buChar char="ü"/>
            </a:pPr>
            <a:r>
              <a:rPr lang="en-US" sz="2800" dirty="0"/>
              <a:t>Any restrictions on a person's freedom must be present in the IPOS.</a:t>
            </a:r>
          </a:p>
          <a:p>
            <a:pPr lvl="1">
              <a:buFont typeface="Wingdings" pitchFamily="2" charset="2"/>
              <a:buChar char="ü"/>
            </a:pPr>
            <a:endParaRPr lang="en-US" sz="2800" dirty="0"/>
          </a:p>
          <a:p>
            <a:pPr lvl="1">
              <a:buFont typeface="Wingdings" pitchFamily="2" charset="2"/>
              <a:buChar char="ü"/>
            </a:pPr>
            <a:r>
              <a:rPr lang="en-US" sz="2800" dirty="0"/>
              <a:t>The IPOS should reflect interests of the person that can be used to support community integration activities.</a:t>
            </a:r>
          </a:p>
          <a:p>
            <a:pPr lvl="1">
              <a:buFont typeface="Wingdings" pitchFamily="2" charset="2"/>
              <a:buChar char="ü"/>
            </a:pPr>
            <a:endParaRPr lang="en-US" sz="2800" dirty="0"/>
          </a:p>
          <a:p>
            <a:pPr lvl="1">
              <a:buFont typeface="Wingdings" pitchFamily="2" charset="2"/>
              <a:buChar char="ü"/>
            </a:pPr>
            <a:r>
              <a:rPr lang="en-US" sz="2800" dirty="0"/>
              <a:t>Every IPOS must include one or more community integration goal, and providers will be key players in the implementation of this requirement.</a:t>
            </a:r>
          </a:p>
        </p:txBody>
      </p:sp>
      <p:pic>
        <p:nvPicPr>
          <p:cNvPr id="8" name="Audio 7">
            <a:extLst>
              <a:ext uri="{FF2B5EF4-FFF2-40B4-BE49-F238E27FC236}">
                <a16:creationId xmlns:a16="http://schemas.microsoft.com/office/drawing/2014/main" id="{B42ACE57-1FE8-0B9D-6F85-E0635E81E6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8290485"/>
      </p:ext>
    </p:extLst>
  </p:cSld>
  <p:clrMapOvr>
    <a:masterClrMapping/>
  </p:clrMapOvr>
  <mc:AlternateContent xmlns:mc="http://schemas.openxmlformats.org/markup-compatibility/2006" xmlns:p14="http://schemas.microsoft.com/office/powerpoint/2010/main">
    <mc:Choice Requires="p14">
      <p:transition spd="slow" p14:dur="2000" advTm="73592"/>
    </mc:Choice>
    <mc:Fallback xmlns="">
      <p:transition spd="slow" advTm="73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B415-0B62-43D1-CCEC-2786AF39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68C57-B616-1361-1E11-5E09C975E022}"/>
              </a:ext>
            </a:extLst>
          </p:cNvPr>
          <p:cNvSpPr>
            <a:spLocks noGrp="1"/>
          </p:cNvSpPr>
          <p:nvPr>
            <p:ph type="title"/>
          </p:nvPr>
        </p:nvSpPr>
        <p:spPr>
          <a:xfrm>
            <a:off x="154983" y="1"/>
            <a:ext cx="9721155"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E2B0F421-8563-0275-4A72-D3CED527017F}"/>
              </a:ext>
            </a:extLst>
          </p:cNvPr>
          <p:cNvGraphicFramePr>
            <a:graphicFrameLocks noGrp="1"/>
          </p:cNvGraphicFramePr>
          <p:nvPr>
            <p:ph idx="1"/>
            <p:extLst>
              <p:ext uri="{D42A27DB-BD31-4B8C-83A1-F6EECF244321}">
                <p14:modId xmlns:p14="http://schemas.microsoft.com/office/powerpoint/2010/main" val="337670160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AED3F75E-87DB-7E44-8286-9E418E3120A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01300988"/>
      </p:ext>
    </p:extLst>
  </p:cSld>
  <p:clrMapOvr>
    <a:masterClrMapping/>
  </p:clrMapOvr>
  <mc:AlternateContent xmlns:mc="http://schemas.openxmlformats.org/markup-compatibility/2006" xmlns:p14="http://schemas.microsoft.com/office/powerpoint/2010/main">
    <mc:Choice Requires="p14">
      <p:transition spd="slow" p14:dur="2000" advTm="19093"/>
    </mc:Choice>
    <mc:Fallback xmlns="">
      <p:transition spd="slow" advTm="19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5784D-1358-06DB-4841-531722E70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4F84F-4DCE-7B35-5CE8-F5E61C524621}"/>
              </a:ext>
            </a:extLst>
          </p:cNvPr>
          <p:cNvSpPr>
            <a:spLocks noGrp="1"/>
          </p:cNvSpPr>
          <p:nvPr>
            <p:ph type="title"/>
          </p:nvPr>
        </p:nvSpPr>
        <p:spPr>
          <a:xfrm>
            <a:off x="170481" y="1"/>
            <a:ext cx="9705657"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20EA2715-341E-C3F0-502B-F5EA9940923D}"/>
              </a:ext>
            </a:extLst>
          </p:cNvPr>
          <p:cNvGraphicFramePr>
            <a:graphicFrameLocks noGrp="1"/>
          </p:cNvGraphicFramePr>
          <p:nvPr>
            <p:ph idx="1"/>
            <p:extLst>
              <p:ext uri="{D42A27DB-BD31-4B8C-83A1-F6EECF244321}">
                <p14:modId xmlns:p14="http://schemas.microsoft.com/office/powerpoint/2010/main" val="3643449468"/>
              </p:ext>
            </p:extLst>
          </p:nvPr>
        </p:nvGraphicFramePr>
        <p:xfrm>
          <a:off x="600501" y="1825625"/>
          <a:ext cx="11041039"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1E434B3E-C0F0-CF54-B544-60A41E8346D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267090813"/>
      </p:ext>
    </p:extLst>
  </p:cSld>
  <p:clrMapOvr>
    <a:masterClrMapping/>
  </p:clrMapOvr>
  <mc:AlternateContent xmlns:mc="http://schemas.openxmlformats.org/markup-compatibility/2006" xmlns:p14="http://schemas.microsoft.com/office/powerpoint/2010/main">
    <mc:Choice Requires="p14">
      <p:transition spd="slow" p14:dur="2000" advTm="13338"/>
    </mc:Choice>
    <mc:Fallback xmlns="">
      <p:transition spd="slow" advTm="133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3172264"/>
            <a:ext cx="10515600" cy="1805781"/>
          </a:xfrm>
        </p:spPr>
        <p:txBody>
          <a:bodyPr>
            <a:normAutofit fontScale="90000"/>
          </a:bodyPr>
          <a:lstStyle/>
          <a:p>
            <a:pPr marL="0" indent="0">
              <a:buNone/>
            </a:pPr>
            <a:r>
              <a:rPr lang="en-US" sz="6700" b="1" dirty="0">
                <a:latin typeface="Arial" panose="020B0604020202020204" pitchFamily="34" charset="0"/>
                <a:ea typeface="ＭＳ Ｐゴシック"/>
                <a:cs typeface="Arial" panose="020B0604020202020204" pitchFamily="34" charset="0"/>
              </a:rPr>
              <a:t>PART 3:</a:t>
            </a:r>
            <a:br>
              <a:rPr lang="en-US" sz="67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HCBS Compliance</a:t>
            </a:r>
            <a:br>
              <a:rPr lang="en-US" sz="67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Roles and Responsibilities</a:t>
            </a:r>
            <a:br>
              <a:rPr lang="en-US" sz="4400" b="1" dirty="0">
                <a:latin typeface="Arial" panose="020B0604020202020204" pitchFamily="34" charset="0"/>
                <a:ea typeface="ＭＳ Ｐゴシック"/>
                <a:cs typeface="Arial" panose="020B0604020202020204" pitchFamily="34" charset="0"/>
              </a:rPr>
            </a:br>
            <a:br>
              <a:rPr lang="en-US" dirty="0"/>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AB797901-76D1-F0EC-470B-94A9789F1AE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38974102"/>
      </p:ext>
    </p:extLst>
  </p:cSld>
  <p:clrMapOvr>
    <a:masterClrMapping/>
  </p:clrMapOvr>
  <mc:AlternateContent xmlns:mc="http://schemas.openxmlformats.org/markup-compatibility/2006" xmlns:p14="http://schemas.microsoft.com/office/powerpoint/2010/main">
    <mc:Choice Requires="p14">
      <p:transition spd="slow" p14:dur="2000" advTm="17973"/>
    </mc:Choice>
    <mc:Fallback xmlns="">
      <p:transition spd="slow" advTm="179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FEDB-1070-7A4C-8765-FBB9A494070B}"/>
              </a:ext>
            </a:extLst>
          </p:cNvPr>
          <p:cNvSpPr>
            <a:spLocks noGrp="1"/>
          </p:cNvSpPr>
          <p:nvPr>
            <p:ph type="title"/>
          </p:nvPr>
        </p:nvSpPr>
        <p:spPr>
          <a:xfrm>
            <a:off x="123987" y="1"/>
            <a:ext cx="9752152" cy="1325564"/>
          </a:xfrm>
        </p:spPr>
        <p:txBody>
          <a:bodyPr/>
          <a:lstStyle/>
          <a:p>
            <a:r>
              <a:rPr lang="en-US" b="1" dirty="0"/>
              <a:t> </a:t>
            </a:r>
            <a:r>
              <a:rPr lang="en-US" sz="3200" b="1" dirty="0"/>
              <a:t>BSBHS and</a:t>
            </a:r>
            <a:r>
              <a:rPr lang="en-US" sz="3200" b="1" dirty="0">
                <a:latin typeface="Arial" panose="020B0604020202020204" pitchFamily="34" charset="0"/>
                <a:cs typeface="Arial" panose="020B0604020202020204" pitchFamily="34" charset="0"/>
              </a:rPr>
              <a:t> BCCHPS</a:t>
            </a:r>
            <a:endParaRPr lang="en-US" sz="3200" dirty="0"/>
          </a:p>
        </p:txBody>
      </p:sp>
      <p:sp>
        <p:nvSpPr>
          <p:cNvPr id="3" name="Content Placeholder 2">
            <a:extLst>
              <a:ext uri="{FF2B5EF4-FFF2-40B4-BE49-F238E27FC236}">
                <a16:creationId xmlns:a16="http://schemas.microsoft.com/office/drawing/2014/main" id="{FEAFB05B-B63A-0544-AE11-9691A25AFDD8}"/>
              </a:ext>
            </a:extLst>
          </p:cNvPr>
          <p:cNvSpPr>
            <a:spLocks noGrp="1"/>
          </p:cNvSpPr>
          <p:nvPr>
            <p:ph idx="1"/>
          </p:nvPr>
        </p:nvSpPr>
        <p:spPr>
          <a:xfrm>
            <a:off x="271975" y="1751308"/>
            <a:ext cx="11648049" cy="7301252"/>
          </a:xfrm>
        </p:spPr>
        <p:txBody>
          <a:bodyPr>
            <a:noAutofit/>
          </a:bodyPr>
          <a:lstStyle/>
          <a:p>
            <a:pPr marL="344488" indent="-344488">
              <a:buFont typeface="Wingdings" pitchFamily="2" charset="2"/>
              <a:buChar char="Ø"/>
            </a:pPr>
            <a:r>
              <a:rPr lang="en-US" sz="2400" dirty="0">
                <a:solidFill>
                  <a:schemeClr val="tx1"/>
                </a:solidFill>
                <a:latin typeface="Arial" panose="020B0604020202020204" pitchFamily="34" charset="0"/>
                <a:cs typeface="Arial" panose="020B0604020202020204" pitchFamily="34" charset="0"/>
              </a:rPr>
              <a:t>MDHHS’</a:t>
            </a:r>
            <a:r>
              <a:rPr lang="en-US" sz="2400" b="0" i="0" u="none" strike="noStrike" dirty="0">
                <a:solidFill>
                  <a:schemeClr val="tx1"/>
                </a:solidFill>
                <a:effectLst/>
                <a:latin typeface="Arial" panose="020B0604020202020204" pitchFamily="34" charset="0"/>
                <a:cs typeface="Arial" panose="020B0604020202020204" pitchFamily="34" charset="0"/>
              </a:rPr>
              <a:t> Bureau of Specialty Behavioral Health Services (BSBHS) combines Michigan's Medicaid office, services for aging adults and community-based services for adults with I/DD, serious mental </a:t>
            </a:r>
            <a:r>
              <a:rPr lang="en-US" sz="2400" dirty="0"/>
              <a:t>i</a:t>
            </a:r>
            <a:r>
              <a:rPr lang="en-US" sz="2400" b="0" i="0" u="none" strike="noStrike" dirty="0">
                <a:solidFill>
                  <a:schemeClr val="tx1"/>
                </a:solidFill>
                <a:effectLst/>
                <a:latin typeface="Arial" panose="020B0604020202020204" pitchFamily="34" charset="0"/>
                <a:cs typeface="Arial" panose="020B0604020202020204" pitchFamily="34" charset="0"/>
              </a:rPr>
              <a:t>llness (MI) and substance </a:t>
            </a:r>
            <a:r>
              <a:rPr lang="en-US" sz="2400" dirty="0"/>
              <a:t>u</a:t>
            </a:r>
            <a:r>
              <a:rPr lang="en-US" sz="2400" b="0" i="0" u="none" strike="noStrike" dirty="0">
                <a:solidFill>
                  <a:schemeClr val="tx1"/>
                </a:solidFill>
                <a:effectLst/>
                <a:latin typeface="Arial" panose="020B0604020202020204" pitchFamily="34" charset="0"/>
                <a:cs typeface="Arial" panose="020B0604020202020204" pitchFamily="34" charset="0"/>
              </a:rPr>
              <a:t>se </a:t>
            </a:r>
            <a:r>
              <a:rPr lang="en-US" sz="2400" dirty="0"/>
              <a:t>d</a:t>
            </a:r>
            <a:r>
              <a:rPr lang="en-US" sz="2400" b="0" i="0" u="none" strike="noStrike" dirty="0">
                <a:solidFill>
                  <a:schemeClr val="tx1"/>
                </a:solidFill>
                <a:effectLst/>
                <a:latin typeface="Arial" panose="020B0604020202020204" pitchFamily="34" charset="0"/>
                <a:cs typeface="Arial" panose="020B0604020202020204" pitchFamily="34" charset="0"/>
              </a:rPr>
              <a:t>isorders (SUD) under one umbrella within MDHHS.</a:t>
            </a:r>
          </a:p>
          <a:p>
            <a:pPr>
              <a:buFont typeface="Wingdings" pitchFamily="2" charset="2"/>
              <a:buChar char="Ø"/>
            </a:pPr>
            <a:endParaRPr lang="en-US" sz="2400" b="0" i="0" u="none" strike="noStrike" dirty="0">
              <a:solidFill>
                <a:schemeClr val="tx1"/>
              </a:solidFill>
              <a:effectLst/>
              <a:latin typeface="Arial" panose="020B0604020202020204" pitchFamily="34" charset="0"/>
              <a:cs typeface="Arial" panose="020B0604020202020204" pitchFamily="34" charset="0"/>
            </a:endParaRPr>
          </a:p>
          <a:p>
            <a:pPr marL="344488" indent="-344488">
              <a:buFont typeface="Wingdings" pitchFamily="2" charset="2"/>
              <a:buChar char="Ø"/>
            </a:pPr>
            <a:r>
              <a:rPr lang="en-US" sz="2400" i="0" dirty="0">
                <a:effectLst/>
                <a:latin typeface="Arial" panose="020B0604020202020204" pitchFamily="34" charset="0"/>
                <a:cs typeface="Arial" panose="020B0604020202020204" pitchFamily="34" charset="0"/>
              </a:rPr>
              <a:t>BSBHS is responsible for promulgating Medicaid policy and implementing administrative policies and procedures for Medicaid.</a:t>
            </a:r>
          </a:p>
          <a:p>
            <a:pPr>
              <a:buFont typeface="Wingdings" pitchFamily="2" charset="2"/>
              <a:buChar char="Ø"/>
            </a:pPr>
            <a:endParaRPr lang="en-US" sz="2400" b="0" i="0" u="none" strike="noStrike" dirty="0">
              <a:solidFill>
                <a:schemeClr val="tx1"/>
              </a:solidFill>
              <a:effectLst/>
              <a:latin typeface="Arial" panose="020B0604020202020204" pitchFamily="34" charset="0"/>
              <a:cs typeface="Arial" panose="020B0604020202020204" pitchFamily="34" charset="0"/>
            </a:endParaRPr>
          </a:p>
          <a:p>
            <a:pPr marL="344488" indent="-344488">
              <a:buFont typeface="Wingdings" pitchFamily="2" charset="2"/>
              <a:buChar char="Ø"/>
            </a:pPr>
            <a:r>
              <a:rPr lang="en-US" sz="2400" dirty="0">
                <a:solidFill>
                  <a:schemeClr val="tx1"/>
                </a:solidFill>
                <a:latin typeface="Arial" panose="020B0604020202020204" pitchFamily="34" charset="0"/>
                <a:cs typeface="Arial" panose="020B0604020202020204" pitchFamily="34" charset="0"/>
              </a:rPr>
              <a:t>The Bureau of Children’s Coordinated Health Policy and Supports (BCCHPS) </a:t>
            </a:r>
            <a:r>
              <a:rPr lang="en-US" sz="2400" b="0" i="0" dirty="0">
                <a:solidFill>
                  <a:schemeClr val="tx1"/>
                </a:solidFill>
                <a:effectLst/>
                <a:latin typeface="Arial" panose="020B0604020202020204" pitchFamily="34" charset="0"/>
                <a:cs typeface="Arial" panose="020B0604020202020204" pitchFamily="34" charset="0"/>
              </a:rPr>
              <a:t>enhances access and provides oversight of behavioral health services for children who receive Medicaid. </a:t>
            </a:r>
          </a:p>
        </p:txBody>
      </p:sp>
      <p:pic>
        <p:nvPicPr>
          <p:cNvPr id="14" name="Audio 13">
            <a:extLst>
              <a:ext uri="{FF2B5EF4-FFF2-40B4-BE49-F238E27FC236}">
                <a16:creationId xmlns:a16="http://schemas.microsoft.com/office/drawing/2014/main" id="{78C80586-2883-A14E-3FEC-7D2FB67DB2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88577620"/>
      </p:ext>
    </p:extLst>
  </p:cSld>
  <p:clrMapOvr>
    <a:masterClrMapping/>
  </p:clrMapOvr>
  <mc:AlternateContent xmlns:mc="http://schemas.openxmlformats.org/markup-compatibility/2006" xmlns:p14="http://schemas.microsoft.com/office/powerpoint/2010/main">
    <mc:Choice Requires="p14">
      <p:transition spd="slow" p14:dur="2000" advTm="22645"/>
    </mc:Choice>
    <mc:Fallback xmlns="">
      <p:transition spd="slow" advTm="226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DFEDB-1070-7A4C-8765-FBB9A494070B}"/>
              </a:ext>
            </a:extLst>
          </p:cNvPr>
          <p:cNvSpPr>
            <a:spLocks noGrp="1"/>
          </p:cNvSpPr>
          <p:nvPr>
            <p:ph type="title"/>
          </p:nvPr>
        </p:nvSpPr>
        <p:spPr>
          <a:xfrm>
            <a:off x="108488" y="1"/>
            <a:ext cx="9767650" cy="1325564"/>
          </a:xfrm>
        </p:spPr>
        <p:txBody>
          <a:bodyPr anchor="ctr">
            <a:normAutofit/>
          </a:bodyPr>
          <a:lstStyle/>
          <a:p>
            <a:r>
              <a:rPr lang="en-US" sz="3200" b="1" dirty="0"/>
              <a:t>BSBHS and BCCHPS (continued)</a:t>
            </a:r>
            <a:endParaRPr lang="en-US" sz="3200" dirty="0"/>
          </a:p>
        </p:txBody>
      </p:sp>
      <p:graphicFrame>
        <p:nvGraphicFramePr>
          <p:cNvPr id="5" name="Content Placeholder 2">
            <a:extLst>
              <a:ext uri="{FF2B5EF4-FFF2-40B4-BE49-F238E27FC236}">
                <a16:creationId xmlns:a16="http://schemas.microsoft.com/office/drawing/2014/main" id="{C22F536F-3E4D-8983-CD9D-36B065DFC048}"/>
              </a:ext>
            </a:extLst>
          </p:cNvPr>
          <p:cNvGraphicFramePr>
            <a:graphicFrameLocks noGrp="1"/>
          </p:cNvGraphicFramePr>
          <p:nvPr>
            <p:ph idx="1"/>
            <p:extLst>
              <p:ext uri="{D42A27DB-BD31-4B8C-83A1-F6EECF244321}">
                <p14:modId xmlns:p14="http://schemas.microsoft.com/office/powerpoint/2010/main" val="4087091416"/>
              </p:ext>
            </p:extLst>
          </p:nvPr>
        </p:nvGraphicFramePr>
        <p:xfrm>
          <a:off x="838200" y="2043990"/>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2" name="Audio 11">
            <a:extLst>
              <a:ext uri="{FF2B5EF4-FFF2-40B4-BE49-F238E27FC236}">
                <a16:creationId xmlns:a16="http://schemas.microsoft.com/office/drawing/2014/main" id="{F97F472B-A014-60E7-914F-51DA56EFC04C}"/>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256280632"/>
      </p:ext>
    </p:extLst>
  </p:cSld>
  <p:clrMapOvr>
    <a:masterClrMapping/>
  </p:clrMapOvr>
  <mc:AlternateContent xmlns:mc="http://schemas.openxmlformats.org/markup-compatibility/2006" xmlns:p14="http://schemas.microsoft.com/office/powerpoint/2010/main">
    <mc:Choice Requires="p14">
      <p:transition spd="slow" p14:dur="2000" advTm="32909"/>
    </mc:Choice>
    <mc:Fallback xmlns="">
      <p:transition spd="slow" advTm="329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216976" y="1"/>
            <a:ext cx="9659162" cy="1325564"/>
          </a:xfrm>
        </p:spPr>
        <p:txBody>
          <a:bodyPr anchor="ctr">
            <a:normAutofit/>
          </a:bodyPr>
          <a:lstStyle/>
          <a:p>
            <a:r>
              <a:rPr lang="en-US" sz="3200" b="1" dirty="0"/>
              <a:t>PIHP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1533636831"/>
              </p:ext>
            </p:extLst>
          </p:nvPr>
        </p:nvGraphicFramePr>
        <p:xfrm>
          <a:off x="377126" y="1565329"/>
          <a:ext cx="11537370" cy="49904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2038F0F3-F4E7-2B19-68C9-0D771674906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6805975"/>
      </p:ext>
    </p:extLst>
  </p:cSld>
  <p:clrMapOvr>
    <a:masterClrMapping/>
  </p:clrMapOvr>
  <mc:AlternateContent xmlns:mc="http://schemas.openxmlformats.org/markup-compatibility/2006" xmlns:p14="http://schemas.microsoft.com/office/powerpoint/2010/main">
    <mc:Choice Requires="p14">
      <p:transition spd="slow" p14:dur="2000" advTm="31511"/>
    </mc:Choice>
    <mc:Fallback xmlns="">
      <p:transition spd="slow" advTm="31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201478" y="1"/>
            <a:ext cx="9674660" cy="1325564"/>
          </a:xfrm>
        </p:spPr>
        <p:txBody>
          <a:bodyPr anchor="ctr">
            <a:normAutofit/>
          </a:bodyPr>
          <a:lstStyle/>
          <a:p>
            <a:r>
              <a:rPr lang="en-US" sz="3200" b="1" dirty="0">
                <a:latin typeface="Arial" panose="020B0604020202020204" pitchFamily="34" charset="0"/>
                <a:cs typeface="Arial" panose="020B0604020202020204" pitchFamily="34" charset="0"/>
              </a:rPr>
              <a:t>CMHSP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1454199037"/>
              </p:ext>
            </p:extLst>
          </p:nvPr>
        </p:nvGraphicFramePr>
        <p:xfrm>
          <a:off x="356461" y="1534332"/>
          <a:ext cx="11623729" cy="50059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018BC0BB-94E1-FDB7-2A7B-3CED6DAA554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593640765"/>
      </p:ext>
    </p:extLst>
  </p:cSld>
  <p:clrMapOvr>
    <a:masterClrMapping/>
  </p:clrMapOvr>
  <mc:AlternateContent xmlns:mc="http://schemas.openxmlformats.org/markup-compatibility/2006" xmlns:p14="http://schemas.microsoft.com/office/powerpoint/2010/main">
    <mc:Choice Requires="p14">
      <p:transition spd="slow" p14:dur="2000" advTm="39143"/>
    </mc:Choice>
    <mc:Fallback xmlns="">
      <p:transition spd="slow" advTm="391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85980" y="1"/>
            <a:ext cx="9690158" cy="1325564"/>
          </a:xfrm>
        </p:spPr>
        <p:txBody>
          <a:bodyPr anchor="ctr">
            <a:normAutofit/>
          </a:bodyPr>
          <a:lstStyle/>
          <a:p>
            <a:r>
              <a:rPr lang="en-US" sz="3200" b="1" dirty="0">
                <a:latin typeface="Arial" panose="020B0604020202020204" pitchFamily="34" charset="0"/>
                <a:cs typeface="Arial" panose="020B0604020202020204" pitchFamily="34" charset="0"/>
              </a:rPr>
              <a:t>CM/SC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1588263090"/>
              </p:ext>
            </p:extLst>
          </p:nvPr>
        </p:nvGraphicFramePr>
        <p:xfrm>
          <a:off x="356461" y="1518834"/>
          <a:ext cx="11685722" cy="49594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F3403093-5885-AC0D-4BBC-71BBD3843CCF}"/>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635751154"/>
      </p:ext>
    </p:extLst>
  </p:cSld>
  <p:clrMapOvr>
    <a:masterClrMapping/>
  </p:clrMapOvr>
  <mc:AlternateContent xmlns:mc="http://schemas.openxmlformats.org/markup-compatibility/2006" xmlns:p14="http://schemas.microsoft.com/office/powerpoint/2010/main">
    <mc:Choice Requires="p14">
      <p:transition spd="slow" p14:dur="2000" advTm="41901"/>
    </mc:Choice>
    <mc:Fallback xmlns="">
      <p:transition spd="slow" advTm="4190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50125" y="1"/>
            <a:ext cx="9726013" cy="1325564"/>
          </a:xfrm>
        </p:spPr>
        <p:txBody>
          <a:bodyPr anchor="ctr">
            <a:normAutofit/>
          </a:bodyPr>
          <a:lstStyle/>
          <a:p>
            <a:r>
              <a:rPr lang="en-US" sz="3200" b="1" dirty="0">
                <a:latin typeface="Arial" panose="020B0604020202020204" pitchFamily="34" charset="0"/>
                <a:cs typeface="Arial" panose="020B0604020202020204" pitchFamily="34" charset="0"/>
              </a:rPr>
              <a:t>CM/SC HCBS Compliance Monitoring</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2931271771"/>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ED31804D-5955-79F8-79AE-0E025D46A29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15503540"/>
      </p:ext>
    </p:extLst>
  </p:cSld>
  <p:clrMapOvr>
    <a:masterClrMapping/>
  </p:clrMapOvr>
  <mc:AlternateContent xmlns:mc="http://schemas.openxmlformats.org/markup-compatibility/2006" xmlns:p14="http://schemas.microsoft.com/office/powerpoint/2010/main">
    <mc:Choice Requires="p14">
      <p:transition spd="slow" p14:dur="2000" advTm="49453"/>
    </mc:Choice>
    <mc:Fallback xmlns="">
      <p:transition spd="slow" advTm="49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E88B3-EDD9-0749-B7AE-05CE774CD38A}"/>
              </a:ext>
            </a:extLst>
          </p:cNvPr>
          <p:cNvSpPr>
            <a:spLocks noGrp="1"/>
          </p:cNvSpPr>
          <p:nvPr>
            <p:ph type="title"/>
          </p:nvPr>
        </p:nvSpPr>
        <p:spPr>
          <a:xfrm>
            <a:off x="170481" y="1"/>
            <a:ext cx="9705657" cy="1325564"/>
          </a:xfrm>
        </p:spPr>
        <p:txBody>
          <a:bodyPr anchor="ctr">
            <a:normAutofit/>
          </a:bodyPr>
          <a:lstStyle/>
          <a:p>
            <a:r>
              <a:rPr lang="en-US" sz="3200" b="1" dirty="0"/>
              <a:t>Collaboration is Essential for Achieving Compliance</a:t>
            </a:r>
            <a:endParaRPr lang="en-US" sz="3200" dirty="0"/>
          </a:p>
        </p:txBody>
      </p:sp>
      <p:sp>
        <p:nvSpPr>
          <p:cNvPr id="5" name="Text Placeholder 3">
            <a:extLst>
              <a:ext uri="{FF2B5EF4-FFF2-40B4-BE49-F238E27FC236}">
                <a16:creationId xmlns:a16="http://schemas.microsoft.com/office/drawing/2014/main" id="{8EC630D9-E7CD-997E-38BD-460CB3E8D881}"/>
              </a:ext>
            </a:extLst>
          </p:cNvPr>
          <p:cNvSpPr>
            <a:spLocks noGrp="1"/>
          </p:cNvSpPr>
          <p:nvPr>
            <p:ph sz="half" idx="1"/>
          </p:nvPr>
        </p:nvSpPr>
        <p:spPr>
          <a:xfrm>
            <a:off x="533400" y="1860550"/>
            <a:ext cx="3162300" cy="4351338"/>
          </a:xfrm>
          <a:gradFill flip="none" rotWithShape="1">
            <a:gsLst>
              <a:gs pos="0">
                <a:srgbClr val="0F406B">
                  <a:tint val="66000"/>
                  <a:satMod val="160000"/>
                </a:srgbClr>
              </a:gs>
              <a:gs pos="50000">
                <a:srgbClr val="0F406B">
                  <a:tint val="44500"/>
                  <a:satMod val="160000"/>
                </a:srgbClr>
              </a:gs>
              <a:gs pos="100000">
                <a:srgbClr val="0F406B">
                  <a:tint val="23500"/>
                  <a:satMod val="160000"/>
                </a:srgbClr>
              </a:gs>
            </a:gsLst>
            <a:lin ang="13500000" scaled="1"/>
            <a:tileRect/>
          </a:gradFill>
        </p:spPr>
        <p:txBody>
          <a:bodyPr>
            <a:normAutofit/>
          </a:bodyPr>
          <a:lstStyle/>
          <a:p>
            <a:endParaRPr lang="en-US" dirty="0"/>
          </a:p>
          <a:p>
            <a:pPr marL="0" indent="0" algn="ctr">
              <a:buNone/>
            </a:pPr>
            <a:r>
              <a:rPr lang="en-US" sz="2000" dirty="0"/>
              <a:t>Achieving compliance with the HCBS Final Rule set involves a diverse group of stakeholders, each playing a specific role, including:</a:t>
            </a:r>
          </a:p>
          <a:p>
            <a:endParaRPr lang="en-US" dirty="0"/>
          </a:p>
        </p:txBody>
      </p:sp>
      <p:graphicFrame>
        <p:nvGraphicFramePr>
          <p:cNvPr id="7" name="Content Placeholder 2">
            <a:extLst>
              <a:ext uri="{FF2B5EF4-FFF2-40B4-BE49-F238E27FC236}">
                <a16:creationId xmlns:a16="http://schemas.microsoft.com/office/drawing/2014/main" id="{D92B9E7F-0F34-B94D-64B2-8D579C718C95}"/>
              </a:ext>
            </a:extLst>
          </p:cNvPr>
          <p:cNvGraphicFramePr>
            <a:graphicFrameLocks noGrp="1"/>
          </p:cNvGraphicFramePr>
          <p:nvPr>
            <p:ph sz="half" idx="2"/>
            <p:extLst>
              <p:ext uri="{D42A27DB-BD31-4B8C-83A1-F6EECF244321}">
                <p14:modId xmlns:p14="http://schemas.microsoft.com/office/powerpoint/2010/main" val="3780829028"/>
              </p:ext>
            </p:extLst>
          </p:nvPr>
        </p:nvGraphicFramePr>
        <p:xfrm>
          <a:off x="3886200" y="1518834"/>
          <a:ext cx="8016498" cy="505341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59ADCAEA-C687-61C7-E024-891CA8790DB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23816354"/>
      </p:ext>
    </p:extLst>
  </p:cSld>
  <p:clrMapOvr>
    <a:masterClrMapping/>
  </p:clrMapOvr>
  <mc:AlternateContent xmlns:mc="http://schemas.openxmlformats.org/markup-compatibility/2006" xmlns:p14="http://schemas.microsoft.com/office/powerpoint/2010/main">
    <mc:Choice Requires="p14">
      <p:transition spd="slow" p14:dur="2000" advTm="26768"/>
    </mc:Choice>
    <mc:Fallback xmlns="">
      <p:transition spd="slow" advTm="267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34AB7-8687-6B45-BE30-429086B70BE7}"/>
              </a:ext>
            </a:extLst>
          </p:cNvPr>
          <p:cNvSpPr>
            <a:spLocks noGrp="1"/>
          </p:cNvSpPr>
          <p:nvPr>
            <p:ph type="title"/>
          </p:nvPr>
        </p:nvSpPr>
        <p:spPr>
          <a:xfrm>
            <a:off x="247973" y="0"/>
            <a:ext cx="9671235" cy="1325564"/>
          </a:xfrm>
        </p:spPr>
        <p:txBody>
          <a:bodyPr anchor="ctr">
            <a:normAutofit/>
          </a:bodyPr>
          <a:lstStyle/>
          <a:p>
            <a:r>
              <a:rPr lang="en-US" sz="3200" b="1" dirty="0"/>
              <a:t>Framework for Collaboration</a:t>
            </a:r>
            <a:endParaRPr lang="en-US" sz="3200" dirty="0"/>
          </a:p>
        </p:txBody>
      </p:sp>
      <p:graphicFrame>
        <p:nvGraphicFramePr>
          <p:cNvPr id="11" name="Content Placeholder 2">
            <a:extLst>
              <a:ext uri="{FF2B5EF4-FFF2-40B4-BE49-F238E27FC236}">
                <a16:creationId xmlns:a16="http://schemas.microsoft.com/office/drawing/2014/main" id="{5731F510-C6C9-D519-D552-86CC1F4CDC9F}"/>
              </a:ext>
            </a:extLst>
          </p:cNvPr>
          <p:cNvGraphicFramePr>
            <a:graphicFrameLocks noGrp="1"/>
          </p:cNvGraphicFramePr>
          <p:nvPr>
            <p:ph idx="1"/>
            <p:extLst>
              <p:ext uri="{D42A27DB-BD31-4B8C-83A1-F6EECF244321}">
                <p14:modId xmlns:p14="http://schemas.microsoft.com/office/powerpoint/2010/main" val="1880141605"/>
              </p:ext>
            </p:extLst>
          </p:nvPr>
        </p:nvGraphicFramePr>
        <p:xfrm>
          <a:off x="247973" y="1449236"/>
          <a:ext cx="11708237" cy="527702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Audio 15">
            <a:extLst>
              <a:ext uri="{FF2B5EF4-FFF2-40B4-BE49-F238E27FC236}">
                <a16:creationId xmlns:a16="http://schemas.microsoft.com/office/drawing/2014/main" id="{6E97FA59-3698-7C1F-7526-813AE6A8C69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130009755"/>
      </p:ext>
    </p:extLst>
  </p:cSld>
  <p:clrMapOvr>
    <a:masterClrMapping/>
  </p:clrMapOvr>
  <mc:AlternateContent xmlns:mc="http://schemas.openxmlformats.org/markup-compatibility/2006" xmlns:p14="http://schemas.microsoft.com/office/powerpoint/2010/main">
    <mc:Choice Requires="p14">
      <p:transition spd="slow" p14:dur="2000" advTm="60762"/>
    </mc:Choice>
    <mc:Fallback xmlns="">
      <p:transition spd="slow" advTm="60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AD8F-2F0B-DE41-BF0B-271206456A93}"/>
              </a:ext>
            </a:extLst>
          </p:cNvPr>
          <p:cNvSpPr>
            <a:spLocks noGrp="1"/>
          </p:cNvSpPr>
          <p:nvPr>
            <p:ph type="title"/>
          </p:nvPr>
        </p:nvSpPr>
        <p:spPr>
          <a:xfrm>
            <a:off x="123986" y="1"/>
            <a:ext cx="9752152" cy="1325564"/>
          </a:xfrm>
        </p:spPr>
        <p:txBody>
          <a:bodyPr anchor="ctr">
            <a:normAutofit/>
          </a:bodyPr>
          <a:lstStyle/>
          <a:p>
            <a:r>
              <a:rPr lang="en-US" sz="3200" b="1" dirty="0">
                <a:latin typeface="Arial" panose="020B0604020202020204" pitchFamily="34" charset="0"/>
                <a:cs typeface="Arial" panose="020B0604020202020204" pitchFamily="34" charset="0"/>
              </a:rPr>
              <a:t>Monitoring Compliance</a:t>
            </a:r>
            <a:endParaRPr lang="en-US" sz="3200" dirty="0"/>
          </a:p>
        </p:txBody>
      </p:sp>
      <p:graphicFrame>
        <p:nvGraphicFramePr>
          <p:cNvPr id="8" name="Content Placeholder 2">
            <a:extLst>
              <a:ext uri="{FF2B5EF4-FFF2-40B4-BE49-F238E27FC236}">
                <a16:creationId xmlns:a16="http://schemas.microsoft.com/office/drawing/2014/main" id="{968481BC-C3B2-DEB2-17AE-B934AECE5BA0}"/>
              </a:ext>
            </a:extLst>
          </p:cNvPr>
          <p:cNvGraphicFramePr>
            <a:graphicFrameLocks noGrp="1"/>
          </p:cNvGraphicFramePr>
          <p:nvPr>
            <p:ph sz="half" idx="1"/>
            <p:extLst>
              <p:ext uri="{D42A27DB-BD31-4B8C-83A1-F6EECF244321}">
                <p14:modId xmlns:p14="http://schemas.microsoft.com/office/powerpoint/2010/main" val="1400473198"/>
              </p:ext>
            </p:extLst>
          </p:nvPr>
        </p:nvGraphicFramePr>
        <p:xfrm>
          <a:off x="342900" y="1619250"/>
          <a:ext cx="11201399" cy="50530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extLst>
              <a:ext uri="{FF2B5EF4-FFF2-40B4-BE49-F238E27FC236}">
                <a16:creationId xmlns:a16="http://schemas.microsoft.com/office/drawing/2014/main" id="{F2CE2775-B7BA-C56C-8853-48145845A0C4}"/>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82806056"/>
      </p:ext>
    </p:extLst>
  </p:cSld>
  <p:clrMapOvr>
    <a:masterClrMapping/>
  </p:clrMapOvr>
  <mc:AlternateContent xmlns:mc="http://schemas.openxmlformats.org/markup-compatibility/2006" xmlns:p14="http://schemas.microsoft.com/office/powerpoint/2010/main">
    <mc:Choice Requires="p14">
      <p:transition spd="slow" p14:dur="2000" advTm="39590"/>
    </mc:Choice>
    <mc:Fallback xmlns="">
      <p:transition spd="slow" advTm="395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8B415-0B62-43D1-CCEC-2786AF39C8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C68C57-B616-1361-1E11-5E09C975E022}"/>
              </a:ext>
            </a:extLst>
          </p:cNvPr>
          <p:cNvSpPr>
            <a:spLocks noGrp="1"/>
          </p:cNvSpPr>
          <p:nvPr>
            <p:ph type="title"/>
          </p:nvPr>
        </p:nvSpPr>
        <p:spPr>
          <a:xfrm>
            <a:off x="108488" y="1"/>
            <a:ext cx="9767650"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E2B0F421-8563-0275-4A72-D3CED527017F}"/>
              </a:ext>
            </a:extLst>
          </p:cNvPr>
          <p:cNvGraphicFramePr>
            <a:graphicFrameLocks noGrp="1"/>
          </p:cNvGraphicFramePr>
          <p:nvPr>
            <p:ph idx="1"/>
            <p:extLst>
              <p:ext uri="{D42A27DB-BD31-4B8C-83A1-F6EECF244321}">
                <p14:modId xmlns:p14="http://schemas.microsoft.com/office/powerpoint/2010/main" val="95702998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2D257E55-AAED-E51F-8152-C410F57C10C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940976842"/>
      </p:ext>
    </p:extLst>
  </p:cSld>
  <p:clrMapOvr>
    <a:masterClrMapping/>
  </p:clrMapOvr>
  <mc:AlternateContent xmlns:mc="http://schemas.openxmlformats.org/markup-compatibility/2006" xmlns:p14="http://schemas.microsoft.com/office/powerpoint/2010/main">
    <mc:Choice Requires="p14">
      <p:transition spd="slow" p14:dur="2000" advTm="15541"/>
    </mc:Choice>
    <mc:Fallback xmlns="">
      <p:transition spd="slow" advTm="155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5784D-1358-06DB-4841-531722E700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94F84F-4DCE-7B35-5CE8-F5E61C524621}"/>
              </a:ext>
            </a:extLst>
          </p:cNvPr>
          <p:cNvSpPr>
            <a:spLocks noGrp="1"/>
          </p:cNvSpPr>
          <p:nvPr>
            <p:ph type="title"/>
          </p:nvPr>
        </p:nvSpPr>
        <p:spPr>
          <a:xfrm>
            <a:off x="201478" y="1"/>
            <a:ext cx="9674660" cy="1325564"/>
          </a:xfrm>
        </p:spPr>
        <p:txBody>
          <a:bodyPr anchor="ctr">
            <a:normAutofit/>
          </a:bodyPr>
          <a:lstStyle/>
          <a:p>
            <a:r>
              <a:rPr lang="en-US" sz="3200" b="1" dirty="0"/>
              <a:t>Knowledge Checkpoint</a:t>
            </a:r>
          </a:p>
        </p:txBody>
      </p:sp>
      <p:graphicFrame>
        <p:nvGraphicFramePr>
          <p:cNvPr id="5" name="Content Placeholder 2">
            <a:extLst>
              <a:ext uri="{FF2B5EF4-FFF2-40B4-BE49-F238E27FC236}">
                <a16:creationId xmlns:a16="http://schemas.microsoft.com/office/drawing/2014/main" id="{20EA2715-341E-C3F0-502B-F5EA9940923D}"/>
              </a:ext>
            </a:extLst>
          </p:cNvPr>
          <p:cNvGraphicFramePr>
            <a:graphicFrameLocks noGrp="1"/>
          </p:cNvGraphicFramePr>
          <p:nvPr>
            <p:ph idx="1"/>
            <p:extLst>
              <p:ext uri="{D42A27DB-BD31-4B8C-83A1-F6EECF244321}">
                <p14:modId xmlns:p14="http://schemas.microsoft.com/office/powerpoint/2010/main" val="13461627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E289CF89-9129-EB97-9035-2CCC2423C45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181831471"/>
      </p:ext>
    </p:extLst>
  </p:cSld>
  <p:clrMapOvr>
    <a:masterClrMapping/>
  </p:clrMapOvr>
  <mc:AlternateContent xmlns:mc="http://schemas.openxmlformats.org/markup-compatibility/2006" xmlns:p14="http://schemas.microsoft.com/office/powerpoint/2010/main">
    <mc:Choice Requires="p14">
      <p:transition spd="slow" p14:dur="2000" advTm="10717"/>
    </mc:Choice>
    <mc:Fallback xmlns="">
      <p:transition spd="slow" advTm="107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3903784"/>
            <a:ext cx="10515600" cy="1805781"/>
          </a:xfrm>
        </p:spPr>
        <p:txBody>
          <a:bodyPr>
            <a:normAutofit fontScale="90000"/>
          </a:bodyPr>
          <a:lstStyle/>
          <a:p>
            <a:r>
              <a:rPr lang="en-US" sz="6700" b="1" dirty="0">
                <a:latin typeface="Arial" panose="020B0604020202020204" pitchFamily="34" charset="0"/>
                <a:ea typeface="ＭＳ Ｐゴシック"/>
                <a:cs typeface="Arial" panose="020B0604020202020204" pitchFamily="34" charset="0"/>
              </a:rPr>
              <a:t>PART 4:</a:t>
            </a:r>
            <a:br>
              <a:rPr lang="en-US" sz="67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Key Elements of the Final Rule </a:t>
            </a:r>
            <a:r>
              <a:rPr lang="en-US" sz="6700" b="1" dirty="0">
                <a:ea typeface="ＭＳ Ｐゴシック"/>
              </a:rPr>
              <a:t>That Impact </a:t>
            </a:r>
            <a:r>
              <a:rPr lang="en-US" sz="6700" b="1" dirty="0">
                <a:latin typeface="Arial" panose="020B0604020202020204" pitchFamily="34" charset="0"/>
                <a:ea typeface="ＭＳ Ｐゴシック"/>
                <a:cs typeface="Arial" panose="020B0604020202020204" pitchFamily="34" charset="0"/>
              </a:rPr>
              <a:t>Providers</a:t>
            </a: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br>
              <a:rPr lang="en-US" dirty="0"/>
            </a:br>
            <a:br>
              <a:rPr lang="en-US" sz="44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pic>
        <p:nvPicPr>
          <p:cNvPr id="5" name="Audio 4">
            <a:extLst>
              <a:ext uri="{FF2B5EF4-FFF2-40B4-BE49-F238E27FC236}">
                <a16:creationId xmlns:a16="http://schemas.microsoft.com/office/drawing/2014/main" id="{50CF096A-5DD2-F420-EB61-B59AD428C92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458697829"/>
      </p:ext>
    </p:extLst>
  </p:cSld>
  <p:clrMapOvr>
    <a:masterClrMapping/>
  </p:clrMapOvr>
  <mc:AlternateContent xmlns:mc="http://schemas.openxmlformats.org/markup-compatibility/2006" xmlns:p14="http://schemas.microsoft.com/office/powerpoint/2010/main">
    <mc:Choice Requires="p14">
      <p:transition spd="slow" p14:dur="2000" advTm="41324"/>
    </mc:Choice>
    <mc:Fallback xmlns="">
      <p:transition spd="slow" advTm="413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247973" y="294467"/>
            <a:ext cx="9628165" cy="1031097"/>
          </a:xfrm>
        </p:spPr>
        <p:txBody>
          <a:bodyPr anchor="ctr">
            <a:normAutofit fontScale="90000"/>
          </a:bodyPr>
          <a:lstStyle/>
          <a:p>
            <a:r>
              <a:rPr lang="en-US" sz="3600" b="1" dirty="0"/>
              <a:t>Access to Food</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54766806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7229986D-E2B5-1F20-653C-D06CED7CABB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767046198"/>
      </p:ext>
    </p:extLst>
  </p:cSld>
  <p:clrMapOvr>
    <a:masterClrMapping/>
  </p:clrMapOvr>
  <mc:AlternateContent xmlns:mc="http://schemas.openxmlformats.org/markup-compatibility/2006" xmlns:p14="http://schemas.microsoft.com/office/powerpoint/2010/main">
    <mc:Choice Requires="p14">
      <p:transition spd="slow" p14:dur="2000" advTm="52096"/>
    </mc:Choice>
    <mc:Fallback xmlns="">
      <p:transition spd="slow" advTm="52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85981" y="263471"/>
            <a:ext cx="9690158" cy="1062093"/>
          </a:xfrm>
        </p:spPr>
        <p:txBody>
          <a:bodyPr anchor="ctr">
            <a:normAutofit fontScale="90000"/>
          </a:bodyPr>
          <a:lstStyle/>
          <a:p>
            <a:r>
              <a:rPr lang="en-US" sz="3600" b="1" dirty="0"/>
              <a:t>Accessibility</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16644388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C7BF0E23-5FC9-0390-C9F8-CA7E19A1657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002557122"/>
      </p:ext>
    </p:extLst>
  </p:cSld>
  <p:clrMapOvr>
    <a:masterClrMapping/>
  </p:clrMapOvr>
  <mc:AlternateContent xmlns:mc="http://schemas.openxmlformats.org/markup-compatibility/2006" xmlns:p14="http://schemas.microsoft.com/office/powerpoint/2010/main">
    <mc:Choice Requires="p14">
      <p:transition spd="slow" p14:dur="2000" advTm="200234"/>
    </mc:Choice>
    <mc:Fallback xmlns="">
      <p:transition spd="slow" advTm="2002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325464"/>
            <a:ext cx="9705657" cy="1000100"/>
          </a:xfrm>
        </p:spPr>
        <p:txBody>
          <a:bodyPr anchor="ctr">
            <a:normAutofit fontScale="90000"/>
          </a:bodyPr>
          <a:lstStyle/>
          <a:p>
            <a:r>
              <a:rPr lang="en-US" sz="3600" b="1" dirty="0"/>
              <a:t>Freedom of Movement</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3216774219"/>
              </p:ext>
            </p:extLst>
          </p:nvPr>
        </p:nvGraphicFramePr>
        <p:xfrm>
          <a:off x="838200" y="1518249"/>
          <a:ext cx="11083506" cy="519310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4" name="Audio 13">
            <a:extLst>
              <a:ext uri="{FF2B5EF4-FFF2-40B4-BE49-F238E27FC236}">
                <a16:creationId xmlns:a16="http://schemas.microsoft.com/office/drawing/2014/main" id="{CF13D238-8519-B389-C5AF-3E8FC0050F5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128603474"/>
      </p:ext>
    </p:extLst>
  </p:cSld>
  <p:clrMapOvr>
    <a:masterClrMapping/>
  </p:clrMapOvr>
  <mc:AlternateContent xmlns:mc="http://schemas.openxmlformats.org/markup-compatibility/2006" xmlns:p14="http://schemas.microsoft.com/office/powerpoint/2010/main">
    <mc:Choice Requires="p14">
      <p:transition spd="slow" p14:dur="2000" advTm="134608"/>
    </mc:Choice>
    <mc:Fallback xmlns="">
      <p:transition spd="slow" advTm="1346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0"/>
            <a:ext cx="9705657" cy="1325565"/>
          </a:xfrm>
        </p:spPr>
        <p:txBody>
          <a:bodyPr anchor="ctr">
            <a:normAutofit fontScale="90000"/>
          </a:bodyPr>
          <a:lstStyle/>
          <a:p>
            <a:br>
              <a:rPr lang="en-US" b="1" dirty="0"/>
            </a:br>
            <a:r>
              <a:rPr lang="en-US" sz="3600" b="1" dirty="0"/>
              <a:t>Choice of Setting and HCBS Service Providers</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3242129375"/>
              </p:ext>
            </p:extLst>
          </p:nvPr>
        </p:nvGraphicFramePr>
        <p:xfrm>
          <a:off x="479611" y="1972234"/>
          <a:ext cx="10887635" cy="442856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1" name="Audio 10">
            <a:extLst>
              <a:ext uri="{FF2B5EF4-FFF2-40B4-BE49-F238E27FC236}">
                <a16:creationId xmlns:a16="http://schemas.microsoft.com/office/drawing/2014/main" id="{21434FA9-9E2A-D322-B00D-5FFFC1FB00B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09238569"/>
      </p:ext>
    </p:extLst>
  </p:cSld>
  <p:clrMapOvr>
    <a:masterClrMapping/>
  </p:clrMapOvr>
  <mc:AlternateContent xmlns:mc="http://schemas.openxmlformats.org/markup-compatibility/2006" xmlns:p14="http://schemas.microsoft.com/office/powerpoint/2010/main">
    <mc:Choice Requires="p14">
      <p:transition spd="slow" p14:dur="2000" advTm="84490"/>
    </mc:Choice>
    <mc:Fallback xmlns="">
      <p:transition spd="slow" advTm="844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23986" y="0"/>
            <a:ext cx="9752152" cy="1325565"/>
          </a:xfrm>
        </p:spPr>
        <p:txBody>
          <a:bodyPr anchor="ctr">
            <a:normAutofit fontScale="90000"/>
          </a:bodyPr>
          <a:lstStyle/>
          <a:p>
            <a:br>
              <a:rPr lang="en-US" b="1" dirty="0"/>
            </a:br>
            <a:r>
              <a:rPr lang="en-US" sz="3600" b="1" dirty="0"/>
              <a:t>Choice of Setting and HCBS Service Providers (continued)</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2148847479"/>
              </p:ext>
            </p:extLst>
          </p:nvPr>
        </p:nvGraphicFramePr>
        <p:xfrm>
          <a:off x="777922" y="1972235"/>
          <a:ext cx="10208526" cy="40600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C66E19C1-D013-010B-D94E-924CDCBFD79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722652533"/>
      </p:ext>
    </p:extLst>
  </p:cSld>
  <p:clrMapOvr>
    <a:masterClrMapping/>
  </p:clrMapOvr>
  <mc:AlternateContent xmlns:mc="http://schemas.openxmlformats.org/markup-compatibility/2006" xmlns:p14="http://schemas.microsoft.com/office/powerpoint/2010/main">
    <mc:Choice Requires="p14">
      <p:transition spd="slow" p14:dur="2000" advTm="27978"/>
    </mc:Choice>
    <mc:Fallback xmlns="">
      <p:transition spd="slow" advTm="27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1"/>
            <a:ext cx="9705657" cy="1325564"/>
          </a:xfrm>
        </p:spPr>
        <p:txBody>
          <a:bodyPr anchor="ctr">
            <a:normAutofit fontScale="90000"/>
          </a:bodyPr>
          <a:lstStyle/>
          <a:p>
            <a:br>
              <a:rPr lang="en-US" b="1" dirty="0"/>
            </a:br>
            <a:r>
              <a:rPr lang="en-US" sz="3600" b="1" dirty="0"/>
              <a:t>Choice of Other Services and Supports</a:t>
            </a:r>
            <a:br>
              <a:rPr lang="en-US" dirty="0"/>
            </a:br>
            <a:endParaRPr lang="en-US" dirty="0"/>
          </a:p>
        </p:txBody>
      </p:sp>
      <p:graphicFrame>
        <p:nvGraphicFramePr>
          <p:cNvPr id="5" name="Content Placeholder 2">
            <a:extLst>
              <a:ext uri="{FF2B5EF4-FFF2-40B4-BE49-F238E27FC236}">
                <a16:creationId xmlns:a16="http://schemas.microsoft.com/office/drawing/2014/main" id="{490E1390-21A9-F64E-B12E-7A1702E6F205}"/>
              </a:ext>
            </a:extLst>
          </p:cNvPr>
          <p:cNvGraphicFramePr>
            <a:graphicFrameLocks noGrp="1"/>
          </p:cNvGraphicFramePr>
          <p:nvPr>
            <p:ph idx="1"/>
            <p:extLst>
              <p:ext uri="{D42A27DB-BD31-4B8C-83A1-F6EECF244321}">
                <p14:modId xmlns:p14="http://schemas.microsoft.com/office/powerpoint/2010/main" val="3200917578"/>
              </p:ext>
            </p:extLst>
          </p:nvPr>
        </p:nvGraphicFramePr>
        <p:xfrm>
          <a:off x="838200" y="1825625"/>
          <a:ext cx="10845800" cy="484610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E72CF8CA-0E5D-2774-AD4B-3A18371462B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392172656"/>
      </p:ext>
    </p:extLst>
  </p:cSld>
  <p:clrMapOvr>
    <a:masterClrMapping/>
  </p:clrMapOvr>
  <mc:AlternateContent xmlns:mc="http://schemas.openxmlformats.org/markup-compatibility/2006" xmlns:p14="http://schemas.microsoft.com/office/powerpoint/2010/main">
    <mc:Choice Requires="p14">
      <p:transition spd="slow" p14:dur="2000" advTm="54929"/>
    </mc:Choice>
    <mc:Fallback xmlns="">
      <p:transition spd="slow" advTm="54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247973"/>
            <a:ext cx="9705657" cy="1301858"/>
          </a:xfrm>
        </p:spPr>
        <p:txBody>
          <a:bodyPr anchor="ctr">
            <a:normAutofit/>
          </a:bodyPr>
          <a:lstStyle/>
          <a:p>
            <a:r>
              <a:rPr lang="en-US" sz="3200" b="1" dirty="0"/>
              <a:t>Choice of Roommate</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17796705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9B002955-9821-5BE7-85A7-588FE2D3B28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717299682"/>
      </p:ext>
    </p:extLst>
  </p:cSld>
  <p:clrMapOvr>
    <a:masterClrMapping/>
  </p:clrMapOvr>
  <mc:AlternateContent xmlns:mc="http://schemas.openxmlformats.org/markup-compatibility/2006" xmlns:p14="http://schemas.microsoft.com/office/powerpoint/2010/main">
    <mc:Choice Requires="p14">
      <p:transition spd="slow" p14:dur="2000" advTm="52602"/>
    </mc:Choice>
    <mc:Fallback xmlns="">
      <p:transition spd="slow" advTm="52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201479" y="449451"/>
            <a:ext cx="9674660" cy="876113"/>
          </a:xfrm>
        </p:spPr>
        <p:txBody>
          <a:bodyPr anchor="ctr">
            <a:normAutofit fontScale="90000"/>
          </a:bodyPr>
          <a:lstStyle/>
          <a:p>
            <a:r>
              <a:rPr lang="en-US" sz="3600" b="1" dirty="0"/>
              <a:t>Community Engagement</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330776422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Audio 14">
            <a:extLst>
              <a:ext uri="{FF2B5EF4-FFF2-40B4-BE49-F238E27FC236}">
                <a16:creationId xmlns:a16="http://schemas.microsoft.com/office/drawing/2014/main" id="{809EB4B3-E438-F5C0-ECCF-120AA2F774A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94898320"/>
      </p:ext>
    </p:extLst>
  </p:cSld>
  <p:clrMapOvr>
    <a:masterClrMapping/>
  </p:clrMapOvr>
  <mc:AlternateContent xmlns:mc="http://schemas.openxmlformats.org/markup-compatibility/2006" xmlns:p14="http://schemas.microsoft.com/office/powerpoint/2010/main">
    <mc:Choice Requires="p14">
      <p:transition spd="slow" p14:dur="2000" advTm="78307"/>
    </mc:Choice>
    <mc:Fallback xmlns="">
      <p:transition spd="slow" advTm="783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1773" y="418454"/>
            <a:ext cx="9037938" cy="917616"/>
          </a:xfrm>
        </p:spPr>
        <p:txBody>
          <a:bodyPr anchor="ctr">
            <a:noAutofit/>
          </a:bodyPr>
          <a:lstStyle/>
          <a:p>
            <a:r>
              <a:rPr lang="en-US" sz="3200" b="1" dirty="0"/>
              <a:t>Community Engagement</a:t>
            </a:r>
            <a:br>
              <a:rPr lang="en-US" dirty="0"/>
            </a:br>
            <a:endParaRPr lang="en-US" dirty="0"/>
          </a:p>
        </p:txBody>
      </p:sp>
      <p:graphicFrame>
        <p:nvGraphicFramePr>
          <p:cNvPr id="5" name="Content Placeholder 2">
            <a:extLst>
              <a:ext uri="{FF2B5EF4-FFF2-40B4-BE49-F238E27FC236}">
                <a16:creationId xmlns:a16="http://schemas.microsoft.com/office/drawing/2014/main" id="{98184BD1-D1CB-DE5B-5C94-EE327F5AE674}"/>
              </a:ext>
            </a:extLst>
          </p:cNvPr>
          <p:cNvGraphicFramePr>
            <a:graphicFrameLocks noGrp="1"/>
          </p:cNvGraphicFramePr>
          <p:nvPr>
            <p:ph idx="1"/>
            <p:extLst>
              <p:ext uri="{D42A27DB-BD31-4B8C-83A1-F6EECF244321}">
                <p14:modId xmlns:p14="http://schemas.microsoft.com/office/powerpoint/2010/main" val="11295551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5" name="Audio 14">
            <a:extLst>
              <a:ext uri="{FF2B5EF4-FFF2-40B4-BE49-F238E27FC236}">
                <a16:creationId xmlns:a16="http://schemas.microsoft.com/office/drawing/2014/main" id="{CA4E6446-B9AC-7102-D7D6-CBC9D673E13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807061954"/>
      </p:ext>
    </p:extLst>
  </p:cSld>
  <p:clrMapOvr>
    <a:masterClrMapping/>
  </p:clrMapOvr>
  <mc:AlternateContent xmlns:mc="http://schemas.openxmlformats.org/markup-compatibility/2006" xmlns:p14="http://schemas.microsoft.com/office/powerpoint/2010/main">
    <mc:Choice Requires="p14">
      <p:transition spd="slow" p14:dur="2000" advTm="26341"/>
    </mc:Choice>
    <mc:Fallback xmlns="">
      <p:transition spd="slow" advTm="263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C5434-7D11-367A-21DB-A253535054B7}"/>
              </a:ext>
            </a:extLst>
          </p:cNvPr>
          <p:cNvSpPr>
            <a:spLocks noGrp="1"/>
          </p:cNvSpPr>
          <p:nvPr>
            <p:ph type="title"/>
          </p:nvPr>
        </p:nvSpPr>
        <p:spPr>
          <a:xfrm>
            <a:off x="108488" y="1"/>
            <a:ext cx="9767650" cy="1325564"/>
          </a:xfrm>
        </p:spPr>
        <p:txBody>
          <a:bodyPr>
            <a:normAutofit/>
          </a:bodyPr>
          <a:lstStyle/>
          <a:p>
            <a:r>
              <a:rPr lang="en-US" sz="3200" b="1" dirty="0"/>
              <a:t>Community Engagement</a:t>
            </a:r>
            <a:endParaRPr lang="en-US" sz="3200" dirty="0"/>
          </a:p>
        </p:txBody>
      </p:sp>
      <p:sp>
        <p:nvSpPr>
          <p:cNvPr id="3" name="Content Placeholder 2">
            <a:extLst>
              <a:ext uri="{FF2B5EF4-FFF2-40B4-BE49-F238E27FC236}">
                <a16:creationId xmlns:a16="http://schemas.microsoft.com/office/drawing/2014/main" id="{587FDA1E-A79C-CDEB-EB1B-4A41E92A17D9}"/>
              </a:ext>
            </a:extLst>
          </p:cNvPr>
          <p:cNvSpPr>
            <a:spLocks noGrp="1"/>
          </p:cNvSpPr>
          <p:nvPr>
            <p:ph idx="1"/>
          </p:nvPr>
        </p:nvSpPr>
        <p:spPr>
          <a:xfrm>
            <a:off x="526941" y="1473958"/>
            <a:ext cx="11313763" cy="4694830"/>
          </a:xfrm>
        </p:spPr>
        <p:txBody>
          <a:bodyPr>
            <a:noAutofit/>
          </a:bodyPr>
          <a:lstStyle/>
          <a:p>
            <a:pPr marL="293688" indent="-293688">
              <a:buFont typeface="Wingdings" pitchFamily="2" charset="2"/>
              <a:buChar char="Ø"/>
            </a:pPr>
            <a:r>
              <a:rPr lang="en-US" sz="2400" dirty="0"/>
              <a:t>Providers must ensure that individuals will have the opportunity to engage in meaningful community-based activities at least twice per week. This is especially critical when individuals need support to access the community.</a:t>
            </a:r>
          </a:p>
          <a:p>
            <a:pPr marL="344488" indent="-344488">
              <a:buFont typeface="Wingdings" pitchFamily="2" charset="2"/>
              <a:buChar char="Ø"/>
            </a:pPr>
            <a:r>
              <a:rPr lang="en-US" sz="2400" dirty="0"/>
              <a:t>Providers will submit outing logs or activity sheets to the case manager/supports coordinator of record monthly unless otherwise agreed upon. These outing logs will include all MDHHS required elements.  </a:t>
            </a:r>
          </a:p>
          <a:p>
            <a:pPr>
              <a:buFont typeface="Wingdings" pitchFamily="2" charset="2"/>
              <a:buChar char="Ø"/>
            </a:pPr>
            <a:r>
              <a:rPr lang="en-US" sz="2400" dirty="0"/>
              <a:t> Required elements are:</a:t>
            </a:r>
          </a:p>
          <a:p>
            <a:pPr lvl="1">
              <a:buFont typeface="Wingdings" pitchFamily="2" charset="2"/>
              <a:buChar char="ü"/>
            </a:pPr>
            <a:r>
              <a:rPr lang="en-US" dirty="0"/>
              <a:t>Name of the person.</a:t>
            </a:r>
          </a:p>
          <a:p>
            <a:pPr lvl="1">
              <a:buFont typeface="Wingdings" pitchFamily="2" charset="2"/>
              <a:buChar char="ü"/>
            </a:pPr>
            <a:r>
              <a:rPr lang="en-US" dirty="0"/>
              <a:t>Activity offered.</a:t>
            </a:r>
          </a:p>
          <a:p>
            <a:pPr lvl="1">
              <a:buFont typeface="Wingdings" pitchFamily="2" charset="2"/>
              <a:buChar char="ü"/>
            </a:pPr>
            <a:r>
              <a:rPr lang="en-US" dirty="0"/>
              <a:t>Date of activity.</a:t>
            </a:r>
          </a:p>
          <a:p>
            <a:pPr lvl="1">
              <a:buFont typeface="Wingdings" pitchFamily="2" charset="2"/>
              <a:buChar char="ü"/>
            </a:pPr>
            <a:r>
              <a:rPr lang="en-US" dirty="0"/>
              <a:t>Person participated in activity. </a:t>
            </a:r>
          </a:p>
          <a:p>
            <a:pPr lvl="1">
              <a:buFont typeface="Wingdings" pitchFamily="2" charset="2"/>
              <a:buChar char="ü"/>
            </a:pPr>
            <a:r>
              <a:rPr lang="en-US" dirty="0"/>
              <a:t>Staff person completing the log, initialed by the individual receiving services. </a:t>
            </a:r>
          </a:p>
        </p:txBody>
      </p:sp>
      <p:pic>
        <p:nvPicPr>
          <p:cNvPr id="6" name="Audio 5">
            <a:extLst>
              <a:ext uri="{FF2B5EF4-FFF2-40B4-BE49-F238E27FC236}">
                <a16:creationId xmlns:a16="http://schemas.microsoft.com/office/drawing/2014/main" id="{F1C83D96-A2EA-1AE5-A627-AC3803EF7A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44250130"/>
      </p:ext>
    </p:extLst>
  </p:cSld>
  <p:clrMapOvr>
    <a:masterClrMapping/>
  </p:clrMapOvr>
  <mc:AlternateContent xmlns:mc="http://schemas.openxmlformats.org/markup-compatibility/2006" xmlns:p14="http://schemas.microsoft.com/office/powerpoint/2010/main">
    <mc:Choice Requires="p14">
      <p:transition spd="slow" p14:dur="2000" advTm="108387"/>
    </mc:Choice>
    <mc:Fallback xmlns="">
      <p:transition spd="slow" advTm="1083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08488" y="1"/>
            <a:ext cx="9767650" cy="1325564"/>
          </a:xfrm>
        </p:spPr>
        <p:txBody>
          <a:bodyPr anchor="ctr">
            <a:normAutofit/>
          </a:bodyPr>
          <a:lstStyle/>
          <a:p>
            <a:r>
              <a:rPr lang="en-US" sz="3200" b="1" dirty="0"/>
              <a:t>Evictions and Appeals</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4160596787"/>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1B5AED6A-14B1-6839-D2B3-11AD1F88D47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257008835"/>
      </p:ext>
    </p:extLst>
  </p:cSld>
  <p:clrMapOvr>
    <a:masterClrMapping/>
  </p:clrMapOvr>
  <mc:AlternateContent xmlns:mc="http://schemas.openxmlformats.org/markup-compatibility/2006" xmlns:p14="http://schemas.microsoft.com/office/powerpoint/2010/main">
    <mc:Choice Requires="p14">
      <p:transition spd="slow" p14:dur="2000" advTm="95989"/>
    </mc:Choice>
    <mc:Fallback xmlns="">
      <p:transition spd="slow" advTm="959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0" y="1"/>
            <a:ext cx="9876138" cy="1325564"/>
          </a:xfrm>
        </p:spPr>
        <p:txBody>
          <a:bodyPr anchor="ctr">
            <a:normAutofit/>
          </a:bodyPr>
          <a:lstStyle/>
          <a:p>
            <a:r>
              <a:rPr lang="en-US" sz="3200" b="1" dirty="0"/>
              <a:t>Evictions and Appeals</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866881804"/>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57C7E831-C224-A2E7-EC5A-FE9B4BC611F3}"/>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31165294"/>
      </p:ext>
    </p:extLst>
  </p:cSld>
  <p:clrMapOvr>
    <a:masterClrMapping/>
  </p:clrMapOvr>
  <mc:AlternateContent xmlns:mc="http://schemas.openxmlformats.org/markup-compatibility/2006" xmlns:p14="http://schemas.microsoft.com/office/powerpoint/2010/main">
    <mc:Choice Requires="p14">
      <p:transition spd="slow" p14:dur="2000" advTm="48577"/>
    </mc:Choice>
    <mc:Fallback xmlns="">
      <p:transition spd="slow" advTm="48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20244-A02A-EF43-821A-4C049BA1C289}"/>
              </a:ext>
            </a:extLst>
          </p:cNvPr>
          <p:cNvSpPr>
            <a:spLocks noGrp="1"/>
          </p:cNvSpPr>
          <p:nvPr>
            <p:ph type="title"/>
          </p:nvPr>
        </p:nvSpPr>
        <p:spPr>
          <a:xfrm>
            <a:off x="123986" y="1"/>
            <a:ext cx="9658643" cy="1325564"/>
          </a:xfrm>
        </p:spPr>
        <p:txBody>
          <a:bodyPr anchor="ctr">
            <a:normAutofit/>
          </a:bodyPr>
          <a:lstStyle/>
          <a:p>
            <a:r>
              <a:rPr lang="en-US" sz="3200" b="1" dirty="0">
                <a:latin typeface="Arial" panose="020B0604020202020204" pitchFamily="34" charset="0"/>
                <a:cs typeface="Arial" panose="020B0604020202020204" pitchFamily="34" charset="0"/>
              </a:rPr>
              <a:t>House Rules</a:t>
            </a:r>
            <a:endParaRPr lang="en-US" sz="3200" dirty="0"/>
          </a:p>
        </p:txBody>
      </p:sp>
      <p:graphicFrame>
        <p:nvGraphicFramePr>
          <p:cNvPr id="5" name="Content Placeholder 2">
            <a:extLst>
              <a:ext uri="{FF2B5EF4-FFF2-40B4-BE49-F238E27FC236}">
                <a16:creationId xmlns:a16="http://schemas.microsoft.com/office/drawing/2014/main" id="{0ED20AE4-C1F1-05DF-5173-58DBA67EF6D9}"/>
              </a:ext>
            </a:extLst>
          </p:cNvPr>
          <p:cNvGraphicFramePr>
            <a:graphicFrameLocks noGrp="1"/>
          </p:cNvGraphicFramePr>
          <p:nvPr>
            <p:ph sz="half" idx="1"/>
            <p:extLst>
              <p:ext uri="{D42A27DB-BD31-4B8C-83A1-F6EECF244321}">
                <p14:modId xmlns:p14="http://schemas.microsoft.com/office/powerpoint/2010/main" val="3522134204"/>
              </p:ext>
            </p:extLst>
          </p:nvPr>
        </p:nvGraphicFramePr>
        <p:xfrm>
          <a:off x="838200" y="1825625"/>
          <a:ext cx="1081046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id="{276DDEC7-ECCA-7291-5AE6-EC2F7B6A0982}"/>
              </a:ext>
            </a:extLst>
          </p:cNvPr>
          <p:cNvSpPr txBox="1"/>
          <p:nvPr/>
        </p:nvSpPr>
        <p:spPr>
          <a:xfrm>
            <a:off x="2086982" y="3429000"/>
            <a:ext cx="9266817" cy="175432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Residents cannot be required to comply with a setting’s policy that restricts their freedoms as a condition of living in the home. These are often referred to as setting wide restrictions and the use of these makes a setting noncompliant with the rule and ineligible for Medicaid funding for services provided.</a:t>
            </a:r>
          </a:p>
          <a:p>
            <a:endParaRPr lang="en-US" sz="2400" dirty="0">
              <a:latin typeface="Arial" panose="020B0604020202020204" pitchFamily="34" charset="0"/>
              <a:cs typeface="Arial" panose="020B0604020202020204" pitchFamily="34" charset="0"/>
            </a:endParaRPr>
          </a:p>
        </p:txBody>
      </p:sp>
      <p:pic>
        <p:nvPicPr>
          <p:cNvPr id="23" name="Audio 22">
            <a:extLst>
              <a:ext uri="{FF2B5EF4-FFF2-40B4-BE49-F238E27FC236}">
                <a16:creationId xmlns:a16="http://schemas.microsoft.com/office/drawing/2014/main" id="{D96229D1-AC57-66AE-3931-D915DB1A321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30846125"/>
      </p:ext>
    </p:extLst>
  </p:cSld>
  <p:clrMapOvr>
    <a:masterClrMapping/>
  </p:clrMapOvr>
  <mc:AlternateContent xmlns:mc="http://schemas.openxmlformats.org/markup-compatibility/2006" xmlns:p14="http://schemas.microsoft.com/office/powerpoint/2010/main">
    <mc:Choice Requires="p14">
      <p:transition spd="slow" p14:dur="2000" advTm="71456"/>
    </mc:Choice>
    <mc:Fallback xmlns="">
      <p:transition spd="slow" advTm="714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3"/>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196313" y="457199"/>
            <a:ext cx="4575713" cy="1600201"/>
          </a:xfrm>
        </p:spPr>
        <p:txBody>
          <a:bodyPr anchor="b">
            <a:noAutofit/>
          </a:bodyPr>
          <a:lstStyle/>
          <a:p>
            <a:pPr algn="ctr"/>
            <a:r>
              <a:rPr lang="en-US" b="1" dirty="0"/>
              <a:t>Independence and Autonomy</a:t>
            </a:r>
            <a:endParaRPr lang="en-US" dirty="0"/>
          </a:p>
        </p:txBody>
      </p:sp>
      <p:sp>
        <p:nvSpPr>
          <p:cNvPr id="9" name="Text Placeholder 3">
            <a:extLst>
              <a:ext uri="{FF2B5EF4-FFF2-40B4-BE49-F238E27FC236}">
                <a16:creationId xmlns:a16="http://schemas.microsoft.com/office/drawing/2014/main" id="{BA6C7D07-EFC0-8DA1-B455-BA9E15BEBE62}"/>
              </a:ext>
            </a:extLst>
          </p:cNvPr>
          <p:cNvSpPr>
            <a:spLocks noGrp="1"/>
          </p:cNvSpPr>
          <p:nvPr>
            <p:ph type="body" sz="half" idx="2"/>
          </p:nvPr>
        </p:nvSpPr>
        <p:spPr>
          <a:xfrm>
            <a:off x="196312" y="2057400"/>
            <a:ext cx="4575713" cy="3811588"/>
          </a:xfrm>
        </p:spPr>
        <p:txBody>
          <a:bodyPr>
            <a:normAutofit/>
          </a:bodyPr>
          <a:lstStyle/>
          <a:p>
            <a:endParaRPr lang="en-US" sz="2800" dirty="0"/>
          </a:p>
          <a:p>
            <a:endParaRPr lang="en-US" sz="2800" dirty="0"/>
          </a:p>
          <a:p>
            <a:pPr algn="ctr"/>
            <a:r>
              <a:rPr lang="en-US" sz="3200" dirty="0"/>
              <a:t>Freedom to Control Schedule, Activities, and Resources.</a:t>
            </a:r>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4247962569"/>
              </p:ext>
            </p:extLst>
          </p:nvPr>
        </p:nvGraphicFramePr>
        <p:xfrm>
          <a:off x="4897464" y="987425"/>
          <a:ext cx="7098223" cy="541337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2353F548-E6A4-EED5-1BD5-2F23021D1CAE}"/>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612713686"/>
      </p:ext>
    </p:extLst>
  </p:cSld>
  <p:clrMapOvr>
    <a:masterClrMapping/>
  </p:clrMapOvr>
  <mc:AlternateContent xmlns:mc="http://schemas.openxmlformats.org/markup-compatibility/2006" xmlns:p14="http://schemas.microsoft.com/office/powerpoint/2010/main">
    <mc:Choice Requires="p14">
      <p:transition spd="slow" p14:dur="2000" advTm="65560"/>
    </mc:Choice>
    <mc:Fallback xmlns="">
      <p:transition spd="slow" advTm="65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278970" y="203200"/>
            <a:ext cx="4493056" cy="1291771"/>
          </a:xfrm>
        </p:spPr>
        <p:txBody>
          <a:bodyPr anchor="b">
            <a:noAutofit/>
          </a:bodyPr>
          <a:lstStyle/>
          <a:p>
            <a:pPr algn="ctr"/>
            <a:r>
              <a:rPr lang="en-US" b="1" dirty="0"/>
              <a:t>Modifications/ Restrictions</a:t>
            </a:r>
            <a:endParaRPr lang="en-US" dirty="0"/>
          </a:p>
        </p:txBody>
      </p:sp>
      <p:sp>
        <p:nvSpPr>
          <p:cNvPr id="9" name="Text Placeholder 3">
            <a:extLst>
              <a:ext uri="{FF2B5EF4-FFF2-40B4-BE49-F238E27FC236}">
                <a16:creationId xmlns:a16="http://schemas.microsoft.com/office/drawing/2014/main" id="{BA6C7D07-EFC0-8DA1-B455-BA9E15BEBE62}"/>
              </a:ext>
            </a:extLst>
          </p:cNvPr>
          <p:cNvSpPr>
            <a:spLocks noGrp="1"/>
          </p:cNvSpPr>
          <p:nvPr>
            <p:ph type="body" sz="half" idx="2"/>
          </p:nvPr>
        </p:nvSpPr>
        <p:spPr>
          <a:xfrm>
            <a:off x="159656" y="1886857"/>
            <a:ext cx="5138057" cy="4560437"/>
          </a:xfrm>
        </p:spPr>
        <p:txBody>
          <a:bodyPr>
            <a:normAutofit fontScale="25000" lnSpcReduction="20000"/>
          </a:bodyPr>
          <a:lstStyle/>
          <a:p>
            <a:endParaRPr lang="en-US" sz="2800" dirty="0"/>
          </a:p>
          <a:p>
            <a:endParaRPr lang="en-US" sz="2800" dirty="0"/>
          </a:p>
          <a:p>
            <a:pPr marL="0" indent="0" algn="ctr">
              <a:buNone/>
            </a:pPr>
            <a:r>
              <a:rPr lang="en-US" sz="12000" dirty="0"/>
              <a:t>All restrictions and modifications must be clearly identified in the IPOS, and where applicable, documented in a clinical health or behavioral assessment. Any modifications must adhere to these requirements:</a:t>
            </a:r>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1058743380"/>
              </p:ext>
            </p:extLst>
          </p:nvPr>
        </p:nvGraphicFramePr>
        <p:xfrm>
          <a:off x="5297714" y="987425"/>
          <a:ext cx="6894285" cy="48736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6" name="Audio 15">
            <a:extLst>
              <a:ext uri="{FF2B5EF4-FFF2-40B4-BE49-F238E27FC236}">
                <a16:creationId xmlns:a16="http://schemas.microsoft.com/office/drawing/2014/main" id="{0738753A-D0E7-5E91-04DD-94BD7C573C6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886536645"/>
      </p:ext>
    </p:extLst>
  </p:cSld>
  <p:clrMapOvr>
    <a:masterClrMapping/>
  </p:clrMapOvr>
  <mc:AlternateContent xmlns:mc="http://schemas.openxmlformats.org/markup-compatibility/2006" xmlns:p14="http://schemas.microsoft.com/office/powerpoint/2010/main">
    <mc:Choice Requires="p14">
      <p:transition spd="slow" p14:dur="2000" advTm="35628"/>
    </mc:Choice>
    <mc:Fallback xmlns="">
      <p:transition spd="slow" advTm="35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180815" y="206189"/>
            <a:ext cx="5915185" cy="1288782"/>
          </a:xfrm>
        </p:spPr>
        <p:txBody>
          <a:bodyPr anchor="b">
            <a:noAutofit/>
          </a:bodyPr>
          <a:lstStyle/>
          <a:p>
            <a:pPr algn="ctr"/>
            <a:r>
              <a:rPr lang="en-US" b="1" dirty="0"/>
              <a:t>Modifications/ Restrictions</a:t>
            </a:r>
            <a:br>
              <a:rPr lang="en-US" b="1" dirty="0"/>
            </a:br>
            <a:r>
              <a:rPr lang="en-US" b="1" dirty="0"/>
              <a:t>(continued)</a:t>
            </a:r>
            <a:endParaRPr lang="en-US" dirty="0"/>
          </a:p>
        </p:txBody>
      </p:sp>
      <p:sp>
        <p:nvSpPr>
          <p:cNvPr id="9" name="Text Placeholder 3">
            <a:extLst>
              <a:ext uri="{FF2B5EF4-FFF2-40B4-BE49-F238E27FC236}">
                <a16:creationId xmlns:a16="http://schemas.microsoft.com/office/drawing/2014/main" id="{BA6C7D07-EFC0-8DA1-B455-BA9E15BEBE62}"/>
              </a:ext>
            </a:extLst>
          </p:cNvPr>
          <p:cNvSpPr>
            <a:spLocks noGrp="1"/>
          </p:cNvSpPr>
          <p:nvPr>
            <p:ph type="body" sz="half" idx="2"/>
          </p:nvPr>
        </p:nvSpPr>
        <p:spPr>
          <a:xfrm>
            <a:off x="423081" y="1059543"/>
            <a:ext cx="5121376" cy="7620000"/>
          </a:xfrm>
        </p:spPr>
        <p:txBody>
          <a:bodyPr>
            <a:normAutofit/>
          </a:bodyPr>
          <a:lstStyle/>
          <a:p>
            <a:endParaRPr lang="en-US" sz="2800" dirty="0"/>
          </a:p>
          <a:p>
            <a:endParaRPr lang="en-US" sz="2800" dirty="0"/>
          </a:p>
          <a:p>
            <a:pPr marL="0" indent="0" algn="ctr">
              <a:buNone/>
            </a:pPr>
            <a:r>
              <a:rPr lang="en-US" sz="3200" dirty="0"/>
              <a:t>All restrictions and modifications must be clearly identified in the IPOS, and where applicable, </a:t>
            </a:r>
            <a:r>
              <a:rPr lang="en-US" sz="3000" dirty="0"/>
              <a:t>documented</a:t>
            </a:r>
            <a:r>
              <a:rPr lang="en-US" sz="3200" dirty="0"/>
              <a:t> in a clinical health or behavioral assessment. Any modifications must adhere to these requirements:</a:t>
            </a:r>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2197861797"/>
              </p:ext>
            </p:extLst>
          </p:nvPr>
        </p:nvGraphicFramePr>
        <p:xfrm>
          <a:off x="5892800" y="530578"/>
          <a:ext cx="6118385" cy="612123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17" name="Audio 16">
            <a:extLst>
              <a:ext uri="{FF2B5EF4-FFF2-40B4-BE49-F238E27FC236}">
                <a16:creationId xmlns:a16="http://schemas.microsoft.com/office/drawing/2014/main" id="{75221AD5-1E97-D122-4981-858A88FB6ECA}"/>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1355523066"/>
      </p:ext>
    </p:extLst>
  </p:cSld>
  <p:clrMapOvr>
    <a:masterClrMapping/>
  </p:clrMapOvr>
  <mc:AlternateContent xmlns:mc="http://schemas.openxmlformats.org/markup-compatibility/2006" xmlns:p14="http://schemas.microsoft.com/office/powerpoint/2010/main">
    <mc:Choice Requires="p14">
      <p:transition spd="slow" p14:dur="2000" advTm="35914"/>
    </mc:Choice>
    <mc:Fallback xmlns="">
      <p:transition spd="slow" advTm="359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FEFE8-E0E5-0E78-80F2-312ECCE70B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30A2F2-1136-BBC2-7D48-4D3D0724434D}"/>
              </a:ext>
            </a:extLst>
          </p:cNvPr>
          <p:cNvSpPr>
            <a:spLocks noGrp="1"/>
          </p:cNvSpPr>
          <p:nvPr>
            <p:ph type="title"/>
          </p:nvPr>
        </p:nvSpPr>
        <p:spPr>
          <a:xfrm>
            <a:off x="154984" y="216977"/>
            <a:ext cx="4617042" cy="1689315"/>
          </a:xfrm>
        </p:spPr>
        <p:txBody>
          <a:bodyPr anchor="b">
            <a:noAutofit/>
          </a:bodyPr>
          <a:lstStyle/>
          <a:p>
            <a:pPr algn="ctr"/>
            <a:r>
              <a:rPr lang="en-US" b="1" dirty="0"/>
              <a:t>Modifications/ Restrictions</a:t>
            </a:r>
            <a:br>
              <a:rPr lang="en-US" b="1" dirty="0"/>
            </a:br>
            <a:r>
              <a:rPr lang="en-US" b="1" dirty="0"/>
              <a:t>(continued)</a:t>
            </a:r>
            <a:endParaRPr lang="en-US" dirty="0"/>
          </a:p>
        </p:txBody>
      </p:sp>
      <p:sp>
        <p:nvSpPr>
          <p:cNvPr id="9" name="Text Placeholder 3">
            <a:extLst>
              <a:ext uri="{FF2B5EF4-FFF2-40B4-BE49-F238E27FC236}">
                <a16:creationId xmlns:a16="http://schemas.microsoft.com/office/drawing/2014/main" id="{1FED96DE-DB5E-9531-E7CB-7D941F341C2B}"/>
              </a:ext>
            </a:extLst>
          </p:cNvPr>
          <p:cNvSpPr>
            <a:spLocks noGrp="1"/>
          </p:cNvSpPr>
          <p:nvPr>
            <p:ph type="body" sz="half" idx="2"/>
          </p:nvPr>
        </p:nvSpPr>
        <p:spPr>
          <a:xfrm>
            <a:off x="154984" y="1906291"/>
            <a:ext cx="4617041" cy="4745519"/>
          </a:xfrm>
        </p:spPr>
        <p:txBody>
          <a:bodyPr>
            <a:normAutofit fontScale="92500" lnSpcReduction="10000"/>
          </a:bodyPr>
          <a:lstStyle/>
          <a:p>
            <a:endParaRPr lang="en-US" sz="2800" dirty="0"/>
          </a:p>
          <a:p>
            <a:endParaRPr lang="en-US" sz="2800" dirty="0"/>
          </a:p>
          <a:p>
            <a:pPr marL="0" indent="0" algn="ctr">
              <a:buNone/>
            </a:pPr>
            <a:r>
              <a:rPr lang="en-US" sz="3200" dirty="0"/>
              <a:t>All restrictions and modifications must be clearly identified in the IPOS, and where applicable, documented in a clinical health or behavioral assessment. Any modifications must adhere to these requirements:</a:t>
            </a:r>
          </a:p>
        </p:txBody>
      </p:sp>
      <p:graphicFrame>
        <p:nvGraphicFramePr>
          <p:cNvPr id="5" name="Content Placeholder 2">
            <a:extLst>
              <a:ext uri="{FF2B5EF4-FFF2-40B4-BE49-F238E27FC236}">
                <a16:creationId xmlns:a16="http://schemas.microsoft.com/office/drawing/2014/main" id="{CD936212-F419-A09C-ED73-52C09B07919E}"/>
              </a:ext>
            </a:extLst>
          </p:cNvPr>
          <p:cNvGraphicFramePr>
            <a:graphicFrameLocks noGrp="1"/>
          </p:cNvGraphicFramePr>
          <p:nvPr>
            <p:ph idx="1"/>
            <p:extLst>
              <p:ext uri="{D42A27DB-BD31-4B8C-83A1-F6EECF244321}">
                <p14:modId xmlns:p14="http://schemas.microsoft.com/office/powerpoint/2010/main" val="2755453591"/>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20" name="Audio 19">
            <a:extLst>
              <a:ext uri="{FF2B5EF4-FFF2-40B4-BE49-F238E27FC236}">
                <a16:creationId xmlns:a16="http://schemas.microsoft.com/office/drawing/2014/main" id="{D7370E56-C7BD-C175-96D5-06F728C8792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81734889"/>
      </p:ext>
    </p:extLst>
  </p:cSld>
  <p:clrMapOvr>
    <a:masterClrMapping/>
  </p:clrMapOvr>
  <mc:AlternateContent xmlns:mc="http://schemas.openxmlformats.org/markup-compatibility/2006" xmlns:p14="http://schemas.microsoft.com/office/powerpoint/2010/main">
    <mc:Choice Requires="p14">
      <p:transition spd="slow" p14:dur="2000" advTm="45045"/>
    </mc:Choice>
    <mc:Fallback xmlns="">
      <p:transition spd="slow" advTm="450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0"/>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410308" y="-433953"/>
            <a:ext cx="4361718" cy="4033496"/>
          </a:xfrm>
        </p:spPr>
        <p:txBody>
          <a:bodyPr anchor="b">
            <a:noAutofit/>
          </a:bodyPr>
          <a:lstStyle/>
          <a:p>
            <a:pPr algn="ctr"/>
            <a:r>
              <a:rPr lang="en-US" b="1" dirty="0"/>
              <a:t>Provider’s Role in Modification/</a:t>
            </a:r>
            <a:br>
              <a:rPr lang="en-US" b="1" dirty="0"/>
            </a:br>
            <a:r>
              <a:rPr lang="en-US" b="1" dirty="0"/>
              <a:t>Restrictions</a:t>
            </a:r>
            <a:br>
              <a:rPr lang="en-US" sz="4000" b="1" dirty="0"/>
            </a:br>
            <a:endParaRPr lang="en-US" sz="4000"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103925009"/>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7" name="Audio 6">
            <a:extLst>
              <a:ext uri="{FF2B5EF4-FFF2-40B4-BE49-F238E27FC236}">
                <a16:creationId xmlns:a16="http://schemas.microsoft.com/office/drawing/2014/main" id="{E6F80E4E-497B-CC97-A609-7D73655ACC7B}"/>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368387000"/>
      </p:ext>
    </p:extLst>
  </p:cSld>
  <p:clrMapOvr>
    <a:masterClrMapping/>
  </p:clrMapOvr>
  <mc:AlternateContent xmlns:mc="http://schemas.openxmlformats.org/markup-compatibility/2006" xmlns:p14="http://schemas.microsoft.com/office/powerpoint/2010/main">
    <mc:Choice Requires="p14">
      <p:transition spd="slow" p14:dur="2000" advTm="19170"/>
    </mc:Choice>
    <mc:Fallback xmlns="">
      <p:transition spd="slow" advTm="191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E94E-64AE-8049-D857-B0D9E5524CBB}"/>
              </a:ext>
            </a:extLst>
          </p:cNvPr>
          <p:cNvSpPr>
            <a:spLocks noGrp="1"/>
          </p:cNvSpPr>
          <p:nvPr>
            <p:ph type="title"/>
          </p:nvPr>
        </p:nvSpPr>
        <p:spPr>
          <a:xfrm>
            <a:off x="247973" y="1"/>
            <a:ext cx="9856921" cy="1325564"/>
          </a:xfrm>
        </p:spPr>
        <p:txBody>
          <a:bodyPr anchor="ctr">
            <a:normAutofit/>
          </a:bodyPr>
          <a:lstStyle/>
          <a:p>
            <a:r>
              <a:rPr lang="en-US" sz="3200" b="1" dirty="0"/>
              <a:t>What if a Modification/Restriction Does not Follow HCBS Rule Requirements?</a:t>
            </a:r>
            <a:endParaRPr lang="en-US" sz="3200" dirty="0"/>
          </a:p>
        </p:txBody>
      </p:sp>
      <p:graphicFrame>
        <p:nvGraphicFramePr>
          <p:cNvPr id="5" name="Content Placeholder 2">
            <a:extLst>
              <a:ext uri="{FF2B5EF4-FFF2-40B4-BE49-F238E27FC236}">
                <a16:creationId xmlns:a16="http://schemas.microsoft.com/office/drawing/2014/main" id="{775B8088-F8F8-A7BE-33B3-67F191849E15}"/>
              </a:ext>
            </a:extLst>
          </p:cNvPr>
          <p:cNvGraphicFramePr>
            <a:graphicFrameLocks noGrp="1"/>
          </p:cNvGraphicFramePr>
          <p:nvPr>
            <p:ph idx="1"/>
            <p:extLst>
              <p:ext uri="{D42A27DB-BD31-4B8C-83A1-F6EECF244321}">
                <p14:modId xmlns:p14="http://schemas.microsoft.com/office/powerpoint/2010/main" val="90741552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8749CE50-7F7C-36E9-3FEF-C0BB4130C74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42627879"/>
      </p:ext>
    </p:extLst>
  </p:cSld>
  <p:clrMapOvr>
    <a:masterClrMapping/>
  </p:clrMapOvr>
  <mc:AlternateContent xmlns:mc="http://schemas.openxmlformats.org/markup-compatibility/2006" xmlns:p14="http://schemas.microsoft.com/office/powerpoint/2010/main">
    <mc:Choice Requires="p14">
      <p:transition spd="slow" p14:dur="2000" advTm="35074"/>
    </mc:Choice>
    <mc:Fallback xmlns="">
      <p:transition spd="slow" advTm="35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86C9-BA7B-DD40-B941-56195616F4D5}"/>
              </a:ext>
            </a:extLst>
          </p:cNvPr>
          <p:cNvSpPr>
            <a:spLocks noGrp="1"/>
          </p:cNvSpPr>
          <p:nvPr>
            <p:ph type="title"/>
          </p:nvPr>
        </p:nvSpPr>
        <p:spPr>
          <a:xfrm>
            <a:off x="170481" y="1"/>
            <a:ext cx="9705657" cy="1325564"/>
          </a:xfrm>
        </p:spPr>
        <p:txBody>
          <a:bodyPr anchor="ctr">
            <a:normAutofit/>
          </a:bodyPr>
          <a:lstStyle/>
          <a:p>
            <a:r>
              <a:rPr lang="en-US" sz="3200" b="1" dirty="0"/>
              <a:t>Privacy</a:t>
            </a:r>
            <a:endParaRPr lang="en-US" sz="3200" dirty="0"/>
          </a:p>
        </p:txBody>
      </p:sp>
      <p:graphicFrame>
        <p:nvGraphicFramePr>
          <p:cNvPr id="11" name="Content Placeholder 2">
            <a:extLst>
              <a:ext uri="{FF2B5EF4-FFF2-40B4-BE49-F238E27FC236}">
                <a16:creationId xmlns:a16="http://schemas.microsoft.com/office/drawing/2014/main" id="{A989D5B2-5F76-886A-89D5-0C9F4AB92AA3}"/>
              </a:ext>
            </a:extLst>
          </p:cNvPr>
          <p:cNvGraphicFramePr>
            <a:graphicFrameLocks noGrp="1"/>
          </p:cNvGraphicFramePr>
          <p:nvPr>
            <p:ph idx="1"/>
            <p:extLst>
              <p:ext uri="{D42A27DB-BD31-4B8C-83A1-F6EECF244321}">
                <p14:modId xmlns:p14="http://schemas.microsoft.com/office/powerpoint/2010/main" val="13081799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5" name="Audio 4">
            <a:extLst>
              <a:ext uri="{FF2B5EF4-FFF2-40B4-BE49-F238E27FC236}">
                <a16:creationId xmlns:a16="http://schemas.microsoft.com/office/drawing/2014/main" id="{6A2C6BDD-71CD-396C-5CA1-4E3B6BD8998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3219085735"/>
      </p:ext>
    </p:extLst>
  </p:cSld>
  <p:clrMapOvr>
    <a:masterClrMapping/>
  </p:clrMapOvr>
  <mc:AlternateContent xmlns:mc="http://schemas.openxmlformats.org/markup-compatibility/2006" xmlns:p14="http://schemas.microsoft.com/office/powerpoint/2010/main">
    <mc:Choice Requires="p14">
      <p:transition spd="slow" p14:dur="2000" advTm="49579"/>
    </mc:Choice>
    <mc:Fallback xmlns="">
      <p:transition spd="slow" advTm="495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410308" y="728419"/>
            <a:ext cx="4361718" cy="2392152"/>
          </a:xfrm>
        </p:spPr>
        <p:txBody>
          <a:bodyPr anchor="b">
            <a:normAutofit/>
          </a:bodyPr>
          <a:lstStyle/>
          <a:p>
            <a:pPr algn="ctr"/>
            <a:r>
              <a:rPr lang="en-US" b="1" dirty="0"/>
              <a:t>Setting Doors</a:t>
            </a:r>
            <a:endParaRPr lang="en-US"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2021815872"/>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6332645C-CDCB-9922-1FD8-32B684C2CAA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02129560"/>
      </p:ext>
    </p:extLst>
  </p:cSld>
  <p:clrMapOvr>
    <a:masterClrMapping/>
  </p:clrMapOvr>
  <mc:AlternateContent xmlns:mc="http://schemas.openxmlformats.org/markup-compatibility/2006" xmlns:p14="http://schemas.microsoft.com/office/powerpoint/2010/main">
    <mc:Choice Requires="p14">
      <p:transition spd="slow" p14:dur="2000" advTm="33662"/>
    </mc:Choice>
    <mc:Fallback xmlns="">
      <p:transition spd="slow" advTm="336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294468" y="591669"/>
            <a:ext cx="4477557" cy="2837331"/>
          </a:xfrm>
        </p:spPr>
        <p:txBody>
          <a:bodyPr anchor="b">
            <a:normAutofit/>
          </a:bodyPr>
          <a:lstStyle/>
          <a:p>
            <a:pPr algn="ctr"/>
            <a:r>
              <a:rPr lang="en-US" b="1" dirty="0"/>
              <a:t>Visitors</a:t>
            </a:r>
            <a:endParaRPr lang="en-US"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1553647630"/>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839973F4-1085-5BD6-4CA1-A86522959B30}"/>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73036391"/>
      </p:ext>
    </p:extLst>
  </p:cSld>
  <p:clrMapOvr>
    <a:masterClrMapping/>
  </p:clrMapOvr>
  <mc:AlternateContent xmlns:mc="http://schemas.openxmlformats.org/markup-compatibility/2006" xmlns:p14="http://schemas.microsoft.com/office/powerpoint/2010/main">
    <mc:Choice Requires="p14">
      <p:transition spd="slow" p14:dur="2000" advTm="24565"/>
    </mc:Choice>
    <mc:Fallback xmlns="">
      <p:transition spd="slow" advTm="24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E06CF-2ABD-4B45-A9C8-32BEC9A4116C}"/>
              </a:ext>
            </a:extLst>
          </p:cNvPr>
          <p:cNvSpPr>
            <a:spLocks noGrp="1"/>
          </p:cNvSpPr>
          <p:nvPr>
            <p:ph type="title"/>
          </p:nvPr>
        </p:nvSpPr>
        <p:spPr>
          <a:xfrm>
            <a:off x="263472" y="821410"/>
            <a:ext cx="4508554" cy="2607590"/>
          </a:xfrm>
        </p:spPr>
        <p:txBody>
          <a:bodyPr anchor="b">
            <a:normAutofit/>
          </a:bodyPr>
          <a:lstStyle/>
          <a:p>
            <a:pPr algn="ctr"/>
            <a:r>
              <a:rPr lang="en-US" b="1" dirty="0"/>
              <a:t>Visitors </a:t>
            </a:r>
            <a:endParaRPr lang="en-US" dirty="0"/>
          </a:p>
        </p:txBody>
      </p:sp>
      <p:graphicFrame>
        <p:nvGraphicFramePr>
          <p:cNvPr id="5" name="Content Placeholder 2">
            <a:extLst>
              <a:ext uri="{FF2B5EF4-FFF2-40B4-BE49-F238E27FC236}">
                <a16:creationId xmlns:a16="http://schemas.microsoft.com/office/drawing/2014/main" id="{4BC26F7A-990A-8E63-BDD4-E4FF3E64801D}"/>
              </a:ext>
            </a:extLst>
          </p:cNvPr>
          <p:cNvGraphicFramePr>
            <a:graphicFrameLocks noGrp="1"/>
          </p:cNvGraphicFramePr>
          <p:nvPr>
            <p:ph idx="1"/>
            <p:extLst>
              <p:ext uri="{D42A27DB-BD31-4B8C-83A1-F6EECF244321}">
                <p14:modId xmlns:p14="http://schemas.microsoft.com/office/powerpoint/2010/main" val="3473810496"/>
              </p:ext>
            </p:extLst>
          </p:nvPr>
        </p:nvGraphicFramePr>
        <p:xfrm>
          <a:off x="5091953" y="591670"/>
          <a:ext cx="6689740" cy="606014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Audio 5">
            <a:extLst>
              <a:ext uri="{FF2B5EF4-FFF2-40B4-BE49-F238E27FC236}">
                <a16:creationId xmlns:a16="http://schemas.microsoft.com/office/drawing/2014/main" id="{8D76914D-3B60-C76F-C932-1111B16BA5D9}"/>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065941170"/>
      </p:ext>
    </p:extLst>
  </p:cSld>
  <p:clrMapOvr>
    <a:masterClrMapping/>
  </p:clrMapOvr>
  <mc:AlternateContent xmlns:mc="http://schemas.openxmlformats.org/markup-compatibility/2006" xmlns:p14="http://schemas.microsoft.com/office/powerpoint/2010/main">
    <mc:Choice Requires="p14">
      <p:transition spd="slow" p14:dur="2000" advTm="19467"/>
    </mc:Choice>
    <mc:Fallback xmlns="">
      <p:transition spd="slow" advTm="194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216976" y="1"/>
            <a:ext cx="9659162"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lnSpcReduction="10000"/>
          </a:bodyPr>
          <a:lstStyle/>
          <a:p>
            <a:pPr marL="0" indent="0">
              <a:buNone/>
            </a:pPr>
            <a:r>
              <a:rPr lang="en-US" sz="2400" dirty="0">
                <a:solidFill>
                  <a:schemeClr val="tx1"/>
                </a:solidFill>
                <a:latin typeface="Arial" panose="020B0604020202020204" pitchFamily="34" charset="0"/>
                <a:cs typeface="Arial" panose="020B0604020202020204" pitchFamily="34" charset="0"/>
              </a:rPr>
              <a:t>Under the HCBS Final Rule, individuals’ rights to civil rights, privacy, dignity and choice in services can only be restricted under certain circumstances. Which of the following conditions must be met for such a restriction to be justified?</a:t>
            </a:r>
          </a:p>
          <a:p>
            <a:pPr marL="0" indent="0">
              <a:buNone/>
            </a:pPr>
            <a:endParaRPr lang="en-US" sz="2400" dirty="0">
              <a:solidFill>
                <a:schemeClr val="tx1"/>
              </a:solidFill>
              <a:highlight>
                <a:srgbClr val="FFFF00"/>
              </a:highlight>
              <a:latin typeface="Arial" panose="020B0604020202020204" pitchFamily="34" charset="0"/>
              <a:cs typeface="Arial" panose="020B0604020202020204" pitchFamily="34" charset="0"/>
            </a:endParaRPr>
          </a:p>
          <a:p>
            <a:pPr marL="514350" indent="-514350">
              <a:buAutoNum type="alphaUcPeriod"/>
            </a:pPr>
            <a:r>
              <a:rPr lang="en-US" sz="2400" dirty="0"/>
              <a:t>The restriction only needs to be included in the service provider’s policies.</a:t>
            </a:r>
          </a:p>
          <a:p>
            <a:pPr marL="514350" indent="-514350">
              <a:buAutoNum type="alphaUcPeriod"/>
            </a:pPr>
            <a:r>
              <a:rPr lang="en-US" sz="2400" dirty="0"/>
              <a:t>The restriction must be identified and justified in the IPOS.</a:t>
            </a:r>
            <a:endParaRPr lang="en-US" sz="2400" dirty="0">
              <a:solidFill>
                <a:schemeClr val="tx1"/>
              </a:solidFill>
              <a:latin typeface="Arial" panose="020B0604020202020204" pitchFamily="34" charset="0"/>
              <a:cs typeface="Arial" panose="020B0604020202020204" pitchFamily="34" charset="0"/>
            </a:endParaRPr>
          </a:p>
          <a:p>
            <a:pPr marL="514350" indent="-514350">
              <a:buAutoNum type="alphaUcPeriod"/>
            </a:pPr>
            <a:r>
              <a:rPr lang="en-US" sz="2400" dirty="0">
                <a:solidFill>
                  <a:schemeClr val="tx1"/>
                </a:solidFill>
                <a:latin typeface="Arial" panose="020B0604020202020204" pitchFamily="34" charset="0"/>
                <a:cs typeface="Arial" panose="020B0604020202020204" pitchFamily="34" charset="0"/>
              </a:rPr>
              <a:t>The restriction is based on health and safety reasons with evidence provided. </a:t>
            </a:r>
          </a:p>
          <a:p>
            <a:pPr marL="514350" indent="-514350">
              <a:buAutoNum type="alphaUcPeriod"/>
            </a:pPr>
            <a:r>
              <a:rPr lang="en-US" sz="2400" dirty="0"/>
              <a:t>The restriction must meet federal requirements as outlined in the Medicaid Provider Manual and be included in an HCBS compliant IPOS.</a:t>
            </a:r>
          </a:p>
          <a:p>
            <a:endParaRPr lang="en-US" dirty="0"/>
          </a:p>
        </p:txBody>
      </p:sp>
      <p:pic>
        <p:nvPicPr>
          <p:cNvPr id="6" name="Audio 5">
            <a:extLst>
              <a:ext uri="{FF2B5EF4-FFF2-40B4-BE49-F238E27FC236}">
                <a16:creationId xmlns:a16="http://schemas.microsoft.com/office/drawing/2014/main" id="{616EAB5E-DB61-2A01-F775-B6C2704EE11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37800039"/>
      </p:ext>
    </p:extLst>
  </p:cSld>
  <p:clrMapOvr>
    <a:masterClrMapping/>
  </p:clrMapOvr>
  <mc:AlternateContent xmlns:mc="http://schemas.openxmlformats.org/markup-compatibility/2006" xmlns:p14="http://schemas.microsoft.com/office/powerpoint/2010/main">
    <mc:Choice Requires="p14">
      <p:transition spd="slow" p14:dur="2000" advTm="46602"/>
    </mc:Choice>
    <mc:Fallback xmlns="">
      <p:transition spd="slow" advTm="46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123986" y="1"/>
            <a:ext cx="9752152"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651379"/>
            <a:ext cx="10515600" cy="4525584"/>
          </a:xfrm>
        </p:spPr>
        <p:txBody>
          <a:bodyPr>
            <a:normAutofit fontScale="92500" lnSpcReduction="20000"/>
          </a:bodyPr>
          <a:lstStyle/>
          <a:p>
            <a:pPr marL="0" indent="0">
              <a:buNone/>
            </a:pPr>
            <a:r>
              <a:rPr lang="en-US" sz="2600" dirty="0">
                <a:latin typeface="Arial" panose="020B0604020202020204" pitchFamily="34" charset="0"/>
                <a:cs typeface="Arial" panose="020B0604020202020204" pitchFamily="34" charset="0"/>
              </a:rPr>
              <a:t>Under the HCBS Final Rule, individuals’ rights to civil rights, privacy, dignity, and choice in services can only be restricted under certain circumstances. Which of the following conditions must be met for such a restriction to be justified?</a:t>
            </a:r>
          </a:p>
          <a:p>
            <a:pPr marL="0" indent="0">
              <a:buNone/>
            </a:pPr>
            <a:endParaRPr lang="en-US" sz="2600" dirty="0">
              <a:highlight>
                <a:srgbClr val="FFFF00"/>
              </a:highlight>
              <a:latin typeface="Arial" panose="020B0604020202020204" pitchFamily="34" charset="0"/>
              <a:cs typeface="Arial" panose="020B0604020202020204" pitchFamily="34" charset="0"/>
            </a:endParaRPr>
          </a:p>
          <a:p>
            <a:pPr marL="514350" indent="-514350">
              <a:buAutoNum type="alphaUcPeriod"/>
            </a:pPr>
            <a:r>
              <a:rPr lang="en-US" sz="2600" dirty="0"/>
              <a:t>The restriction only needs to be included in the service provider’s policies.</a:t>
            </a:r>
          </a:p>
          <a:p>
            <a:pPr marL="514350" indent="-514350">
              <a:buAutoNum type="alphaUcPeriod"/>
            </a:pPr>
            <a:r>
              <a:rPr lang="en-US" sz="2600" b="1" dirty="0"/>
              <a:t>The restriction must be identified and justified in the IPOS.</a:t>
            </a:r>
            <a:endParaRPr lang="en-US" sz="2600" b="1" dirty="0">
              <a:latin typeface="Arial" panose="020B0604020202020204" pitchFamily="34" charset="0"/>
              <a:cs typeface="Arial" panose="020B0604020202020204" pitchFamily="34" charset="0"/>
            </a:endParaRPr>
          </a:p>
          <a:p>
            <a:pPr marL="514350" indent="-514350">
              <a:buAutoNum type="alphaUcPeriod"/>
            </a:pPr>
            <a:r>
              <a:rPr lang="en-US" sz="2600" b="1" dirty="0">
                <a:latin typeface="Arial" panose="020B0604020202020204" pitchFamily="34" charset="0"/>
                <a:cs typeface="Arial" panose="020B0604020202020204" pitchFamily="34" charset="0"/>
              </a:rPr>
              <a:t>The restriction is based on health and safety reasons with evidence provided. </a:t>
            </a:r>
          </a:p>
          <a:p>
            <a:pPr marL="514350" indent="-514350">
              <a:buAutoNum type="alphaUcPeriod"/>
            </a:pPr>
            <a:r>
              <a:rPr lang="en-US" sz="2600" b="1" dirty="0"/>
              <a:t>The restriction must meet federal requirements as outlined in the Medicaid Provider Manual and be included in an HCBS compliant IPOS.</a:t>
            </a:r>
          </a:p>
          <a:p>
            <a:endParaRPr lang="en-US" dirty="0"/>
          </a:p>
        </p:txBody>
      </p:sp>
      <p:pic>
        <p:nvPicPr>
          <p:cNvPr id="6" name="Audio 5">
            <a:extLst>
              <a:ext uri="{FF2B5EF4-FFF2-40B4-BE49-F238E27FC236}">
                <a16:creationId xmlns:a16="http://schemas.microsoft.com/office/drawing/2014/main" id="{C2FC6541-3FD1-334A-E99F-D7549C12CB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942910008"/>
      </p:ext>
    </p:extLst>
  </p:cSld>
  <p:clrMapOvr>
    <a:masterClrMapping/>
  </p:clrMapOvr>
  <mc:AlternateContent xmlns:mc="http://schemas.openxmlformats.org/markup-compatibility/2006" xmlns:p14="http://schemas.microsoft.com/office/powerpoint/2010/main">
    <mc:Choice Requires="p14">
      <p:transition spd="slow" p14:dur="2000" advTm="10742"/>
    </mc:Choice>
    <mc:Fallback xmlns="">
      <p:transition spd="slow" advTm="10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170481" y="1"/>
            <a:ext cx="9705657"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a:bodyPr>
          <a:lstStyle/>
          <a:p>
            <a:pPr marL="0" indent="0">
              <a:buNone/>
            </a:pPr>
            <a:r>
              <a:rPr lang="en-US" dirty="0">
                <a:solidFill>
                  <a:schemeClr val="tx1"/>
                </a:solidFill>
                <a:latin typeface="Arial" panose="020B0604020202020204" pitchFamily="34" charset="0"/>
                <a:cs typeface="Arial" panose="020B0604020202020204" pitchFamily="34" charset="0"/>
              </a:rPr>
              <a:t>Which of the following are restrictions? (select all that apply)</a:t>
            </a:r>
          </a:p>
          <a:p>
            <a:pPr marL="0" indent="0">
              <a:buNone/>
            </a:pPr>
            <a:endParaRPr lang="en-US" dirty="0">
              <a:solidFill>
                <a:schemeClr val="tx1"/>
              </a:solidFill>
              <a:latin typeface="Arial" panose="020B0604020202020204" pitchFamily="34" charset="0"/>
              <a:cs typeface="Arial" panose="020B0604020202020204" pitchFamily="34" charset="0"/>
            </a:endParaRPr>
          </a:p>
          <a:p>
            <a:pPr marL="514350" indent="-514350">
              <a:lnSpc>
                <a:spcPct val="140000"/>
              </a:lnSpc>
              <a:spcAft>
                <a:spcPts val="600"/>
              </a:spcAft>
              <a:buFont typeface="+mj-lt"/>
              <a:buAutoNum type="alphaUcPeriod"/>
            </a:pPr>
            <a:r>
              <a:rPr lang="en-US" dirty="0"/>
              <a:t>Individuals are prevented from having alcohol.</a:t>
            </a:r>
          </a:p>
          <a:p>
            <a:pPr marL="514350" indent="-514350">
              <a:lnSpc>
                <a:spcPct val="140000"/>
              </a:lnSpc>
              <a:spcAft>
                <a:spcPts val="600"/>
              </a:spcAft>
              <a:buAutoNum type="alphaUcPeriod"/>
            </a:pPr>
            <a:r>
              <a:rPr lang="en-US" dirty="0">
                <a:solidFill>
                  <a:schemeClr val="tx1"/>
                </a:solidFill>
                <a:latin typeface="Arial" panose="020B0604020202020204" pitchFamily="34" charset="0"/>
                <a:cs typeface="Arial" panose="020B0604020202020204" pitchFamily="34" charset="0"/>
              </a:rPr>
              <a:t>Individuals do not have access to food outside of meals.</a:t>
            </a:r>
          </a:p>
          <a:p>
            <a:pPr marL="514350" indent="-514350">
              <a:lnSpc>
                <a:spcPct val="140000"/>
              </a:lnSpc>
              <a:spcAft>
                <a:spcPts val="600"/>
              </a:spcAft>
              <a:buAutoNum type="alphaUcPeriod"/>
            </a:pPr>
            <a:r>
              <a:rPr lang="en-US" dirty="0"/>
              <a:t>Individuals cannot have visitors in their bedroom.</a:t>
            </a:r>
          </a:p>
          <a:p>
            <a:pPr marL="514350" indent="-514350">
              <a:lnSpc>
                <a:spcPct val="140000"/>
              </a:lnSpc>
              <a:spcAft>
                <a:spcPts val="600"/>
              </a:spcAft>
              <a:buAutoNum type="alphaUcPeriod"/>
            </a:pPr>
            <a:r>
              <a:rPr lang="en-US" dirty="0">
                <a:solidFill>
                  <a:schemeClr val="tx1"/>
                </a:solidFill>
                <a:latin typeface="Arial" panose="020B0604020202020204" pitchFamily="34" charset="0"/>
                <a:cs typeface="Arial" panose="020B0604020202020204" pitchFamily="34" charset="0"/>
              </a:rPr>
              <a:t>Individuals are served meals at specific times.</a:t>
            </a:r>
            <a:endParaRPr lang="en-US" b="1" dirty="0">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6EBE9824-A5E7-6B8E-2CCB-DFE1B8244FC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887289719"/>
      </p:ext>
    </p:extLst>
  </p:cSld>
  <p:clrMapOvr>
    <a:masterClrMapping/>
  </p:clrMapOvr>
  <mc:AlternateContent xmlns:mc="http://schemas.openxmlformats.org/markup-compatibility/2006" xmlns:p14="http://schemas.microsoft.com/office/powerpoint/2010/main">
    <mc:Choice Requires="p14">
      <p:transition spd="slow" p14:dur="2000" advTm="25492"/>
    </mc:Choice>
    <mc:Fallback xmlns="">
      <p:transition spd="slow" advTm="254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123986" y="1"/>
            <a:ext cx="9752152"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825625"/>
            <a:ext cx="10515600" cy="4351338"/>
          </a:xfrm>
        </p:spPr>
        <p:txBody>
          <a:bodyPr>
            <a:normAutofit/>
          </a:bodyPr>
          <a:lstStyle/>
          <a:p>
            <a:pPr marL="0" indent="0">
              <a:buNone/>
            </a:pPr>
            <a:r>
              <a:rPr lang="en-US" dirty="0">
                <a:solidFill>
                  <a:schemeClr val="tx1"/>
                </a:solidFill>
                <a:latin typeface="Arial" panose="020B0604020202020204" pitchFamily="34" charset="0"/>
                <a:cs typeface="Arial" panose="020B0604020202020204" pitchFamily="34" charset="0"/>
              </a:rPr>
              <a:t>Which of the following are restrictions?</a:t>
            </a:r>
          </a:p>
          <a:p>
            <a:pPr marL="0" indent="0">
              <a:buNone/>
            </a:pPr>
            <a:endParaRPr lang="en-US" dirty="0">
              <a:solidFill>
                <a:schemeClr val="tx1"/>
              </a:solidFill>
              <a:latin typeface="Arial" panose="020B0604020202020204" pitchFamily="34" charset="0"/>
              <a:cs typeface="Arial" panose="020B0604020202020204" pitchFamily="34" charset="0"/>
            </a:endParaRPr>
          </a:p>
          <a:p>
            <a:pPr marL="514350" indent="-514350">
              <a:lnSpc>
                <a:spcPct val="140000"/>
              </a:lnSpc>
              <a:spcAft>
                <a:spcPts val="600"/>
              </a:spcAft>
              <a:buFont typeface="+mj-lt"/>
              <a:buAutoNum type="alphaUcPeriod"/>
            </a:pPr>
            <a:r>
              <a:rPr lang="en-US" b="1" dirty="0"/>
              <a:t>Individuals are prevented from having alcohol.</a:t>
            </a:r>
          </a:p>
          <a:p>
            <a:pPr marL="514350" indent="-514350">
              <a:lnSpc>
                <a:spcPct val="140000"/>
              </a:lnSpc>
              <a:spcAft>
                <a:spcPts val="600"/>
              </a:spcAft>
              <a:buAutoNum type="alphaUcPeriod"/>
            </a:pPr>
            <a:r>
              <a:rPr lang="en-US" b="1" dirty="0">
                <a:solidFill>
                  <a:schemeClr val="tx1"/>
                </a:solidFill>
                <a:latin typeface="Arial" panose="020B0604020202020204" pitchFamily="34" charset="0"/>
                <a:cs typeface="Arial" panose="020B0604020202020204" pitchFamily="34" charset="0"/>
              </a:rPr>
              <a:t>Individuals do not have access to food outside of meals.</a:t>
            </a:r>
          </a:p>
          <a:p>
            <a:pPr marL="514350" indent="-514350">
              <a:lnSpc>
                <a:spcPct val="140000"/>
              </a:lnSpc>
              <a:spcAft>
                <a:spcPts val="600"/>
              </a:spcAft>
              <a:buAutoNum type="alphaUcPeriod"/>
            </a:pPr>
            <a:r>
              <a:rPr lang="en-US" b="1" dirty="0"/>
              <a:t>Individuals cannot have visitors in their bedroom.</a:t>
            </a:r>
          </a:p>
          <a:p>
            <a:pPr marL="514350" indent="-514350">
              <a:lnSpc>
                <a:spcPct val="140000"/>
              </a:lnSpc>
              <a:spcAft>
                <a:spcPts val="600"/>
              </a:spcAft>
              <a:buAutoNum type="alphaUcPeriod"/>
            </a:pPr>
            <a:r>
              <a:rPr lang="en-US" dirty="0">
                <a:solidFill>
                  <a:schemeClr val="tx1"/>
                </a:solidFill>
                <a:latin typeface="Arial" panose="020B0604020202020204" pitchFamily="34" charset="0"/>
                <a:cs typeface="Arial" panose="020B0604020202020204" pitchFamily="34" charset="0"/>
              </a:rPr>
              <a:t>Individuals are served meals at specific times.</a:t>
            </a:r>
            <a:endParaRPr lang="en-US" b="1" dirty="0">
              <a:latin typeface="Arial" panose="020B0604020202020204" pitchFamily="34" charset="0"/>
              <a:cs typeface="Arial" panose="020B0604020202020204" pitchFamily="34" charset="0"/>
            </a:endParaRPr>
          </a:p>
        </p:txBody>
      </p:sp>
      <p:pic>
        <p:nvPicPr>
          <p:cNvPr id="6" name="Audio 5">
            <a:extLst>
              <a:ext uri="{FF2B5EF4-FFF2-40B4-BE49-F238E27FC236}">
                <a16:creationId xmlns:a16="http://schemas.microsoft.com/office/drawing/2014/main" id="{AFC2FB2E-7919-F50C-2128-D3FC2411C36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683322003"/>
      </p:ext>
    </p:extLst>
  </p:cSld>
  <p:clrMapOvr>
    <a:masterClrMapping/>
  </p:clrMapOvr>
  <mc:AlternateContent xmlns:mc="http://schemas.openxmlformats.org/markup-compatibility/2006" xmlns:p14="http://schemas.microsoft.com/office/powerpoint/2010/main">
    <mc:Choice Requires="p14">
      <p:transition spd="slow" p14:dur="2000" advTm="33602"/>
    </mc:Choice>
    <mc:Fallback xmlns="">
      <p:transition spd="slow" advTm="33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4627-5AD2-3315-53E6-21EDD0A10D8F}"/>
              </a:ext>
            </a:extLst>
          </p:cNvPr>
          <p:cNvSpPr>
            <a:spLocks noGrp="1"/>
          </p:cNvSpPr>
          <p:nvPr>
            <p:ph type="title"/>
          </p:nvPr>
        </p:nvSpPr>
        <p:spPr>
          <a:xfrm>
            <a:off x="201478" y="1"/>
            <a:ext cx="9674660"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F9A9C9-D807-B49C-3591-063C6810FF0E}"/>
              </a:ext>
            </a:extLst>
          </p:cNvPr>
          <p:cNvSpPr>
            <a:spLocks noGrp="1"/>
          </p:cNvSpPr>
          <p:nvPr>
            <p:ph idx="1"/>
          </p:nvPr>
        </p:nvSpPr>
        <p:spPr>
          <a:xfrm>
            <a:off x="838200" y="1825625"/>
            <a:ext cx="10515600" cy="4351338"/>
          </a:xfrm>
        </p:spPr>
        <p:txBody>
          <a:bodyPr>
            <a:normAutofit/>
          </a:bodyPr>
          <a:lstStyle/>
          <a:p>
            <a:pPr marL="0" indent="0">
              <a:buNone/>
            </a:pPr>
            <a:r>
              <a:rPr lang="en-US" sz="2400" dirty="0"/>
              <a:t>Which of the following provide evidence to show community engagement and participation in activities reflect the individual’s wishes, choices and preferences? (Select all that apply)</a:t>
            </a:r>
          </a:p>
          <a:p>
            <a:pPr marL="0" indent="0">
              <a:buNone/>
            </a:pPr>
            <a:endParaRPr lang="en-US" sz="2400" dirty="0"/>
          </a:p>
          <a:p>
            <a:pPr marL="514350" indent="-514350">
              <a:buFont typeface="+mj-lt"/>
              <a:buAutoNum type="alphaUcPeriod"/>
            </a:pPr>
            <a:r>
              <a:rPr lang="en-US" sz="2400" dirty="0"/>
              <a:t>Where activities/events took place (e.g., in the home or a specific setting elsewhere).</a:t>
            </a:r>
          </a:p>
          <a:p>
            <a:pPr marL="514350" indent="-514350">
              <a:buFont typeface="+mj-lt"/>
              <a:buAutoNum type="alphaUcPeriod"/>
            </a:pPr>
            <a:r>
              <a:rPr lang="en-US" sz="2400" dirty="0"/>
              <a:t>Whether the individual participated.</a:t>
            </a:r>
          </a:p>
          <a:p>
            <a:pPr marL="514350" indent="-514350">
              <a:buFont typeface="+mj-lt"/>
              <a:buAutoNum type="alphaUcPeriod"/>
            </a:pPr>
            <a:r>
              <a:rPr lang="en-US" sz="2400" dirty="0"/>
              <a:t>Information about the nature and extent of the individual’s interaction with others, including those not receiving services.</a:t>
            </a:r>
          </a:p>
          <a:p>
            <a:pPr marL="514350" indent="-514350">
              <a:buFont typeface="+mj-lt"/>
              <a:buAutoNum type="alphaUcPeriod"/>
            </a:pPr>
            <a:r>
              <a:rPr lang="en-US" sz="2400" dirty="0"/>
              <a:t>Provide a description of the individual’s response/reaction to the activity.</a:t>
            </a:r>
          </a:p>
        </p:txBody>
      </p:sp>
      <p:pic>
        <p:nvPicPr>
          <p:cNvPr id="6" name="Audio 5">
            <a:extLst>
              <a:ext uri="{FF2B5EF4-FFF2-40B4-BE49-F238E27FC236}">
                <a16:creationId xmlns:a16="http://schemas.microsoft.com/office/drawing/2014/main" id="{0232732E-3EF8-2095-64F4-680A280F97F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455341755"/>
      </p:ext>
    </p:extLst>
  </p:cSld>
  <p:clrMapOvr>
    <a:masterClrMapping/>
  </p:clrMapOvr>
  <mc:AlternateContent xmlns:mc="http://schemas.openxmlformats.org/markup-compatibility/2006" xmlns:p14="http://schemas.microsoft.com/office/powerpoint/2010/main">
    <mc:Choice Requires="p14">
      <p:transition spd="slow" p14:dur="2000" advTm="36920"/>
    </mc:Choice>
    <mc:Fallback xmlns="">
      <p:transition spd="slow" advTm="36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49BAA-625B-AECF-0774-2AE636D8E3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F8449-8B09-F716-4BB9-F024594C6FA9}"/>
              </a:ext>
            </a:extLst>
          </p:cNvPr>
          <p:cNvSpPr>
            <a:spLocks noGrp="1"/>
          </p:cNvSpPr>
          <p:nvPr>
            <p:ph type="title"/>
          </p:nvPr>
        </p:nvSpPr>
        <p:spPr>
          <a:xfrm>
            <a:off x="0" y="1"/>
            <a:ext cx="9876138" cy="1325564"/>
          </a:xfrm>
        </p:spPr>
        <p:txBody>
          <a:bodyPr anchor="ctr">
            <a:normAutofit/>
          </a:bodyPr>
          <a:lstStyle/>
          <a:p>
            <a:r>
              <a:rPr lang="en-US" sz="3200" b="1" dirty="0"/>
              <a:t>Knowledge Checkpoint</a:t>
            </a:r>
          </a:p>
        </p:txBody>
      </p:sp>
      <p:sp>
        <p:nvSpPr>
          <p:cNvPr id="3" name="Content Placeholder 2">
            <a:extLst>
              <a:ext uri="{FF2B5EF4-FFF2-40B4-BE49-F238E27FC236}">
                <a16:creationId xmlns:a16="http://schemas.microsoft.com/office/drawing/2014/main" id="{B7B5FC7A-BC7A-7319-9A86-C48CBAB9531A}"/>
              </a:ext>
            </a:extLst>
          </p:cNvPr>
          <p:cNvSpPr>
            <a:spLocks noGrp="1"/>
          </p:cNvSpPr>
          <p:nvPr>
            <p:ph idx="1"/>
          </p:nvPr>
        </p:nvSpPr>
        <p:spPr>
          <a:xfrm>
            <a:off x="838200" y="1825625"/>
            <a:ext cx="10515600" cy="4351338"/>
          </a:xfrm>
        </p:spPr>
        <p:txBody>
          <a:bodyPr>
            <a:normAutofit/>
          </a:bodyPr>
          <a:lstStyle/>
          <a:p>
            <a:pPr marL="0" indent="0">
              <a:buNone/>
            </a:pPr>
            <a:r>
              <a:rPr lang="en-US" sz="2400" dirty="0"/>
              <a:t>Which of the following provide evidence to show community engagement and participation in activities reflect the individual’s wishes, choices and preferences? </a:t>
            </a:r>
          </a:p>
          <a:p>
            <a:pPr marL="0" indent="0">
              <a:buNone/>
            </a:pPr>
            <a:endParaRPr lang="en-US" sz="2400" b="1" dirty="0"/>
          </a:p>
          <a:p>
            <a:pPr marL="514350" indent="-514350">
              <a:buFont typeface="+mj-lt"/>
              <a:buAutoNum type="alphaUcPeriod"/>
            </a:pPr>
            <a:r>
              <a:rPr lang="en-US" sz="2400" b="1" dirty="0"/>
              <a:t>Where activities/events took place (e.g., in the home or a specific setting elsewhere).</a:t>
            </a:r>
          </a:p>
          <a:p>
            <a:pPr marL="514350" indent="-514350">
              <a:buFont typeface="+mj-lt"/>
              <a:buAutoNum type="alphaUcPeriod"/>
            </a:pPr>
            <a:r>
              <a:rPr lang="en-US" sz="2400" b="1" dirty="0"/>
              <a:t>Whether the individual participated.</a:t>
            </a:r>
          </a:p>
          <a:p>
            <a:pPr marL="514350" indent="-514350">
              <a:buFont typeface="+mj-lt"/>
              <a:buAutoNum type="alphaUcPeriod"/>
            </a:pPr>
            <a:r>
              <a:rPr lang="en-US" sz="2400" b="1" dirty="0"/>
              <a:t>Information about the nature and extent of the individual’s interaction with others, including those not receiving services.</a:t>
            </a:r>
          </a:p>
          <a:p>
            <a:pPr marL="514350" indent="-514350">
              <a:buFont typeface="+mj-lt"/>
              <a:buAutoNum type="alphaUcPeriod"/>
            </a:pPr>
            <a:r>
              <a:rPr lang="en-US" sz="2400" b="1" dirty="0"/>
              <a:t>Provide a description of the individual’s response/reaction to the activity.</a:t>
            </a:r>
          </a:p>
          <a:p>
            <a:endParaRPr lang="en-US" dirty="0"/>
          </a:p>
        </p:txBody>
      </p:sp>
      <p:pic>
        <p:nvPicPr>
          <p:cNvPr id="6" name="Audio 5">
            <a:extLst>
              <a:ext uri="{FF2B5EF4-FFF2-40B4-BE49-F238E27FC236}">
                <a16:creationId xmlns:a16="http://schemas.microsoft.com/office/drawing/2014/main" id="{BA58846B-D538-373B-5EF9-7B2C59EE846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513584555"/>
      </p:ext>
    </p:extLst>
  </p:cSld>
  <p:clrMapOvr>
    <a:masterClrMapping/>
  </p:clrMapOvr>
  <mc:AlternateContent xmlns:mc="http://schemas.openxmlformats.org/markup-compatibility/2006" xmlns:p14="http://schemas.microsoft.com/office/powerpoint/2010/main">
    <mc:Choice Requires="p14">
      <p:transition spd="slow" p14:dur="2000" advTm="33136"/>
    </mc:Choice>
    <mc:Fallback xmlns="">
      <p:transition spd="slow" advTm="331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CE45-8602-2484-7EFD-71D3A88C7F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3775CE-C4BB-88AB-4DCB-76771F5C5175}"/>
              </a:ext>
            </a:extLst>
          </p:cNvPr>
          <p:cNvSpPr>
            <a:spLocks noGrp="1"/>
          </p:cNvSpPr>
          <p:nvPr>
            <p:ph type="title"/>
          </p:nvPr>
        </p:nvSpPr>
        <p:spPr>
          <a:xfrm>
            <a:off x="32657" y="2526109"/>
            <a:ext cx="12159343" cy="1805781"/>
          </a:xfrm>
        </p:spPr>
        <p:txBody>
          <a:bodyPr>
            <a:normAutofit fontScale="90000"/>
          </a:bodyPr>
          <a:lstStyle/>
          <a:p>
            <a:br>
              <a:rPr lang="en-US" sz="5300" b="1" dirty="0">
                <a:latin typeface="Arial" panose="020B0604020202020204" pitchFamily="34" charset="0"/>
                <a:ea typeface="ＭＳ Ｐゴシック"/>
                <a:cs typeface="Arial" panose="020B0604020202020204" pitchFamily="34" charset="0"/>
              </a:rPr>
            </a:br>
            <a:br>
              <a:rPr lang="en-US" sz="53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Questions?</a:t>
            </a:r>
            <a:br>
              <a:rPr lang="en-US" sz="53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ea typeface="ＭＳ Ｐゴシック"/>
              </a:rPr>
              <a:t>Contact: HCBSTransition@Michigan.gov</a:t>
            </a:r>
            <a:br>
              <a:rPr lang="en-US" sz="4400" b="1" dirty="0">
                <a:latin typeface="Arial" panose="020B0604020202020204" pitchFamily="34" charset="0"/>
                <a:ea typeface="ＭＳ Ｐゴシック"/>
                <a:cs typeface="Arial" panose="020B0604020202020204" pitchFamily="34" charset="0"/>
              </a:rPr>
            </a:br>
            <a:br>
              <a:rPr lang="en-US" dirty="0"/>
            </a:br>
            <a:br>
              <a:rPr lang="en-US" sz="1800" dirty="0"/>
            </a:br>
            <a:br>
              <a:rPr lang="en-US" sz="18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sp>
        <p:nvSpPr>
          <p:cNvPr id="3" name="TextBox 2">
            <a:extLst>
              <a:ext uri="{FF2B5EF4-FFF2-40B4-BE49-F238E27FC236}">
                <a16:creationId xmlns:a16="http://schemas.microsoft.com/office/drawing/2014/main" id="{D90BD2FC-92F0-921D-6CBF-7FFDF14FDF94}"/>
              </a:ext>
            </a:extLst>
          </p:cNvPr>
          <p:cNvSpPr txBox="1"/>
          <p:nvPr/>
        </p:nvSpPr>
        <p:spPr>
          <a:xfrm>
            <a:off x="216131" y="6267796"/>
            <a:ext cx="3441469" cy="369332"/>
          </a:xfrm>
          <a:prstGeom prst="rect">
            <a:avLst/>
          </a:prstGeom>
          <a:noFill/>
        </p:spPr>
        <p:txBody>
          <a:bodyPr wrap="square" rtlCol="0">
            <a:spAutoFit/>
          </a:bodyPr>
          <a:lstStyle/>
          <a:p>
            <a:r>
              <a:rPr lang="en-US" dirty="0">
                <a:solidFill>
                  <a:schemeClr val="bg1"/>
                </a:solidFill>
              </a:rPr>
              <a:t>MDHHS-Pub-2246 (8-25)</a:t>
            </a:r>
          </a:p>
        </p:txBody>
      </p:sp>
      <p:pic>
        <p:nvPicPr>
          <p:cNvPr id="30" name="Audio 29">
            <a:hlinkClick r:id="" action="ppaction://media"/>
            <a:extLst>
              <a:ext uri="{FF2B5EF4-FFF2-40B4-BE49-F238E27FC236}">
                <a16:creationId xmlns:a16="http://schemas.microsoft.com/office/drawing/2014/main" id="{7F395B8C-1471-B002-9827-B2B892D60F3F}"/>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6667" t="-16667" r="-16667" b="-16667"/>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400354164"/>
      </p:ext>
    </p:extLst>
  </p:cSld>
  <p:clrMapOvr>
    <a:masterClrMapping/>
  </p:clrMapOvr>
  <mc:AlternateContent xmlns:mc="http://schemas.openxmlformats.org/markup-compatibility/2006" xmlns:p14="http://schemas.microsoft.com/office/powerpoint/2010/main">
    <mc:Choice Requires="p14">
      <p:transition spd="slow" p14:dur="2000" advTm="7073"/>
    </mc:Choice>
    <mc:Fallback xmlns="">
      <p:transition spd="slow" advTm="7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9B3C1-1BB4-A604-4253-2BC6148D6AB4}"/>
              </a:ext>
            </a:extLst>
          </p:cNvPr>
          <p:cNvSpPr>
            <a:spLocks noGrp="1"/>
          </p:cNvSpPr>
          <p:nvPr>
            <p:ph type="title"/>
          </p:nvPr>
        </p:nvSpPr>
        <p:spPr>
          <a:xfrm>
            <a:off x="838200" y="2526109"/>
            <a:ext cx="10515600" cy="1805781"/>
          </a:xfrm>
        </p:spPr>
        <p:txBody>
          <a:bodyPr>
            <a:normAutofit fontScale="90000"/>
          </a:bodyPr>
          <a:lstStyle/>
          <a:p>
            <a:br>
              <a:rPr lang="en-US" sz="5300" b="1" dirty="0">
                <a:latin typeface="Arial" panose="020B0604020202020204" pitchFamily="34" charset="0"/>
                <a:ea typeface="ＭＳ Ｐゴシック"/>
                <a:cs typeface="Arial" panose="020B0604020202020204" pitchFamily="34" charset="0"/>
              </a:rPr>
            </a:br>
            <a:br>
              <a:rPr lang="en-US" sz="5300" b="1" dirty="0">
                <a:latin typeface="Arial" panose="020B0604020202020204" pitchFamily="34" charset="0"/>
                <a:ea typeface="ＭＳ Ｐゴシック"/>
                <a:cs typeface="Arial" panose="020B0604020202020204" pitchFamily="34" charset="0"/>
              </a:rPr>
            </a:br>
            <a:r>
              <a:rPr lang="en-US" sz="6700" b="1" dirty="0">
                <a:latin typeface="Arial" panose="020B0604020202020204" pitchFamily="34" charset="0"/>
                <a:ea typeface="ＭＳ Ｐゴシック"/>
                <a:cs typeface="Arial" panose="020B0604020202020204" pitchFamily="34" charset="0"/>
              </a:rPr>
              <a:t>Congratulations!</a:t>
            </a:r>
            <a:br>
              <a:rPr lang="en-US" sz="5300" b="1" dirty="0">
                <a:latin typeface="Arial" panose="020B0604020202020204" pitchFamily="34" charset="0"/>
                <a:ea typeface="ＭＳ Ｐゴシック"/>
                <a:cs typeface="Arial" panose="020B0604020202020204" pitchFamily="34" charset="0"/>
              </a:rPr>
            </a:br>
            <a:br>
              <a:rPr lang="en-US" sz="6700" b="1" dirty="0">
                <a:latin typeface="Arial" panose="020B0604020202020204" pitchFamily="34" charset="0"/>
                <a:ea typeface="ＭＳ Ｐゴシック"/>
                <a:cs typeface="Arial" panose="020B0604020202020204" pitchFamily="34" charset="0"/>
              </a:rPr>
            </a:br>
            <a:r>
              <a:rPr lang="en-US" sz="6700" b="1" dirty="0">
                <a:ea typeface="ＭＳ Ｐゴシック"/>
              </a:rPr>
              <a:t>You have completed the Training!</a:t>
            </a:r>
            <a:br>
              <a:rPr lang="en-US" sz="4400" b="1" dirty="0">
                <a:latin typeface="Arial" panose="020B0604020202020204" pitchFamily="34" charset="0"/>
                <a:ea typeface="ＭＳ Ｐゴシック"/>
                <a:cs typeface="Arial" panose="020B0604020202020204" pitchFamily="34" charset="0"/>
              </a:rPr>
            </a:br>
            <a:br>
              <a:rPr lang="en-US" dirty="0"/>
            </a:br>
            <a:br>
              <a:rPr lang="en-US" sz="1800" dirty="0"/>
            </a:br>
            <a:br>
              <a:rPr lang="en-US" sz="1800" b="1" dirty="0">
                <a:latin typeface="Arial" panose="020B0604020202020204" pitchFamily="34" charset="0"/>
                <a:ea typeface="ＭＳ Ｐゴシック"/>
                <a:cs typeface="Arial" panose="020B0604020202020204" pitchFamily="34" charset="0"/>
              </a:rPr>
            </a:br>
            <a:br>
              <a:rPr lang="en-US" sz="4400" b="1" dirty="0">
                <a:latin typeface="Arial" panose="020B0604020202020204" pitchFamily="34" charset="0"/>
                <a:ea typeface="ＭＳ Ｐゴシック"/>
                <a:cs typeface="Arial" panose="020B0604020202020204" pitchFamily="34" charset="0"/>
              </a:rPr>
            </a:br>
            <a:endParaRPr lang="en-US" dirty="0"/>
          </a:p>
        </p:txBody>
      </p:sp>
      <p:sp>
        <p:nvSpPr>
          <p:cNvPr id="3" name="TextBox 2">
            <a:extLst>
              <a:ext uri="{FF2B5EF4-FFF2-40B4-BE49-F238E27FC236}">
                <a16:creationId xmlns:a16="http://schemas.microsoft.com/office/drawing/2014/main" id="{8008990B-1992-01A2-C38D-E62CA6B8CC59}"/>
              </a:ext>
            </a:extLst>
          </p:cNvPr>
          <p:cNvSpPr txBox="1"/>
          <p:nvPr/>
        </p:nvSpPr>
        <p:spPr>
          <a:xfrm>
            <a:off x="216131" y="6267796"/>
            <a:ext cx="3441469" cy="369332"/>
          </a:xfrm>
          <a:prstGeom prst="rect">
            <a:avLst/>
          </a:prstGeom>
          <a:noFill/>
        </p:spPr>
        <p:txBody>
          <a:bodyPr wrap="square" rtlCol="0">
            <a:spAutoFit/>
          </a:bodyPr>
          <a:lstStyle/>
          <a:p>
            <a:r>
              <a:rPr lang="en-US" dirty="0">
                <a:solidFill>
                  <a:schemeClr val="bg1"/>
                </a:solidFill>
              </a:rPr>
              <a:t>MDHHS-Pub-2246 (8-25)</a:t>
            </a:r>
          </a:p>
        </p:txBody>
      </p:sp>
      <p:pic>
        <p:nvPicPr>
          <p:cNvPr id="6" name="Audio 5">
            <a:extLst>
              <a:ext uri="{FF2B5EF4-FFF2-40B4-BE49-F238E27FC236}">
                <a16:creationId xmlns:a16="http://schemas.microsoft.com/office/drawing/2014/main" id="{FF5BDC68-A6B1-8661-A62B-D2FE20296CB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extLst>
      <p:ext uri="{BB962C8B-B14F-4D97-AF65-F5344CB8AC3E}">
        <p14:creationId xmlns:p14="http://schemas.microsoft.com/office/powerpoint/2010/main" val="2070214277"/>
      </p:ext>
    </p:extLst>
  </p:cSld>
  <p:clrMapOvr>
    <a:masterClrMapping/>
  </p:clrMapOvr>
  <mc:AlternateContent xmlns:mc="http://schemas.openxmlformats.org/markup-compatibility/2006" xmlns:p14="http://schemas.microsoft.com/office/powerpoint/2010/main">
    <mc:Choice Requires="p14">
      <p:transition spd="slow" p14:dur="2000" advTm="11093"/>
    </mc:Choice>
    <mc:Fallback xmlns="">
      <p:transition spd="slow" advTm="110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_MDHHS_PPT_A_Formal  -  Read-Only" id="{DB500205-9E73-4C29-9105-DEB3FDBC2FFB}" vid="{E4805D8E-69C5-4E96-B5DA-CF6F884FA96B}"/>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s xmlns="fb9881ac-7d9b-4b4a-b431-a91110422066"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ED8BFE846782341A292260517D0EB59" ma:contentTypeVersion="9" ma:contentTypeDescription="Create a new document." ma:contentTypeScope="" ma:versionID="205d3f0f25af75eeb49405543e32309b">
  <xsd:schema xmlns:xsd="http://www.w3.org/2001/XMLSchema" xmlns:xs="http://www.w3.org/2001/XMLSchema" xmlns:p="http://schemas.microsoft.com/office/2006/metadata/properties" xmlns:ns2="fb9881ac-7d9b-4b4a-b431-a91110422066" targetNamespace="http://schemas.microsoft.com/office/2006/metadata/properties" ma:root="true" ma:fieldsID="b6f3a8da98a46382d4a051e7ab097a1b" ns2:_="">
    <xsd:import namespace="fb9881ac-7d9b-4b4a-b431-a9111042206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Not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9881ac-7d9b-4b4a-b431-a9111042206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Notes" ma:index="12" nillable="true" ma:displayName="Notes" ma:description="&#10;" ma:format="Dropdown" ma:internalName="Notes">
      <xsd:simpleType>
        <xsd:restriction base="dms:Text">
          <xsd:maxLength value="255"/>
        </xsd:restrictio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141A027-0369-4E76-928A-39305805F728}">
  <ds:schemaRefs>
    <ds:schemaRef ds:uri="http://purl.org/dc/dcmitype/"/>
    <ds:schemaRef ds:uri="http://schemas.microsoft.com/office/2006/documentManagement/types"/>
    <ds:schemaRef ds:uri="http://schemas.microsoft.com/office/2006/metadata/properties"/>
    <ds:schemaRef ds:uri="http://www.w3.org/XML/1998/namespace"/>
    <ds:schemaRef ds:uri="fb9881ac-7d9b-4b4a-b431-a91110422066"/>
    <ds:schemaRef ds:uri="http://schemas.microsoft.com/office/infopath/2007/PartnerControls"/>
    <ds:schemaRef ds:uri="http://purl.org/dc/term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CC5FF1AF-8E51-4ADD-91B9-0AC224ADB4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9881ac-7d9b-4b4a-b431-a9111042206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06FE64E-467D-487B-97BD-BDB0B4BD4A76}">
  <ds:schemaRefs>
    <ds:schemaRef ds:uri="http://schemas.microsoft.com/sharepoint/v3/contenttype/forms"/>
  </ds:schemaRefs>
</ds:datastoreItem>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emplate/>
  <TotalTime>18302</TotalTime>
  <Words>15704</Words>
  <Application>Microsoft Office PowerPoint</Application>
  <PresentationFormat>Widescreen</PresentationFormat>
  <Paragraphs>689</Paragraphs>
  <Slides>70</Slides>
  <Notes>70</Notes>
  <HiddenSlides>0</HiddenSlides>
  <MMClips>70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70</vt:i4>
      </vt:variant>
    </vt:vector>
  </HeadingPairs>
  <TitlesOfParts>
    <vt:vector size="78" baseType="lpstr">
      <vt:lpstr>ＭＳ Ｐゴシック</vt:lpstr>
      <vt:lpstr>Aptos</vt:lpstr>
      <vt:lpstr>Arial</vt:lpstr>
      <vt:lpstr>Calibri</vt:lpstr>
      <vt:lpstr>Calibri Light</vt:lpstr>
      <vt:lpstr>Wingdings</vt:lpstr>
      <vt:lpstr>Office Theme</vt:lpstr>
      <vt:lpstr>Custom Design</vt:lpstr>
      <vt:lpstr>Home and Community-Based Services </vt:lpstr>
      <vt:lpstr>Learning Objectives</vt:lpstr>
      <vt:lpstr>PART 1:  Home and Community-Based Services  </vt:lpstr>
      <vt:lpstr>What Are HCBS?</vt:lpstr>
      <vt:lpstr>What Are HCBS?</vt:lpstr>
      <vt:lpstr>HCBS: Service Specific Descriptions</vt:lpstr>
      <vt:lpstr>Where Can HCBS Be Provided?</vt:lpstr>
      <vt:lpstr>Knowledge Checkpoint</vt:lpstr>
      <vt:lpstr>Knowledge Checkpoint</vt:lpstr>
      <vt:lpstr>PART 2:  HCBS Final Rule Intent and Requirements   </vt:lpstr>
      <vt:lpstr>HCBS Final Rule</vt:lpstr>
      <vt:lpstr>HCBS Final Rule Set</vt:lpstr>
      <vt:lpstr>Intent of the HCBS Final Rule Set</vt:lpstr>
      <vt:lpstr>Final Rule Implementation</vt:lpstr>
      <vt:lpstr>HCBS Requirements</vt:lpstr>
      <vt:lpstr>HCBS Requirements</vt:lpstr>
      <vt:lpstr>Characteristics of a HCBS Setting</vt:lpstr>
      <vt:lpstr>Settings that are not Considered HCBS</vt:lpstr>
      <vt:lpstr>Settings that will never be HCBS compliant:</vt:lpstr>
      <vt:lpstr>Knowledge Checkpoint</vt:lpstr>
      <vt:lpstr>Knowledge Checkpoint</vt:lpstr>
      <vt:lpstr>HCBS Final Rule: Requirements for Residential Settings</vt:lpstr>
      <vt:lpstr>Key to Implementation of the Final Rule</vt:lpstr>
      <vt:lpstr>Key to Implementation of the Final Rule</vt:lpstr>
      <vt:lpstr>Knowledge Checkpoint</vt:lpstr>
      <vt:lpstr>Knowledge Checkpoint</vt:lpstr>
      <vt:lpstr>PART 3:  HCBS Compliance Roles and Responsibilities    </vt:lpstr>
      <vt:lpstr> BSBHS and BCCHPS</vt:lpstr>
      <vt:lpstr>BSBHS and BCCHPS (continued)</vt:lpstr>
      <vt:lpstr>PIHP HCBS Compliance Monitoring</vt:lpstr>
      <vt:lpstr>CMHSP HCBS Compliance Monitoring</vt:lpstr>
      <vt:lpstr>CM/SC HCBS Compliance Monitoring</vt:lpstr>
      <vt:lpstr>CM/SC HCBS Compliance Monitoring</vt:lpstr>
      <vt:lpstr>Collaboration is Essential for Achieving Compliance</vt:lpstr>
      <vt:lpstr>Framework for Collaboration</vt:lpstr>
      <vt:lpstr>Monitoring Compliance</vt:lpstr>
      <vt:lpstr>Knowledge Checkpoint</vt:lpstr>
      <vt:lpstr>Knowledge Checkpoint</vt:lpstr>
      <vt:lpstr>PART 4:  Key Elements of the Final Rule That Impact Providers      </vt:lpstr>
      <vt:lpstr>Access to Food </vt:lpstr>
      <vt:lpstr>Accessibility </vt:lpstr>
      <vt:lpstr>Freedom of Movement </vt:lpstr>
      <vt:lpstr> Choice of Setting and HCBS Service Providers </vt:lpstr>
      <vt:lpstr> Choice of Setting and HCBS Service Providers (continued) </vt:lpstr>
      <vt:lpstr> Choice of Other Services and Supports </vt:lpstr>
      <vt:lpstr>Choice of Roommate </vt:lpstr>
      <vt:lpstr>Community Engagement </vt:lpstr>
      <vt:lpstr>Community Engagement </vt:lpstr>
      <vt:lpstr>Community Engagement</vt:lpstr>
      <vt:lpstr>Evictions and Appeals</vt:lpstr>
      <vt:lpstr>Evictions and Appeals</vt:lpstr>
      <vt:lpstr>House Rules</vt:lpstr>
      <vt:lpstr>Independence and Autonomy</vt:lpstr>
      <vt:lpstr>Modifications/ Restrictions</vt:lpstr>
      <vt:lpstr>Modifications/ Restrictions (continued)</vt:lpstr>
      <vt:lpstr>Modifications/ Restrictions (continued)</vt:lpstr>
      <vt:lpstr>Provider’s Role in Modification/ Restrictions </vt:lpstr>
      <vt:lpstr>What if a Modification/Restriction Does not Follow HCBS Rule Requirements?</vt:lpstr>
      <vt:lpstr>Privacy</vt:lpstr>
      <vt:lpstr>Setting Doors</vt:lpstr>
      <vt:lpstr>Visitors</vt:lpstr>
      <vt:lpstr>Visitors </vt:lpstr>
      <vt:lpstr>Knowledge Checkpoint</vt:lpstr>
      <vt:lpstr>Knowledge Checkpoint</vt:lpstr>
      <vt:lpstr>Knowledge Checkpoint</vt:lpstr>
      <vt:lpstr>Knowledge Checkpoint</vt:lpstr>
      <vt:lpstr>Knowledge Checkpoint</vt:lpstr>
      <vt:lpstr>Knowledge Checkpoint</vt:lpstr>
      <vt:lpstr>  Questions?  Contact: HCBSTransition@Michigan.gov     </vt:lpstr>
      <vt:lpstr>  Congratulations!  You have completed the Training!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&amp; Community-Based Services</dc:title>
  <dc:subject/>
  <dc:creator>Michigan Department of Health and Human Service</dc:creator>
  <cp:keywords/>
  <dc:description/>
  <cp:lastModifiedBy>Simmons, Scott (DTMB)</cp:lastModifiedBy>
  <cp:revision>153</cp:revision>
  <cp:lastPrinted>2025-06-25T11:45:26Z</cp:lastPrinted>
  <dcterms:created xsi:type="dcterms:W3CDTF">2025-03-26T15:24:35Z</dcterms:created>
  <dcterms:modified xsi:type="dcterms:W3CDTF">2026-09-14T19:13:41Z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0x010100EED8BFE846782341A292260517D0EB59</vt:lpwstr>
  </property>
  <property fmtid="{D5CDD505-2E9C-101B-9397-08002B2CF9AE}" pid="3" name="MSIP_Label_2f46dfe0-534f-4c95-815c-5b1af86b9823_Enabled">
    <vt:lpwstr>true</vt:lpwstr>
  </property>
  <property fmtid="{D5CDD505-2E9C-101B-9397-08002B2CF9AE}" pid="4" name="MSIP_Label_2f46dfe0-534f-4c95-815c-5b1af86b9823_SetDate">
    <vt:lpwstr>2026-09-14T19:12:44Z</vt:lpwstr>
  </property>
  <property fmtid="{D5CDD505-2E9C-101B-9397-08002B2CF9AE}" pid="5" name="MSIP_Label_2f46dfe0-534f-4c95-815c-5b1af86b9823_Method">
    <vt:lpwstr>Privileged</vt:lpwstr>
  </property>
  <property fmtid="{D5CDD505-2E9C-101B-9397-08002B2CF9AE}" pid="6" name="MSIP_Label_2f46dfe0-534f-4c95-815c-5b1af86b9823_Name">
    <vt:lpwstr>2f46dfe0-534f-4c95-815c-5b1af86b9823</vt:lpwstr>
  </property>
  <property fmtid="{D5CDD505-2E9C-101B-9397-08002B2CF9AE}" pid="7" name="MSIP_Label_2f46dfe0-534f-4c95-815c-5b1af86b9823_SiteId">
    <vt:lpwstr>d5fb7087-3777-42ad-966a-892ef47225d1</vt:lpwstr>
  </property>
  <property fmtid="{D5CDD505-2E9C-101B-9397-08002B2CF9AE}" pid="8" name="MSIP_Label_2f46dfe0-534f-4c95-815c-5b1af86b9823_ActionId">
    <vt:lpwstr>947a0a81-f528-4a87-968f-3f61d443ca58</vt:lpwstr>
  </property>
  <property fmtid="{D5CDD505-2E9C-101B-9397-08002B2CF9AE}" pid="9" name="MSIP_Label_2f46dfe0-534f-4c95-815c-5b1af86b9823_ContentBits">
    <vt:lpwstr>0</vt:lpwstr>
  </property>
  <property fmtid="{D5CDD505-2E9C-101B-9397-08002B2CF9AE}" pid="10" name="MSIP_Label_2f46dfe0-534f-4c95-815c-5b1af86b9823_Tag">
    <vt:lpwstr>10, 0, 1, 1</vt:lpwstr>
  </property>
</Properties>
</file>